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 id="2147483731" r:id="rId3"/>
    <p:sldMasterId id="2147483752" r:id="rId4"/>
    <p:sldMasterId id="2147483767" r:id="rId5"/>
    <p:sldMasterId id="2147483778" r:id="rId6"/>
  </p:sldMasterIdLst>
  <p:notesMasterIdLst>
    <p:notesMasterId r:id="rId170"/>
  </p:notesMasterIdLst>
  <p:handoutMasterIdLst>
    <p:handoutMasterId r:id="rId171"/>
  </p:handoutMasterIdLst>
  <p:sldIdLst>
    <p:sldId id="2110" r:id="rId7"/>
    <p:sldId id="2111" r:id="rId8"/>
    <p:sldId id="2026" r:id="rId9"/>
    <p:sldId id="705" r:id="rId10"/>
    <p:sldId id="739" r:id="rId11"/>
    <p:sldId id="1431" r:id="rId12"/>
    <p:sldId id="2027" r:id="rId13"/>
    <p:sldId id="2028" r:id="rId14"/>
    <p:sldId id="2030" r:id="rId15"/>
    <p:sldId id="2102" r:id="rId16"/>
    <p:sldId id="2103" r:id="rId17"/>
    <p:sldId id="2104" r:id="rId18"/>
    <p:sldId id="2105" r:id="rId19"/>
    <p:sldId id="2031" r:id="rId20"/>
    <p:sldId id="2032" r:id="rId21"/>
    <p:sldId id="2106" r:id="rId22"/>
    <p:sldId id="2107" r:id="rId23"/>
    <p:sldId id="2108" r:id="rId24"/>
    <p:sldId id="2109" r:id="rId25"/>
    <p:sldId id="2033" r:id="rId26"/>
    <p:sldId id="2034" r:id="rId27"/>
    <p:sldId id="2035" r:id="rId28"/>
    <p:sldId id="2047" r:id="rId29"/>
    <p:sldId id="1771" r:id="rId30"/>
    <p:sldId id="1772" r:id="rId31"/>
    <p:sldId id="1773" r:id="rId32"/>
    <p:sldId id="1774" r:id="rId33"/>
    <p:sldId id="1654" r:id="rId34"/>
    <p:sldId id="2089" r:id="rId35"/>
    <p:sldId id="2088" r:id="rId36"/>
    <p:sldId id="1655" r:id="rId37"/>
    <p:sldId id="1778" r:id="rId38"/>
    <p:sldId id="2091" r:id="rId39"/>
    <p:sldId id="2090" r:id="rId40"/>
    <p:sldId id="1802" r:id="rId41"/>
    <p:sldId id="1801" r:id="rId42"/>
    <p:sldId id="1803" r:id="rId43"/>
    <p:sldId id="1658" r:id="rId44"/>
    <p:sldId id="1659" r:id="rId45"/>
    <p:sldId id="2092" r:id="rId46"/>
    <p:sldId id="2093" r:id="rId47"/>
    <p:sldId id="2094" r:id="rId48"/>
    <p:sldId id="2095" r:id="rId49"/>
    <p:sldId id="1780" r:id="rId50"/>
    <p:sldId id="2096" r:id="rId51"/>
    <p:sldId id="1782" r:id="rId52"/>
    <p:sldId id="1783" r:id="rId53"/>
    <p:sldId id="1744" r:id="rId54"/>
    <p:sldId id="1812" r:id="rId55"/>
    <p:sldId id="2046" r:id="rId56"/>
    <p:sldId id="2049" r:id="rId57"/>
    <p:sldId id="2050" r:id="rId58"/>
    <p:sldId id="2051" r:id="rId59"/>
    <p:sldId id="2052" r:id="rId60"/>
    <p:sldId id="2054" r:id="rId61"/>
    <p:sldId id="2053" r:id="rId62"/>
    <p:sldId id="2055" r:id="rId63"/>
    <p:sldId id="2056" r:id="rId64"/>
    <p:sldId id="2057" r:id="rId65"/>
    <p:sldId id="2059" r:id="rId66"/>
    <p:sldId id="2058" r:id="rId67"/>
    <p:sldId id="2060" r:id="rId68"/>
    <p:sldId id="2061" r:id="rId69"/>
    <p:sldId id="2062" r:id="rId70"/>
    <p:sldId id="2063" r:id="rId71"/>
    <p:sldId id="2064" r:id="rId72"/>
    <p:sldId id="2065" r:id="rId73"/>
    <p:sldId id="2066" r:id="rId74"/>
    <p:sldId id="2067" r:id="rId75"/>
    <p:sldId id="2068" r:id="rId76"/>
    <p:sldId id="1837" r:id="rId77"/>
    <p:sldId id="2098" r:id="rId78"/>
    <p:sldId id="2097" r:id="rId79"/>
    <p:sldId id="1838" r:id="rId80"/>
    <p:sldId id="1839" r:id="rId81"/>
    <p:sldId id="1840" r:id="rId82"/>
    <p:sldId id="1846" r:id="rId83"/>
    <p:sldId id="1847" r:id="rId84"/>
    <p:sldId id="1879" r:id="rId85"/>
    <p:sldId id="1880" r:id="rId86"/>
    <p:sldId id="1881" r:id="rId87"/>
    <p:sldId id="2099" r:id="rId88"/>
    <p:sldId id="2100" r:id="rId89"/>
    <p:sldId id="2101" r:id="rId90"/>
    <p:sldId id="1901" r:id="rId91"/>
    <p:sldId id="1902" r:id="rId92"/>
    <p:sldId id="1903" r:id="rId93"/>
    <p:sldId id="1904" r:id="rId94"/>
    <p:sldId id="1905" r:id="rId95"/>
    <p:sldId id="1906" r:id="rId96"/>
    <p:sldId id="1938" r:id="rId97"/>
    <p:sldId id="1939" r:id="rId98"/>
    <p:sldId id="1940" r:id="rId99"/>
    <p:sldId id="1941" r:id="rId100"/>
    <p:sldId id="1942" r:id="rId101"/>
    <p:sldId id="1943" r:id="rId102"/>
    <p:sldId id="1944" r:id="rId103"/>
    <p:sldId id="1945" r:id="rId104"/>
    <p:sldId id="1951" r:id="rId105"/>
    <p:sldId id="1952" r:id="rId106"/>
    <p:sldId id="1953" r:id="rId107"/>
    <p:sldId id="1954" r:id="rId108"/>
    <p:sldId id="1955" r:id="rId109"/>
    <p:sldId id="1956" r:id="rId110"/>
    <p:sldId id="1957" r:id="rId111"/>
    <p:sldId id="1958" r:id="rId112"/>
    <p:sldId id="2069" r:id="rId113"/>
    <p:sldId id="2071" r:id="rId114"/>
    <p:sldId id="2072" r:id="rId115"/>
    <p:sldId id="2073" r:id="rId116"/>
    <p:sldId id="2074" r:id="rId117"/>
    <p:sldId id="2075" r:id="rId118"/>
    <p:sldId id="2076" r:id="rId119"/>
    <p:sldId id="2077" r:id="rId120"/>
    <p:sldId id="2078" r:id="rId121"/>
    <p:sldId id="2079" r:id="rId122"/>
    <p:sldId id="2080" r:id="rId123"/>
    <p:sldId id="2081" r:id="rId124"/>
    <p:sldId id="2082" r:id="rId125"/>
    <p:sldId id="2083" r:id="rId126"/>
    <p:sldId id="2084" r:id="rId127"/>
    <p:sldId id="2085" r:id="rId128"/>
    <p:sldId id="2086" r:id="rId129"/>
    <p:sldId id="2087" r:id="rId130"/>
    <p:sldId id="2070" r:id="rId131"/>
    <p:sldId id="1963" r:id="rId132"/>
    <p:sldId id="1964" r:id="rId133"/>
    <p:sldId id="1965" r:id="rId134"/>
    <p:sldId id="1966" r:id="rId135"/>
    <p:sldId id="1970" r:id="rId136"/>
    <p:sldId id="1971" r:id="rId137"/>
    <p:sldId id="1979" r:id="rId138"/>
    <p:sldId id="1980" r:id="rId139"/>
    <p:sldId id="1981" r:id="rId140"/>
    <p:sldId id="1982" r:id="rId141"/>
    <p:sldId id="1983" r:id="rId142"/>
    <p:sldId id="1984" r:id="rId143"/>
    <p:sldId id="1990" r:id="rId144"/>
    <p:sldId id="1991" r:id="rId145"/>
    <p:sldId id="1992" r:id="rId146"/>
    <p:sldId id="1993" r:id="rId147"/>
    <p:sldId id="1994" r:id="rId148"/>
    <p:sldId id="1995" r:id="rId149"/>
    <p:sldId id="2006" r:id="rId150"/>
    <p:sldId id="2007" r:id="rId151"/>
    <p:sldId id="2008" r:id="rId152"/>
    <p:sldId id="2009" r:id="rId153"/>
    <p:sldId id="2010" r:id="rId154"/>
    <p:sldId id="2011" r:id="rId155"/>
    <p:sldId id="2012" r:id="rId156"/>
    <p:sldId id="2013" r:id="rId157"/>
    <p:sldId id="2014" r:id="rId158"/>
    <p:sldId id="2015" r:id="rId159"/>
    <p:sldId id="2016" r:id="rId160"/>
    <p:sldId id="2017" r:id="rId161"/>
    <p:sldId id="2018" r:id="rId162"/>
    <p:sldId id="2019" r:id="rId163"/>
    <p:sldId id="2020" r:id="rId164"/>
    <p:sldId id="2021" r:id="rId165"/>
    <p:sldId id="2022" r:id="rId166"/>
    <p:sldId id="2023" r:id="rId167"/>
    <p:sldId id="2024" r:id="rId168"/>
    <p:sldId id="2025" r:id="rId1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2">
          <p15:clr>
            <a:srgbClr val="A4A3A4"/>
          </p15:clr>
        </p15:guide>
        <p15:guide id="2" pos="3824">
          <p15:clr>
            <a:srgbClr val="A4A3A4"/>
          </p15:clr>
        </p15:guide>
      </p15:sldGuideLst>
    </p:ext>
    <p:ext uri="{2D200454-40CA-4A62-9FC3-DE9A4176ACB9}">
      <p15:notesGuideLst xmlns:p15="http://schemas.microsoft.com/office/powerpoint/2012/main">
        <p15:guide id="1" orient="horz" pos="2909">
          <p15:clr>
            <a:srgbClr val="A4A3A4"/>
          </p15:clr>
        </p15:guide>
        <p15:guide id="2" pos="217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 id="2" name="Microsoft" initials="M"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5B9BD5"/>
    <a:srgbClr val="B2C7D3"/>
    <a:srgbClr val="F3F3F3"/>
    <a:srgbClr val="FF7C80"/>
    <a:srgbClr val="010101"/>
    <a:srgbClr val="CC3300"/>
    <a:srgbClr val="ED7D31"/>
    <a:srgbClr val="000000"/>
    <a:srgbClr val="5F5D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1" autoAdjust="0"/>
    <p:restoredTop sz="87739" autoAdjust="0"/>
  </p:normalViewPr>
  <p:slideViewPr>
    <p:cSldViewPr snapToGrid="0">
      <p:cViewPr>
        <p:scale>
          <a:sx n="80" d="100"/>
          <a:sy n="80" d="100"/>
        </p:scale>
        <p:origin x="40" y="488"/>
      </p:cViewPr>
      <p:guideLst>
        <p:guide orient="horz" pos="2182"/>
        <p:guide pos="3824"/>
      </p:guideLst>
    </p:cSldViewPr>
  </p:slideViewPr>
  <p:notesTextViewPr>
    <p:cViewPr>
      <p:scale>
        <a:sx n="1" d="1"/>
        <a:sy n="1" d="1"/>
      </p:scale>
      <p:origin x="0" y="0"/>
    </p:cViewPr>
  </p:notesTextViewPr>
  <p:notesViewPr>
    <p:cSldViewPr snapToGrid="0">
      <p:cViewPr varScale="1">
        <p:scale>
          <a:sx n="69" d="100"/>
          <a:sy n="69" d="100"/>
        </p:scale>
        <p:origin x="3920" y="208"/>
      </p:cViewPr>
      <p:guideLst>
        <p:guide orient="horz" pos="2909"/>
        <p:guide pos="2178"/>
      </p:guideLst>
    </p:cSldViewPr>
  </p:notes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36.xml"/><Relationship Id="rId143" Type="http://schemas.openxmlformats.org/officeDocument/2006/relationships/slide" Target="slides/slide137.xml"/><Relationship Id="rId144" Type="http://schemas.openxmlformats.org/officeDocument/2006/relationships/slide" Target="slides/slide138.xml"/><Relationship Id="rId145" Type="http://schemas.openxmlformats.org/officeDocument/2006/relationships/slide" Target="slides/slide139.xml"/><Relationship Id="rId146" Type="http://schemas.openxmlformats.org/officeDocument/2006/relationships/slide" Target="slides/slide140.xml"/><Relationship Id="rId147" Type="http://schemas.openxmlformats.org/officeDocument/2006/relationships/slide" Target="slides/slide141.xml"/><Relationship Id="rId148" Type="http://schemas.openxmlformats.org/officeDocument/2006/relationships/slide" Target="slides/slide142.xml"/><Relationship Id="rId149" Type="http://schemas.openxmlformats.org/officeDocument/2006/relationships/slide" Target="slides/slide14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150" Type="http://schemas.openxmlformats.org/officeDocument/2006/relationships/slide" Target="slides/slide144.xml"/><Relationship Id="rId151" Type="http://schemas.openxmlformats.org/officeDocument/2006/relationships/slide" Target="slides/slide145.xml"/><Relationship Id="rId152" Type="http://schemas.openxmlformats.org/officeDocument/2006/relationships/slide" Target="slides/slide14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53" Type="http://schemas.openxmlformats.org/officeDocument/2006/relationships/slide" Target="slides/slide147.xml"/><Relationship Id="rId154" Type="http://schemas.openxmlformats.org/officeDocument/2006/relationships/slide" Target="slides/slide148.xml"/><Relationship Id="rId155" Type="http://schemas.openxmlformats.org/officeDocument/2006/relationships/slide" Target="slides/slide149.xml"/><Relationship Id="rId156" Type="http://schemas.openxmlformats.org/officeDocument/2006/relationships/slide" Target="slides/slide150.xml"/><Relationship Id="rId157" Type="http://schemas.openxmlformats.org/officeDocument/2006/relationships/slide" Target="slides/slide151.xml"/><Relationship Id="rId158" Type="http://schemas.openxmlformats.org/officeDocument/2006/relationships/slide" Target="slides/slide152.xml"/><Relationship Id="rId159" Type="http://schemas.openxmlformats.org/officeDocument/2006/relationships/slide" Target="slides/slide15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160" Type="http://schemas.openxmlformats.org/officeDocument/2006/relationships/slide" Target="slides/slide154.xml"/><Relationship Id="rId161" Type="http://schemas.openxmlformats.org/officeDocument/2006/relationships/slide" Target="slides/slide155.xml"/><Relationship Id="rId162" Type="http://schemas.openxmlformats.org/officeDocument/2006/relationships/slide" Target="slides/slide156.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63" Type="http://schemas.openxmlformats.org/officeDocument/2006/relationships/slide" Target="slides/slide157.xml"/><Relationship Id="rId164" Type="http://schemas.openxmlformats.org/officeDocument/2006/relationships/slide" Target="slides/slide158.xml"/><Relationship Id="rId165" Type="http://schemas.openxmlformats.org/officeDocument/2006/relationships/slide" Target="slides/slide159.xml"/><Relationship Id="rId166" Type="http://schemas.openxmlformats.org/officeDocument/2006/relationships/slide" Target="slides/slide160.xml"/><Relationship Id="rId167" Type="http://schemas.openxmlformats.org/officeDocument/2006/relationships/slide" Target="slides/slide161.xml"/><Relationship Id="rId168" Type="http://schemas.openxmlformats.org/officeDocument/2006/relationships/slide" Target="slides/slide162.xml"/><Relationship Id="rId169" Type="http://schemas.openxmlformats.org/officeDocument/2006/relationships/slide" Target="slides/slide16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170" Type="http://schemas.openxmlformats.org/officeDocument/2006/relationships/notesMaster" Target="notesMasters/notesMaster1.xml"/><Relationship Id="rId171" Type="http://schemas.openxmlformats.org/officeDocument/2006/relationships/handoutMaster" Target="handoutMasters/handoutMaster1.xml"/><Relationship Id="rId172" Type="http://schemas.openxmlformats.org/officeDocument/2006/relationships/commentAuthors" Target="commentAuthors.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173" Type="http://schemas.openxmlformats.org/officeDocument/2006/relationships/presProps" Target="presProps.xml"/><Relationship Id="rId174" Type="http://schemas.openxmlformats.org/officeDocument/2006/relationships/viewProps" Target="viewProps.xml"/><Relationship Id="rId175" Type="http://schemas.openxmlformats.org/officeDocument/2006/relationships/theme" Target="theme/theme1.xml"/><Relationship Id="rId176" Type="http://schemas.openxmlformats.org/officeDocument/2006/relationships/tableStyles" Target="tableStyles.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40" Type="http://schemas.openxmlformats.org/officeDocument/2006/relationships/slide" Target="slides/slide134.xml"/><Relationship Id="rId141" Type="http://schemas.openxmlformats.org/officeDocument/2006/relationships/slide" Target="slides/slide1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4365B8-2E3E-1246-98E6-213038A199F1}" type="datetimeFigureOut">
              <a:rPr kumimoji="1" lang="zh-CN" altLang="en-US" smtClean="0"/>
              <a:t>21/3/12</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5E6D75-7FE1-EF45-83BA-9383EB77DF1B}" type="slidenum">
              <a:rPr kumimoji="1" lang="zh-CN" altLang="en-US" smtClean="0"/>
              <a:t>‹#›</a:t>
            </a:fld>
            <a:endParaRPr kumimoji="1" lang="zh-CN" altLang="en-US"/>
          </a:p>
        </p:txBody>
      </p:sp>
    </p:spTree>
    <p:extLst>
      <p:ext uri="{BB962C8B-B14F-4D97-AF65-F5344CB8AC3E}">
        <p14:creationId xmlns:p14="http://schemas.microsoft.com/office/powerpoint/2010/main" val="110946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7B41C-2517-4BF8-AD08-596BD1D5E37F}" type="datetimeFigureOut">
              <a:rPr lang="zh-CN" altLang="en-US" smtClean="0"/>
              <a:pPr/>
              <a:t>21/3/12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F6675-9CA1-4822-BCBC-3C14710B21BA}" type="slidenum">
              <a:rPr lang="zh-CN" altLang="en-US" smtClean="0"/>
              <a:pPr/>
              <a:t>‹#›</a:t>
            </a:fld>
            <a:endParaRPr lang="zh-CN" altLang="en-US"/>
          </a:p>
        </p:txBody>
      </p:sp>
    </p:spTree>
    <p:extLst>
      <p:ext uri="{BB962C8B-B14F-4D97-AF65-F5344CB8AC3E}">
        <p14:creationId xmlns:p14="http://schemas.microsoft.com/office/powerpoint/2010/main" val="1568210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887992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pPr/>
              <a:t>18</a:t>
            </a:fld>
            <a:endParaRPr lang="zh-CN" altLang="en-US"/>
          </a:p>
        </p:txBody>
      </p:sp>
    </p:spTree>
    <p:extLst>
      <p:ext uri="{BB962C8B-B14F-4D97-AF65-F5344CB8AC3E}">
        <p14:creationId xmlns:p14="http://schemas.microsoft.com/office/powerpoint/2010/main" val="1512563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pPr/>
              <a:t>19</a:t>
            </a:fld>
            <a:endParaRPr lang="zh-CN" altLang="en-US"/>
          </a:p>
        </p:txBody>
      </p:sp>
    </p:spTree>
    <p:extLst>
      <p:ext uri="{BB962C8B-B14F-4D97-AF65-F5344CB8AC3E}">
        <p14:creationId xmlns:p14="http://schemas.microsoft.com/office/powerpoint/2010/main" val="705471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pPr/>
              <a:t>20</a:t>
            </a:fld>
            <a:endParaRPr lang="zh-CN" altLang="en-US"/>
          </a:p>
        </p:txBody>
      </p:sp>
    </p:spTree>
    <p:extLst>
      <p:ext uri="{BB962C8B-B14F-4D97-AF65-F5344CB8AC3E}">
        <p14:creationId xmlns:p14="http://schemas.microsoft.com/office/powerpoint/2010/main" val="1036436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pPr/>
              <a:t>21</a:t>
            </a:fld>
            <a:endParaRPr lang="zh-CN" altLang="en-US"/>
          </a:p>
        </p:txBody>
      </p:sp>
    </p:spTree>
    <p:extLst>
      <p:ext uri="{BB962C8B-B14F-4D97-AF65-F5344CB8AC3E}">
        <p14:creationId xmlns:p14="http://schemas.microsoft.com/office/powerpoint/2010/main" val="2073789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pPr/>
              <a:t>22</a:t>
            </a:fld>
            <a:endParaRPr lang="zh-CN" altLang="en-US"/>
          </a:p>
        </p:txBody>
      </p:sp>
    </p:spTree>
    <p:extLst>
      <p:ext uri="{BB962C8B-B14F-4D97-AF65-F5344CB8AC3E}">
        <p14:creationId xmlns:p14="http://schemas.microsoft.com/office/powerpoint/2010/main" val="17481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幻灯片图像占位符 1"/>
          <p:cNvSpPr>
            <a:spLocks noGrp="1" noRot="1" noChangeAspect="1" noChangeArrowheads="1" noTextEdit="1"/>
          </p:cNvSpPr>
          <p:nvPr>
            <p:ph type="sldImg" idx="4294967295"/>
          </p:nvPr>
        </p:nvSpPr>
        <p:spPr>
          <a:ln>
            <a:miter lim="800000"/>
          </a:ln>
        </p:spPr>
      </p:sp>
      <p:sp>
        <p:nvSpPr>
          <p:cNvPr id="189442"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zh-CN" altLang="en-US"/>
          </a:p>
        </p:txBody>
      </p:sp>
      <p:sp>
        <p:nvSpPr>
          <p:cNvPr id="18944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C5C40777-CF5D-D745-A9F4-8D6E4101A8AA}" type="slidenum">
              <a:rPr altLang="en-US">
                <a:solidFill>
                  <a:srgbClr val="000000"/>
                </a:solidFill>
              </a:rPr>
              <a:pPr/>
              <a:t>48</a:t>
            </a:fld>
            <a:endParaRPr altLang="en-US">
              <a:solidFill>
                <a:srgbClr val="000000"/>
              </a:solidFill>
            </a:endParaRPr>
          </a:p>
        </p:txBody>
      </p:sp>
    </p:spTree>
    <p:extLst>
      <p:ext uri="{BB962C8B-B14F-4D97-AF65-F5344CB8AC3E}">
        <p14:creationId xmlns:p14="http://schemas.microsoft.com/office/powerpoint/2010/main" val="1374556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幻灯片图像占位符 1"/>
          <p:cNvSpPr>
            <a:spLocks noGrp="1" noRot="1" noChangeAspect="1" noChangeArrowheads="1" noTextEdit="1"/>
          </p:cNvSpPr>
          <p:nvPr>
            <p:ph type="sldImg" idx="4294967295"/>
          </p:nvPr>
        </p:nvSpPr>
        <p:spPr>
          <a:ln>
            <a:miter lim="800000"/>
          </a:ln>
        </p:spPr>
      </p:sp>
      <p:sp>
        <p:nvSpPr>
          <p:cNvPr id="189442"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zh-CN" altLang="en-US"/>
          </a:p>
        </p:txBody>
      </p:sp>
      <p:sp>
        <p:nvSpPr>
          <p:cNvPr id="18944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C5C40777-CF5D-D745-A9F4-8D6E4101A8AA}" type="slidenum">
              <a:rPr altLang="en-US">
                <a:solidFill>
                  <a:srgbClr val="000000"/>
                </a:solidFill>
              </a:rPr>
              <a:pPr/>
              <a:t>49</a:t>
            </a:fld>
            <a:endParaRPr altLang="en-US">
              <a:solidFill>
                <a:srgbClr val="000000"/>
              </a:solidFill>
            </a:endParaRPr>
          </a:p>
        </p:txBody>
      </p:sp>
    </p:spTree>
    <p:extLst>
      <p:ext uri="{BB962C8B-B14F-4D97-AF65-F5344CB8AC3E}">
        <p14:creationId xmlns:p14="http://schemas.microsoft.com/office/powerpoint/2010/main" val="1994459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pPr/>
              <a:t>121</a:t>
            </a:fld>
            <a:endParaRPr lang="zh-CN" altLang="en-US"/>
          </a:p>
        </p:txBody>
      </p:sp>
    </p:spTree>
    <p:extLst>
      <p:ext uri="{BB962C8B-B14F-4D97-AF65-F5344CB8AC3E}">
        <p14:creationId xmlns:p14="http://schemas.microsoft.com/office/powerpoint/2010/main" val="1074047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pPr/>
              <a:t>122</a:t>
            </a:fld>
            <a:endParaRPr lang="zh-CN" altLang="en-US"/>
          </a:p>
        </p:txBody>
      </p:sp>
    </p:spTree>
    <p:extLst>
      <p:ext uri="{BB962C8B-B14F-4D97-AF65-F5344CB8AC3E}">
        <p14:creationId xmlns:p14="http://schemas.microsoft.com/office/powerpoint/2010/main" val="651866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pPr/>
              <a:t>123</a:t>
            </a:fld>
            <a:endParaRPr lang="zh-CN" altLang="en-US"/>
          </a:p>
        </p:txBody>
      </p:sp>
    </p:spTree>
    <p:extLst>
      <p:ext uri="{BB962C8B-B14F-4D97-AF65-F5344CB8AC3E}">
        <p14:creationId xmlns:p14="http://schemas.microsoft.com/office/powerpoint/2010/main" val="1852421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F6675-9CA1-4822-BCBC-3C14710B21BA}" type="slidenum">
              <a:rPr lang="zh-CN" altLang="en-US" smtClean="0"/>
              <a:pPr/>
              <a:t>5</a:t>
            </a:fld>
            <a:endParaRPr lang="zh-CN" altLang="en-US"/>
          </a:p>
        </p:txBody>
      </p:sp>
    </p:spTree>
    <p:extLst>
      <p:ext uri="{BB962C8B-B14F-4D97-AF65-F5344CB8AC3E}">
        <p14:creationId xmlns:p14="http://schemas.microsoft.com/office/powerpoint/2010/main" val="3678804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pPr/>
              <a:t>124</a:t>
            </a:fld>
            <a:endParaRPr lang="zh-CN" altLang="en-US"/>
          </a:p>
        </p:txBody>
      </p:sp>
    </p:spTree>
    <p:extLst>
      <p:ext uri="{BB962C8B-B14F-4D97-AF65-F5344CB8AC3E}">
        <p14:creationId xmlns:p14="http://schemas.microsoft.com/office/powerpoint/2010/main" val="190100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幻灯片图像占位符 1"/>
          <p:cNvSpPr>
            <a:spLocks noGrp="1" noRot="1" noChangeAspect="1" noChangeArrowheads="1" noTextEdit="1"/>
          </p:cNvSpPr>
          <p:nvPr>
            <p:ph type="sldImg" idx="4294967295"/>
          </p:nvPr>
        </p:nvSpPr>
        <p:spPr>
          <a:ln>
            <a:miter lim="800000"/>
          </a:ln>
        </p:spPr>
      </p:sp>
      <p:sp>
        <p:nvSpPr>
          <p:cNvPr id="121858"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sym typeface="宋体" charset="-122"/>
              </a:rPr>
              <a:t>词的分类和语的分类</a:t>
            </a:r>
            <a:endParaRPr lang="zh-CN" altLang="en-US"/>
          </a:p>
          <a:p>
            <a:pPr eaLnBrk="1" hangingPunct="1"/>
            <a:endParaRPr lang="zh-CN" altLang="en-US"/>
          </a:p>
          <a:p>
            <a:pPr eaLnBrk="1" hangingPunct="1"/>
            <a:r>
              <a:rPr lang="zh-CN" altLang="en-US"/>
              <a:t>首先词的分类：</a:t>
            </a:r>
          </a:p>
          <a:p>
            <a:pPr eaLnBrk="1" hangingPunct="1"/>
            <a:r>
              <a:rPr lang="zh-CN" altLang="en-US"/>
              <a:t>词从不同的角度进行划分，这彼此之间不冲突，</a:t>
            </a:r>
          </a:p>
          <a:p>
            <a:pPr eaLnBrk="1" hangingPunct="1"/>
            <a:r>
              <a:rPr lang="zh-CN" altLang="en-US"/>
              <a:t>也是好像给水果分类一样</a:t>
            </a:r>
          </a:p>
          <a:p>
            <a:pPr eaLnBrk="1" hangingPunct="1"/>
            <a:r>
              <a:rPr lang="zh-CN" altLang="en-US"/>
              <a:t>第一种从酸甜分</a:t>
            </a:r>
          </a:p>
          <a:p>
            <a:pPr eaLnBrk="1" hangingPunct="1"/>
            <a:r>
              <a:rPr lang="zh-CN" altLang="en-US"/>
              <a:t>第二种从颜色分</a:t>
            </a:r>
          </a:p>
          <a:p>
            <a:pPr eaLnBrk="1" hangingPunct="1"/>
            <a:r>
              <a:rPr lang="zh-CN" altLang="en-US"/>
              <a:t>第三种从喜不喜欢分</a:t>
            </a:r>
          </a:p>
          <a:p>
            <a:pPr eaLnBrk="1" hangingPunct="1"/>
            <a:endParaRPr lang="zh-CN" altLang="en-US"/>
          </a:p>
          <a:p>
            <a:pPr eaLnBrk="1" hangingPunct="1"/>
            <a:r>
              <a:rPr lang="en-US" altLang="zh-CN"/>
              <a:t>1.</a:t>
            </a:r>
            <a:r>
              <a:rPr lang="zh-CN" altLang="en-US"/>
              <a:t>音节数量</a:t>
            </a:r>
            <a:r>
              <a:rPr lang="en-US" altLang="zh-CN"/>
              <a:t>——</a:t>
            </a:r>
            <a:r>
              <a:rPr lang="zh-CN" altLang="en-US"/>
              <a:t>一个音节、两个、多个</a:t>
            </a:r>
          </a:p>
          <a:p>
            <a:pPr eaLnBrk="1" hangingPunct="1"/>
            <a:r>
              <a:rPr lang="en-US" altLang="zh-CN"/>
              <a:t>2.</a:t>
            </a:r>
            <a:r>
              <a:rPr lang="zh-CN" altLang="en-US"/>
              <a:t>语素数量</a:t>
            </a:r>
            <a:r>
              <a:rPr lang="en-US" altLang="zh-CN"/>
              <a:t>——</a:t>
            </a:r>
            <a:r>
              <a:rPr lang="zh-CN" altLang="en-US"/>
              <a:t>一个语素是单纯词，两个或以上是合成词</a:t>
            </a:r>
          </a:p>
          <a:p>
            <a:pPr eaLnBrk="1" hangingPunct="1"/>
            <a:r>
              <a:rPr lang="en-US" altLang="zh-CN"/>
              <a:t>3.</a:t>
            </a:r>
            <a:r>
              <a:rPr lang="zh-CN" altLang="en-US"/>
              <a:t>怎么来的和什么特点，可以分为基本词和非基本词。</a:t>
            </a:r>
          </a:p>
          <a:p>
            <a:pPr eaLnBrk="1" hangingPunct="1"/>
            <a:r>
              <a:rPr lang="en-US" altLang="zh-CN"/>
              <a:t>4.</a:t>
            </a:r>
            <a:r>
              <a:rPr lang="zh-CN" altLang="en-US"/>
              <a:t>从怎么用来说可以从使用频率分为常不常用，从使用范围分为是不是通用的</a:t>
            </a:r>
          </a:p>
          <a:p>
            <a:pPr eaLnBrk="1" hangingPunct="1"/>
            <a:r>
              <a:rPr lang="en-US" altLang="zh-CN"/>
              <a:t>5.</a:t>
            </a:r>
            <a:r>
              <a:rPr lang="zh-CN" altLang="en-US"/>
              <a:t>从音和词形来分，可以分为同音、同形和同音同形</a:t>
            </a:r>
          </a:p>
        </p:txBody>
      </p:sp>
      <p:sp>
        <p:nvSpPr>
          <p:cNvPr id="1218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4A410F64-17D1-7646-B952-ACF66208A197}" type="slidenum">
              <a:rPr altLang="en-US">
                <a:solidFill>
                  <a:srgbClr val="000000"/>
                </a:solidFill>
              </a:rPr>
              <a:pPr/>
              <a:t>130</a:t>
            </a:fld>
            <a:endParaRPr altLang="en-US">
              <a:solidFill>
                <a:srgbClr val="000000"/>
              </a:solidFill>
            </a:endParaRPr>
          </a:p>
        </p:txBody>
      </p:sp>
    </p:spTree>
    <p:extLst>
      <p:ext uri="{BB962C8B-B14F-4D97-AF65-F5344CB8AC3E}">
        <p14:creationId xmlns:p14="http://schemas.microsoft.com/office/powerpoint/2010/main" val="1468302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幻灯片图像占位符 1"/>
          <p:cNvSpPr>
            <a:spLocks noGrp="1" noRot="1" noChangeAspect="1" noChangeArrowheads="1" noTextEdit="1"/>
          </p:cNvSpPr>
          <p:nvPr>
            <p:ph type="sldImg" idx="4294967295"/>
          </p:nvPr>
        </p:nvSpPr>
        <p:spPr>
          <a:ln>
            <a:miter lim="800000"/>
          </a:ln>
        </p:spPr>
      </p:sp>
      <p:sp>
        <p:nvSpPr>
          <p:cNvPr id="121858"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sym typeface="宋体" charset="-122"/>
              </a:rPr>
              <a:t>词的分类和语的分类</a:t>
            </a:r>
            <a:endParaRPr lang="zh-CN" altLang="en-US"/>
          </a:p>
          <a:p>
            <a:pPr eaLnBrk="1" hangingPunct="1"/>
            <a:endParaRPr lang="zh-CN" altLang="en-US"/>
          </a:p>
          <a:p>
            <a:pPr eaLnBrk="1" hangingPunct="1"/>
            <a:r>
              <a:rPr lang="zh-CN" altLang="en-US"/>
              <a:t>首先词的分类：</a:t>
            </a:r>
          </a:p>
          <a:p>
            <a:pPr eaLnBrk="1" hangingPunct="1"/>
            <a:r>
              <a:rPr lang="zh-CN" altLang="en-US"/>
              <a:t>词从不同的角度进行划分，这彼此之间不冲突，</a:t>
            </a:r>
          </a:p>
          <a:p>
            <a:pPr eaLnBrk="1" hangingPunct="1"/>
            <a:r>
              <a:rPr lang="zh-CN" altLang="en-US"/>
              <a:t>也是好像给水果分类一样</a:t>
            </a:r>
          </a:p>
          <a:p>
            <a:pPr eaLnBrk="1" hangingPunct="1"/>
            <a:r>
              <a:rPr lang="zh-CN" altLang="en-US"/>
              <a:t>第一种从酸甜分</a:t>
            </a:r>
          </a:p>
          <a:p>
            <a:pPr eaLnBrk="1" hangingPunct="1"/>
            <a:r>
              <a:rPr lang="zh-CN" altLang="en-US"/>
              <a:t>第二种从颜色分</a:t>
            </a:r>
          </a:p>
          <a:p>
            <a:pPr eaLnBrk="1" hangingPunct="1"/>
            <a:r>
              <a:rPr lang="zh-CN" altLang="en-US"/>
              <a:t>第三种从喜不喜欢分</a:t>
            </a:r>
          </a:p>
          <a:p>
            <a:pPr eaLnBrk="1" hangingPunct="1"/>
            <a:endParaRPr lang="zh-CN" altLang="en-US"/>
          </a:p>
          <a:p>
            <a:pPr eaLnBrk="1" hangingPunct="1"/>
            <a:r>
              <a:rPr lang="en-US" altLang="zh-CN"/>
              <a:t>1.</a:t>
            </a:r>
            <a:r>
              <a:rPr lang="zh-CN" altLang="en-US"/>
              <a:t>音节数量</a:t>
            </a:r>
            <a:r>
              <a:rPr lang="en-US" altLang="zh-CN"/>
              <a:t>——</a:t>
            </a:r>
            <a:r>
              <a:rPr lang="zh-CN" altLang="en-US"/>
              <a:t>一个音节、两个、多个</a:t>
            </a:r>
          </a:p>
          <a:p>
            <a:pPr eaLnBrk="1" hangingPunct="1"/>
            <a:r>
              <a:rPr lang="en-US" altLang="zh-CN"/>
              <a:t>2.</a:t>
            </a:r>
            <a:r>
              <a:rPr lang="zh-CN" altLang="en-US"/>
              <a:t>语素数量</a:t>
            </a:r>
            <a:r>
              <a:rPr lang="en-US" altLang="zh-CN"/>
              <a:t>——</a:t>
            </a:r>
            <a:r>
              <a:rPr lang="zh-CN" altLang="en-US"/>
              <a:t>一个语素是单纯词，两个或以上是合成词</a:t>
            </a:r>
          </a:p>
          <a:p>
            <a:pPr eaLnBrk="1" hangingPunct="1"/>
            <a:r>
              <a:rPr lang="en-US" altLang="zh-CN"/>
              <a:t>3.</a:t>
            </a:r>
            <a:r>
              <a:rPr lang="zh-CN" altLang="en-US"/>
              <a:t>怎么来的和什么特点，可以分为基本词和非基本词。</a:t>
            </a:r>
          </a:p>
          <a:p>
            <a:pPr eaLnBrk="1" hangingPunct="1"/>
            <a:r>
              <a:rPr lang="en-US" altLang="zh-CN"/>
              <a:t>4.</a:t>
            </a:r>
            <a:r>
              <a:rPr lang="zh-CN" altLang="en-US"/>
              <a:t>从怎么用来说可以从使用频率分为常不常用，从使用范围分为是不是通用的</a:t>
            </a:r>
          </a:p>
          <a:p>
            <a:pPr eaLnBrk="1" hangingPunct="1"/>
            <a:r>
              <a:rPr lang="en-US" altLang="zh-CN"/>
              <a:t>5.</a:t>
            </a:r>
            <a:r>
              <a:rPr lang="zh-CN" altLang="en-US"/>
              <a:t>从音和词形来分，可以分为同音、同形和同音同形</a:t>
            </a:r>
          </a:p>
        </p:txBody>
      </p:sp>
      <p:sp>
        <p:nvSpPr>
          <p:cNvPr id="1218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4A410F64-17D1-7646-B952-ACF66208A197}" type="slidenum">
              <a:rPr altLang="en-US">
                <a:solidFill>
                  <a:srgbClr val="000000"/>
                </a:solidFill>
              </a:rPr>
              <a:pPr/>
              <a:t>131</a:t>
            </a:fld>
            <a:endParaRPr altLang="en-US">
              <a:solidFill>
                <a:srgbClr val="000000"/>
              </a:solidFill>
            </a:endParaRPr>
          </a:p>
        </p:txBody>
      </p:sp>
    </p:spTree>
    <p:extLst>
      <p:ext uri="{BB962C8B-B14F-4D97-AF65-F5344CB8AC3E}">
        <p14:creationId xmlns:p14="http://schemas.microsoft.com/office/powerpoint/2010/main" val="1948441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noChangeArrowheads="1" noTextEdit="1"/>
          </p:cNvSpPr>
          <p:nvPr>
            <p:ph type="sldImg" idx="4294967295"/>
          </p:nvPr>
        </p:nvSpPr>
        <p:spPr>
          <a:ln>
            <a:miter lim="800000"/>
          </a:ln>
        </p:spPr>
      </p:sp>
      <p:sp>
        <p:nvSpPr>
          <p:cNvPr id="142338"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sym typeface="宋体" charset="-122"/>
              </a:rPr>
              <a:t>词的分类和语的分类</a:t>
            </a:r>
            <a:endParaRPr lang="zh-CN" altLang="en-US"/>
          </a:p>
          <a:p>
            <a:pPr eaLnBrk="1" hangingPunct="1"/>
            <a:endParaRPr lang="zh-CN" altLang="en-US"/>
          </a:p>
          <a:p>
            <a:pPr eaLnBrk="1" hangingPunct="1"/>
            <a:r>
              <a:rPr lang="zh-CN" altLang="en-US"/>
              <a:t>首先词的分类：</a:t>
            </a:r>
          </a:p>
          <a:p>
            <a:pPr eaLnBrk="1" hangingPunct="1"/>
            <a:r>
              <a:rPr lang="zh-CN" altLang="en-US"/>
              <a:t>词从不同的角度进行划分，这彼此之间不冲突，</a:t>
            </a:r>
          </a:p>
          <a:p>
            <a:pPr eaLnBrk="1" hangingPunct="1"/>
            <a:r>
              <a:rPr lang="zh-CN" altLang="en-US"/>
              <a:t>也是好像给水果分类一样</a:t>
            </a:r>
          </a:p>
          <a:p>
            <a:pPr eaLnBrk="1" hangingPunct="1"/>
            <a:r>
              <a:rPr lang="zh-CN" altLang="en-US"/>
              <a:t>第一种从酸甜分</a:t>
            </a:r>
          </a:p>
          <a:p>
            <a:pPr eaLnBrk="1" hangingPunct="1"/>
            <a:r>
              <a:rPr lang="zh-CN" altLang="en-US"/>
              <a:t>第二种从颜色分</a:t>
            </a:r>
          </a:p>
          <a:p>
            <a:pPr eaLnBrk="1" hangingPunct="1"/>
            <a:r>
              <a:rPr lang="zh-CN" altLang="en-US"/>
              <a:t>第三种从喜不喜欢分</a:t>
            </a:r>
          </a:p>
          <a:p>
            <a:pPr eaLnBrk="1" hangingPunct="1"/>
            <a:endParaRPr lang="zh-CN" altLang="en-US"/>
          </a:p>
          <a:p>
            <a:pPr eaLnBrk="1" hangingPunct="1"/>
            <a:r>
              <a:rPr lang="en-US" altLang="zh-CN"/>
              <a:t>1.</a:t>
            </a:r>
            <a:r>
              <a:rPr lang="zh-CN" altLang="en-US"/>
              <a:t>音节数量</a:t>
            </a:r>
            <a:r>
              <a:rPr lang="en-US" altLang="zh-CN"/>
              <a:t>——</a:t>
            </a:r>
            <a:r>
              <a:rPr lang="zh-CN" altLang="en-US"/>
              <a:t>一个音节、两个、多个</a:t>
            </a:r>
          </a:p>
          <a:p>
            <a:pPr eaLnBrk="1" hangingPunct="1"/>
            <a:r>
              <a:rPr lang="en-US" altLang="zh-CN"/>
              <a:t>2.</a:t>
            </a:r>
            <a:r>
              <a:rPr lang="zh-CN" altLang="en-US"/>
              <a:t>语素数量</a:t>
            </a:r>
            <a:r>
              <a:rPr lang="en-US" altLang="zh-CN"/>
              <a:t>——</a:t>
            </a:r>
            <a:r>
              <a:rPr lang="zh-CN" altLang="en-US"/>
              <a:t>一个语素是单纯词，两个或以上是合成词</a:t>
            </a:r>
          </a:p>
          <a:p>
            <a:pPr eaLnBrk="1" hangingPunct="1"/>
            <a:r>
              <a:rPr lang="en-US" altLang="zh-CN"/>
              <a:t>3.</a:t>
            </a:r>
            <a:r>
              <a:rPr lang="zh-CN" altLang="en-US"/>
              <a:t>怎么来的和什么特点，可以分为基本词和非基本词。</a:t>
            </a:r>
          </a:p>
          <a:p>
            <a:pPr eaLnBrk="1" hangingPunct="1"/>
            <a:r>
              <a:rPr lang="en-US" altLang="zh-CN"/>
              <a:t>4.</a:t>
            </a:r>
            <a:r>
              <a:rPr lang="zh-CN" altLang="en-US"/>
              <a:t>从怎么用来说可以从使用频率分为常不常用，从使用范围分为是不是通用的</a:t>
            </a:r>
          </a:p>
          <a:p>
            <a:pPr eaLnBrk="1" hangingPunct="1"/>
            <a:r>
              <a:rPr lang="en-US" altLang="zh-CN"/>
              <a:t>5.</a:t>
            </a:r>
            <a:r>
              <a:rPr lang="zh-CN" altLang="en-US"/>
              <a:t>从音和词形来分，可以分为同音、同形和同音同形</a:t>
            </a:r>
          </a:p>
        </p:txBody>
      </p:sp>
      <p:sp>
        <p:nvSpPr>
          <p:cNvPr id="14233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26001554-6621-3A44-9EB1-65BBF3FF8F49}" type="slidenum">
              <a:rPr altLang="en-US">
                <a:solidFill>
                  <a:srgbClr val="000000"/>
                </a:solidFill>
              </a:rPr>
              <a:pPr/>
              <a:t>132</a:t>
            </a:fld>
            <a:endParaRPr altLang="en-US">
              <a:solidFill>
                <a:srgbClr val="000000"/>
              </a:solidFill>
            </a:endParaRPr>
          </a:p>
        </p:txBody>
      </p:sp>
    </p:spTree>
    <p:extLst>
      <p:ext uri="{BB962C8B-B14F-4D97-AF65-F5344CB8AC3E}">
        <p14:creationId xmlns:p14="http://schemas.microsoft.com/office/powerpoint/2010/main" val="1978885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noChangeArrowheads="1" noTextEdit="1"/>
          </p:cNvSpPr>
          <p:nvPr>
            <p:ph type="sldImg" idx="4294967295"/>
          </p:nvPr>
        </p:nvSpPr>
        <p:spPr>
          <a:ln>
            <a:miter lim="800000"/>
          </a:ln>
        </p:spPr>
      </p:sp>
      <p:sp>
        <p:nvSpPr>
          <p:cNvPr id="142338"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sym typeface="宋体" charset="-122"/>
              </a:rPr>
              <a:t>词的分类和语的分类</a:t>
            </a:r>
            <a:endParaRPr lang="zh-CN" altLang="en-US"/>
          </a:p>
          <a:p>
            <a:pPr eaLnBrk="1" hangingPunct="1"/>
            <a:endParaRPr lang="zh-CN" altLang="en-US"/>
          </a:p>
          <a:p>
            <a:pPr eaLnBrk="1" hangingPunct="1"/>
            <a:r>
              <a:rPr lang="zh-CN" altLang="en-US"/>
              <a:t>首先词的分类：</a:t>
            </a:r>
          </a:p>
          <a:p>
            <a:pPr eaLnBrk="1" hangingPunct="1"/>
            <a:r>
              <a:rPr lang="zh-CN" altLang="en-US"/>
              <a:t>词从不同的角度进行划分，这彼此之间不冲突，</a:t>
            </a:r>
          </a:p>
          <a:p>
            <a:pPr eaLnBrk="1" hangingPunct="1"/>
            <a:r>
              <a:rPr lang="zh-CN" altLang="en-US"/>
              <a:t>也是好像给水果分类一样</a:t>
            </a:r>
          </a:p>
          <a:p>
            <a:pPr eaLnBrk="1" hangingPunct="1"/>
            <a:r>
              <a:rPr lang="zh-CN" altLang="en-US"/>
              <a:t>第一种从酸甜分</a:t>
            </a:r>
          </a:p>
          <a:p>
            <a:pPr eaLnBrk="1" hangingPunct="1"/>
            <a:r>
              <a:rPr lang="zh-CN" altLang="en-US"/>
              <a:t>第二种从颜色分</a:t>
            </a:r>
          </a:p>
          <a:p>
            <a:pPr eaLnBrk="1" hangingPunct="1"/>
            <a:r>
              <a:rPr lang="zh-CN" altLang="en-US"/>
              <a:t>第三种从喜不喜欢分</a:t>
            </a:r>
          </a:p>
          <a:p>
            <a:pPr eaLnBrk="1" hangingPunct="1"/>
            <a:endParaRPr lang="zh-CN" altLang="en-US"/>
          </a:p>
          <a:p>
            <a:pPr eaLnBrk="1" hangingPunct="1"/>
            <a:r>
              <a:rPr lang="en-US" altLang="zh-CN"/>
              <a:t>1.</a:t>
            </a:r>
            <a:r>
              <a:rPr lang="zh-CN" altLang="en-US"/>
              <a:t>音节数量</a:t>
            </a:r>
            <a:r>
              <a:rPr lang="en-US" altLang="zh-CN"/>
              <a:t>——</a:t>
            </a:r>
            <a:r>
              <a:rPr lang="zh-CN" altLang="en-US"/>
              <a:t>一个音节、两个、多个</a:t>
            </a:r>
          </a:p>
          <a:p>
            <a:pPr eaLnBrk="1" hangingPunct="1"/>
            <a:r>
              <a:rPr lang="en-US" altLang="zh-CN"/>
              <a:t>2.</a:t>
            </a:r>
            <a:r>
              <a:rPr lang="zh-CN" altLang="en-US"/>
              <a:t>语素数量</a:t>
            </a:r>
            <a:r>
              <a:rPr lang="en-US" altLang="zh-CN"/>
              <a:t>——</a:t>
            </a:r>
            <a:r>
              <a:rPr lang="zh-CN" altLang="en-US"/>
              <a:t>一个语素是单纯词，两个或以上是合成词</a:t>
            </a:r>
          </a:p>
          <a:p>
            <a:pPr eaLnBrk="1" hangingPunct="1"/>
            <a:r>
              <a:rPr lang="en-US" altLang="zh-CN"/>
              <a:t>3.</a:t>
            </a:r>
            <a:r>
              <a:rPr lang="zh-CN" altLang="en-US"/>
              <a:t>怎么来的和什么特点，可以分为基本词和非基本词。</a:t>
            </a:r>
          </a:p>
          <a:p>
            <a:pPr eaLnBrk="1" hangingPunct="1"/>
            <a:r>
              <a:rPr lang="en-US" altLang="zh-CN"/>
              <a:t>4.</a:t>
            </a:r>
            <a:r>
              <a:rPr lang="zh-CN" altLang="en-US"/>
              <a:t>从怎么用来说可以从使用频率分为常不常用，从使用范围分为是不是通用的</a:t>
            </a:r>
          </a:p>
          <a:p>
            <a:pPr eaLnBrk="1" hangingPunct="1"/>
            <a:r>
              <a:rPr lang="en-US" altLang="zh-CN"/>
              <a:t>5.</a:t>
            </a:r>
            <a:r>
              <a:rPr lang="zh-CN" altLang="en-US"/>
              <a:t>从音和词形来分，可以分为同音、同形和同音同形</a:t>
            </a:r>
          </a:p>
        </p:txBody>
      </p:sp>
      <p:sp>
        <p:nvSpPr>
          <p:cNvPr id="14233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26001554-6621-3A44-9EB1-65BBF3FF8F49}" type="slidenum">
              <a:rPr altLang="en-US">
                <a:solidFill>
                  <a:srgbClr val="000000"/>
                </a:solidFill>
              </a:rPr>
              <a:pPr/>
              <a:t>133</a:t>
            </a:fld>
            <a:endParaRPr altLang="en-US">
              <a:solidFill>
                <a:srgbClr val="000000"/>
              </a:solidFill>
            </a:endParaRPr>
          </a:p>
        </p:txBody>
      </p:sp>
    </p:spTree>
    <p:extLst>
      <p:ext uri="{BB962C8B-B14F-4D97-AF65-F5344CB8AC3E}">
        <p14:creationId xmlns:p14="http://schemas.microsoft.com/office/powerpoint/2010/main" val="2019553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spect="1" noChangeArrowheads="1" noTextEdit="1"/>
          </p:cNvSpPr>
          <p:nvPr>
            <p:ph type="sldImg" idx="4294967295"/>
          </p:nvPr>
        </p:nvSpPr>
        <p:spPr>
          <a:ln>
            <a:miter lim="800000"/>
          </a:ln>
        </p:spPr>
      </p:sp>
      <p:sp>
        <p:nvSpPr>
          <p:cNvPr id="142338"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sym typeface="宋体" charset="-122"/>
              </a:rPr>
              <a:t>词的分类和语的分类</a:t>
            </a:r>
            <a:endParaRPr lang="zh-CN" altLang="en-US"/>
          </a:p>
          <a:p>
            <a:pPr eaLnBrk="1" hangingPunct="1"/>
            <a:endParaRPr lang="zh-CN" altLang="en-US"/>
          </a:p>
          <a:p>
            <a:pPr eaLnBrk="1" hangingPunct="1"/>
            <a:r>
              <a:rPr lang="zh-CN" altLang="en-US"/>
              <a:t>首先词的分类：</a:t>
            </a:r>
          </a:p>
          <a:p>
            <a:pPr eaLnBrk="1" hangingPunct="1"/>
            <a:r>
              <a:rPr lang="zh-CN" altLang="en-US"/>
              <a:t>词从不同的角度进行划分，这彼此之间不冲突，</a:t>
            </a:r>
          </a:p>
          <a:p>
            <a:pPr eaLnBrk="1" hangingPunct="1"/>
            <a:r>
              <a:rPr lang="zh-CN" altLang="en-US"/>
              <a:t>也是好像给水果分类一样</a:t>
            </a:r>
          </a:p>
          <a:p>
            <a:pPr eaLnBrk="1" hangingPunct="1"/>
            <a:r>
              <a:rPr lang="zh-CN" altLang="en-US"/>
              <a:t>第一种从酸甜分</a:t>
            </a:r>
          </a:p>
          <a:p>
            <a:pPr eaLnBrk="1" hangingPunct="1"/>
            <a:r>
              <a:rPr lang="zh-CN" altLang="en-US"/>
              <a:t>第二种从颜色分</a:t>
            </a:r>
          </a:p>
          <a:p>
            <a:pPr eaLnBrk="1" hangingPunct="1"/>
            <a:r>
              <a:rPr lang="zh-CN" altLang="en-US"/>
              <a:t>第三种从喜不喜欢分</a:t>
            </a:r>
          </a:p>
          <a:p>
            <a:pPr eaLnBrk="1" hangingPunct="1"/>
            <a:endParaRPr lang="zh-CN" altLang="en-US"/>
          </a:p>
          <a:p>
            <a:pPr eaLnBrk="1" hangingPunct="1"/>
            <a:r>
              <a:rPr lang="en-US" altLang="zh-CN"/>
              <a:t>1.</a:t>
            </a:r>
            <a:r>
              <a:rPr lang="zh-CN" altLang="en-US"/>
              <a:t>音节数量</a:t>
            </a:r>
            <a:r>
              <a:rPr lang="en-US" altLang="zh-CN"/>
              <a:t>——</a:t>
            </a:r>
            <a:r>
              <a:rPr lang="zh-CN" altLang="en-US"/>
              <a:t>一个音节、两个、多个</a:t>
            </a:r>
          </a:p>
          <a:p>
            <a:pPr eaLnBrk="1" hangingPunct="1"/>
            <a:r>
              <a:rPr lang="en-US" altLang="zh-CN"/>
              <a:t>2.</a:t>
            </a:r>
            <a:r>
              <a:rPr lang="zh-CN" altLang="en-US"/>
              <a:t>语素数量</a:t>
            </a:r>
            <a:r>
              <a:rPr lang="en-US" altLang="zh-CN"/>
              <a:t>——</a:t>
            </a:r>
            <a:r>
              <a:rPr lang="zh-CN" altLang="en-US"/>
              <a:t>一个语素是单纯词，两个或以上是合成词</a:t>
            </a:r>
          </a:p>
          <a:p>
            <a:pPr eaLnBrk="1" hangingPunct="1"/>
            <a:r>
              <a:rPr lang="en-US" altLang="zh-CN"/>
              <a:t>3.</a:t>
            </a:r>
            <a:r>
              <a:rPr lang="zh-CN" altLang="en-US"/>
              <a:t>怎么来的和什么特点，可以分为基本词和非基本词。</a:t>
            </a:r>
          </a:p>
          <a:p>
            <a:pPr eaLnBrk="1" hangingPunct="1"/>
            <a:r>
              <a:rPr lang="en-US" altLang="zh-CN"/>
              <a:t>4.</a:t>
            </a:r>
            <a:r>
              <a:rPr lang="zh-CN" altLang="en-US"/>
              <a:t>从怎么用来说可以从使用频率分为常不常用，从使用范围分为是不是通用的</a:t>
            </a:r>
          </a:p>
          <a:p>
            <a:pPr eaLnBrk="1" hangingPunct="1"/>
            <a:r>
              <a:rPr lang="en-US" altLang="zh-CN"/>
              <a:t>5.</a:t>
            </a:r>
            <a:r>
              <a:rPr lang="zh-CN" altLang="en-US"/>
              <a:t>从音和词形来分，可以分为同音、同形和同音同形</a:t>
            </a:r>
          </a:p>
        </p:txBody>
      </p:sp>
      <p:sp>
        <p:nvSpPr>
          <p:cNvPr id="14233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26001554-6621-3A44-9EB1-65BBF3FF8F49}" type="slidenum">
              <a:rPr altLang="en-US">
                <a:solidFill>
                  <a:srgbClr val="000000"/>
                </a:solidFill>
              </a:rPr>
              <a:pPr/>
              <a:t>134</a:t>
            </a:fld>
            <a:endParaRPr altLang="en-US">
              <a:solidFill>
                <a:srgbClr val="000000"/>
              </a:solidFill>
            </a:endParaRPr>
          </a:p>
        </p:txBody>
      </p:sp>
    </p:spTree>
    <p:extLst>
      <p:ext uri="{BB962C8B-B14F-4D97-AF65-F5344CB8AC3E}">
        <p14:creationId xmlns:p14="http://schemas.microsoft.com/office/powerpoint/2010/main" val="878838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幻灯片图像占位符 1"/>
          <p:cNvSpPr>
            <a:spLocks noGrp="1" noRot="1" noChangeAspect="1" noChangeArrowheads="1" noTextEdit="1"/>
          </p:cNvSpPr>
          <p:nvPr>
            <p:ph type="sldImg" idx="4294967295"/>
          </p:nvPr>
        </p:nvSpPr>
        <p:spPr>
          <a:ln>
            <a:miter lim="800000"/>
          </a:ln>
        </p:spPr>
      </p:sp>
      <p:sp>
        <p:nvSpPr>
          <p:cNvPr id="144386"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sym typeface="宋体" charset="-122"/>
              </a:rPr>
              <a:t>词的分类和语的分类</a:t>
            </a:r>
            <a:endParaRPr lang="zh-CN" altLang="en-US"/>
          </a:p>
          <a:p>
            <a:pPr eaLnBrk="1" hangingPunct="1"/>
            <a:endParaRPr lang="zh-CN" altLang="en-US"/>
          </a:p>
          <a:p>
            <a:pPr eaLnBrk="1" hangingPunct="1"/>
            <a:r>
              <a:rPr lang="zh-CN" altLang="en-US"/>
              <a:t>首先词的分类：</a:t>
            </a:r>
          </a:p>
          <a:p>
            <a:pPr eaLnBrk="1" hangingPunct="1"/>
            <a:r>
              <a:rPr lang="zh-CN" altLang="en-US"/>
              <a:t>词从不同的角度进行划分，这彼此之间不冲突，</a:t>
            </a:r>
          </a:p>
          <a:p>
            <a:pPr eaLnBrk="1" hangingPunct="1"/>
            <a:r>
              <a:rPr lang="zh-CN" altLang="en-US"/>
              <a:t>也是好像给水果分类一样</a:t>
            </a:r>
          </a:p>
          <a:p>
            <a:pPr eaLnBrk="1" hangingPunct="1"/>
            <a:r>
              <a:rPr lang="zh-CN" altLang="en-US"/>
              <a:t>第一种从酸甜分</a:t>
            </a:r>
          </a:p>
          <a:p>
            <a:pPr eaLnBrk="1" hangingPunct="1"/>
            <a:r>
              <a:rPr lang="zh-CN" altLang="en-US"/>
              <a:t>第二种从颜色分</a:t>
            </a:r>
          </a:p>
          <a:p>
            <a:pPr eaLnBrk="1" hangingPunct="1"/>
            <a:r>
              <a:rPr lang="zh-CN" altLang="en-US"/>
              <a:t>第三种从喜不喜欢分</a:t>
            </a:r>
          </a:p>
          <a:p>
            <a:pPr eaLnBrk="1" hangingPunct="1"/>
            <a:endParaRPr lang="zh-CN" altLang="en-US"/>
          </a:p>
          <a:p>
            <a:pPr eaLnBrk="1" hangingPunct="1"/>
            <a:r>
              <a:rPr lang="en-US" altLang="zh-CN"/>
              <a:t>1.</a:t>
            </a:r>
            <a:r>
              <a:rPr lang="zh-CN" altLang="en-US"/>
              <a:t>音节数量</a:t>
            </a:r>
            <a:r>
              <a:rPr lang="en-US" altLang="zh-CN"/>
              <a:t>——</a:t>
            </a:r>
            <a:r>
              <a:rPr lang="zh-CN" altLang="en-US"/>
              <a:t>一个音节、两个、多个</a:t>
            </a:r>
          </a:p>
          <a:p>
            <a:pPr eaLnBrk="1" hangingPunct="1"/>
            <a:r>
              <a:rPr lang="en-US" altLang="zh-CN"/>
              <a:t>2.</a:t>
            </a:r>
            <a:r>
              <a:rPr lang="zh-CN" altLang="en-US"/>
              <a:t>语素数量</a:t>
            </a:r>
            <a:r>
              <a:rPr lang="en-US" altLang="zh-CN"/>
              <a:t>——</a:t>
            </a:r>
            <a:r>
              <a:rPr lang="zh-CN" altLang="en-US"/>
              <a:t>一个语素是单纯词，两个或以上是合成词</a:t>
            </a:r>
          </a:p>
          <a:p>
            <a:pPr eaLnBrk="1" hangingPunct="1"/>
            <a:r>
              <a:rPr lang="en-US" altLang="zh-CN"/>
              <a:t>3.</a:t>
            </a:r>
            <a:r>
              <a:rPr lang="zh-CN" altLang="en-US"/>
              <a:t>怎么来的和什么特点，可以分为基本词和非基本词。</a:t>
            </a:r>
          </a:p>
          <a:p>
            <a:pPr eaLnBrk="1" hangingPunct="1"/>
            <a:r>
              <a:rPr lang="en-US" altLang="zh-CN"/>
              <a:t>4.</a:t>
            </a:r>
            <a:r>
              <a:rPr lang="zh-CN" altLang="en-US"/>
              <a:t>从怎么用来说可以从使用频率分为常不常用，从使用范围分为是不是通用的</a:t>
            </a:r>
          </a:p>
          <a:p>
            <a:pPr eaLnBrk="1" hangingPunct="1"/>
            <a:r>
              <a:rPr lang="en-US" altLang="zh-CN"/>
              <a:t>5.</a:t>
            </a:r>
            <a:r>
              <a:rPr lang="zh-CN" altLang="en-US"/>
              <a:t>从音和词形来分，可以分为同音、同形和同音同形</a:t>
            </a:r>
          </a:p>
        </p:txBody>
      </p:sp>
      <p:sp>
        <p:nvSpPr>
          <p:cNvPr id="14438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AA064554-6F2B-C647-8176-6E8A3930CAA5}" type="slidenum">
              <a:rPr altLang="en-US">
                <a:solidFill>
                  <a:srgbClr val="000000"/>
                </a:solidFill>
              </a:rPr>
              <a:pPr/>
              <a:t>135</a:t>
            </a:fld>
            <a:endParaRPr altLang="en-US">
              <a:solidFill>
                <a:srgbClr val="000000"/>
              </a:solidFill>
            </a:endParaRPr>
          </a:p>
        </p:txBody>
      </p:sp>
    </p:spTree>
    <p:extLst>
      <p:ext uri="{BB962C8B-B14F-4D97-AF65-F5344CB8AC3E}">
        <p14:creationId xmlns:p14="http://schemas.microsoft.com/office/powerpoint/2010/main" val="1093038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幻灯片图像占位符 1"/>
          <p:cNvSpPr>
            <a:spLocks noGrp="1" noRot="1" noChangeAspect="1" noChangeArrowheads="1" noTextEdit="1"/>
          </p:cNvSpPr>
          <p:nvPr>
            <p:ph type="sldImg" idx="4294967295"/>
          </p:nvPr>
        </p:nvSpPr>
        <p:spPr>
          <a:ln>
            <a:miter lim="800000"/>
          </a:ln>
        </p:spPr>
      </p:sp>
      <p:sp>
        <p:nvSpPr>
          <p:cNvPr id="144386"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sym typeface="宋体" charset="-122"/>
              </a:rPr>
              <a:t>词的分类和语的分类</a:t>
            </a:r>
            <a:endParaRPr lang="zh-CN" altLang="en-US"/>
          </a:p>
          <a:p>
            <a:pPr eaLnBrk="1" hangingPunct="1"/>
            <a:endParaRPr lang="zh-CN" altLang="en-US"/>
          </a:p>
          <a:p>
            <a:pPr eaLnBrk="1" hangingPunct="1"/>
            <a:r>
              <a:rPr lang="zh-CN" altLang="en-US"/>
              <a:t>首先词的分类：</a:t>
            </a:r>
          </a:p>
          <a:p>
            <a:pPr eaLnBrk="1" hangingPunct="1"/>
            <a:r>
              <a:rPr lang="zh-CN" altLang="en-US"/>
              <a:t>词从不同的角度进行划分，这彼此之间不冲突，</a:t>
            </a:r>
          </a:p>
          <a:p>
            <a:pPr eaLnBrk="1" hangingPunct="1"/>
            <a:r>
              <a:rPr lang="zh-CN" altLang="en-US"/>
              <a:t>也是好像给水果分类一样</a:t>
            </a:r>
          </a:p>
          <a:p>
            <a:pPr eaLnBrk="1" hangingPunct="1"/>
            <a:r>
              <a:rPr lang="zh-CN" altLang="en-US"/>
              <a:t>第一种从酸甜分</a:t>
            </a:r>
          </a:p>
          <a:p>
            <a:pPr eaLnBrk="1" hangingPunct="1"/>
            <a:r>
              <a:rPr lang="zh-CN" altLang="en-US"/>
              <a:t>第二种从颜色分</a:t>
            </a:r>
          </a:p>
          <a:p>
            <a:pPr eaLnBrk="1" hangingPunct="1"/>
            <a:r>
              <a:rPr lang="zh-CN" altLang="en-US"/>
              <a:t>第三种从喜不喜欢分</a:t>
            </a:r>
          </a:p>
          <a:p>
            <a:pPr eaLnBrk="1" hangingPunct="1"/>
            <a:endParaRPr lang="zh-CN" altLang="en-US"/>
          </a:p>
          <a:p>
            <a:pPr eaLnBrk="1" hangingPunct="1"/>
            <a:r>
              <a:rPr lang="en-US" altLang="zh-CN"/>
              <a:t>1.</a:t>
            </a:r>
            <a:r>
              <a:rPr lang="zh-CN" altLang="en-US"/>
              <a:t>音节数量</a:t>
            </a:r>
            <a:r>
              <a:rPr lang="en-US" altLang="zh-CN"/>
              <a:t>——</a:t>
            </a:r>
            <a:r>
              <a:rPr lang="zh-CN" altLang="en-US"/>
              <a:t>一个音节、两个、多个</a:t>
            </a:r>
          </a:p>
          <a:p>
            <a:pPr eaLnBrk="1" hangingPunct="1"/>
            <a:r>
              <a:rPr lang="en-US" altLang="zh-CN"/>
              <a:t>2.</a:t>
            </a:r>
            <a:r>
              <a:rPr lang="zh-CN" altLang="en-US"/>
              <a:t>语素数量</a:t>
            </a:r>
            <a:r>
              <a:rPr lang="en-US" altLang="zh-CN"/>
              <a:t>——</a:t>
            </a:r>
            <a:r>
              <a:rPr lang="zh-CN" altLang="en-US"/>
              <a:t>一个语素是单纯词，两个或以上是合成词</a:t>
            </a:r>
          </a:p>
          <a:p>
            <a:pPr eaLnBrk="1" hangingPunct="1"/>
            <a:r>
              <a:rPr lang="en-US" altLang="zh-CN"/>
              <a:t>3.</a:t>
            </a:r>
            <a:r>
              <a:rPr lang="zh-CN" altLang="en-US"/>
              <a:t>怎么来的和什么特点，可以分为基本词和非基本词。</a:t>
            </a:r>
          </a:p>
          <a:p>
            <a:pPr eaLnBrk="1" hangingPunct="1"/>
            <a:r>
              <a:rPr lang="en-US" altLang="zh-CN"/>
              <a:t>4.</a:t>
            </a:r>
            <a:r>
              <a:rPr lang="zh-CN" altLang="en-US"/>
              <a:t>从怎么用来说可以从使用频率分为常不常用，从使用范围分为是不是通用的</a:t>
            </a:r>
          </a:p>
          <a:p>
            <a:pPr eaLnBrk="1" hangingPunct="1"/>
            <a:r>
              <a:rPr lang="en-US" altLang="zh-CN"/>
              <a:t>5.</a:t>
            </a:r>
            <a:r>
              <a:rPr lang="zh-CN" altLang="en-US"/>
              <a:t>从音和词形来分，可以分为同音、同形和同音同形</a:t>
            </a:r>
          </a:p>
        </p:txBody>
      </p:sp>
      <p:sp>
        <p:nvSpPr>
          <p:cNvPr id="14438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AA064554-6F2B-C647-8176-6E8A3930CAA5}" type="slidenum">
              <a:rPr altLang="en-US">
                <a:solidFill>
                  <a:srgbClr val="000000"/>
                </a:solidFill>
              </a:rPr>
              <a:pPr/>
              <a:t>136</a:t>
            </a:fld>
            <a:endParaRPr altLang="en-US">
              <a:solidFill>
                <a:srgbClr val="000000"/>
              </a:solidFill>
            </a:endParaRPr>
          </a:p>
        </p:txBody>
      </p:sp>
    </p:spTree>
    <p:extLst>
      <p:ext uri="{BB962C8B-B14F-4D97-AF65-F5344CB8AC3E}">
        <p14:creationId xmlns:p14="http://schemas.microsoft.com/office/powerpoint/2010/main" val="1004464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幻灯片图像占位符 1"/>
          <p:cNvSpPr>
            <a:spLocks noGrp="1" noRot="1" noChangeAspect="1" noChangeArrowheads="1" noTextEdit="1"/>
          </p:cNvSpPr>
          <p:nvPr>
            <p:ph type="sldImg" idx="4294967295"/>
          </p:nvPr>
        </p:nvSpPr>
        <p:spPr>
          <a:ln>
            <a:miter lim="800000"/>
          </a:ln>
        </p:spPr>
      </p:sp>
      <p:sp>
        <p:nvSpPr>
          <p:cNvPr id="144386"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sym typeface="宋体" charset="-122"/>
              </a:rPr>
              <a:t>词的分类和语的分类</a:t>
            </a:r>
            <a:endParaRPr lang="zh-CN" altLang="en-US"/>
          </a:p>
          <a:p>
            <a:pPr eaLnBrk="1" hangingPunct="1"/>
            <a:endParaRPr lang="zh-CN" altLang="en-US"/>
          </a:p>
          <a:p>
            <a:pPr eaLnBrk="1" hangingPunct="1"/>
            <a:r>
              <a:rPr lang="zh-CN" altLang="en-US"/>
              <a:t>首先词的分类：</a:t>
            </a:r>
          </a:p>
          <a:p>
            <a:pPr eaLnBrk="1" hangingPunct="1"/>
            <a:r>
              <a:rPr lang="zh-CN" altLang="en-US"/>
              <a:t>词从不同的角度进行划分，这彼此之间不冲突，</a:t>
            </a:r>
          </a:p>
          <a:p>
            <a:pPr eaLnBrk="1" hangingPunct="1"/>
            <a:r>
              <a:rPr lang="zh-CN" altLang="en-US"/>
              <a:t>也是好像给水果分类一样</a:t>
            </a:r>
          </a:p>
          <a:p>
            <a:pPr eaLnBrk="1" hangingPunct="1"/>
            <a:r>
              <a:rPr lang="zh-CN" altLang="en-US"/>
              <a:t>第一种从酸甜分</a:t>
            </a:r>
          </a:p>
          <a:p>
            <a:pPr eaLnBrk="1" hangingPunct="1"/>
            <a:r>
              <a:rPr lang="zh-CN" altLang="en-US"/>
              <a:t>第二种从颜色分</a:t>
            </a:r>
          </a:p>
          <a:p>
            <a:pPr eaLnBrk="1" hangingPunct="1"/>
            <a:r>
              <a:rPr lang="zh-CN" altLang="en-US"/>
              <a:t>第三种从喜不喜欢分</a:t>
            </a:r>
          </a:p>
          <a:p>
            <a:pPr eaLnBrk="1" hangingPunct="1"/>
            <a:endParaRPr lang="zh-CN" altLang="en-US"/>
          </a:p>
          <a:p>
            <a:pPr eaLnBrk="1" hangingPunct="1"/>
            <a:r>
              <a:rPr lang="en-US" altLang="zh-CN"/>
              <a:t>1.</a:t>
            </a:r>
            <a:r>
              <a:rPr lang="zh-CN" altLang="en-US"/>
              <a:t>音节数量</a:t>
            </a:r>
            <a:r>
              <a:rPr lang="en-US" altLang="zh-CN"/>
              <a:t>——</a:t>
            </a:r>
            <a:r>
              <a:rPr lang="zh-CN" altLang="en-US"/>
              <a:t>一个音节、两个、多个</a:t>
            </a:r>
          </a:p>
          <a:p>
            <a:pPr eaLnBrk="1" hangingPunct="1"/>
            <a:r>
              <a:rPr lang="en-US" altLang="zh-CN"/>
              <a:t>2.</a:t>
            </a:r>
            <a:r>
              <a:rPr lang="zh-CN" altLang="en-US"/>
              <a:t>语素数量</a:t>
            </a:r>
            <a:r>
              <a:rPr lang="en-US" altLang="zh-CN"/>
              <a:t>——</a:t>
            </a:r>
            <a:r>
              <a:rPr lang="zh-CN" altLang="en-US"/>
              <a:t>一个语素是单纯词，两个或以上是合成词</a:t>
            </a:r>
          </a:p>
          <a:p>
            <a:pPr eaLnBrk="1" hangingPunct="1"/>
            <a:r>
              <a:rPr lang="en-US" altLang="zh-CN"/>
              <a:t>3.</a:t>
            </a:r>
            <a:r>
              <a:rPr lang="zh-CN" altLang="en-US"/>
              <a:t>怎么来的和什么特点，可以分为基本词和非基本词。</a:t>
            </a:r>
          </a:p>
          <a:p>
            <a:pPr eaLnBrk="1" hangingPunct="1"/>
            <a:r>
              <a:rPr lang="en-US" altLang="zh-CN"/>
              <a:t>4.</a:t>
            </a:r>
            <a:r>
              <a:rPr lang="zh-CN" altLang="en-US"/>
              <a:t>从怎么用来说可以从使用频率分为常不常用，从使用范围分为是不是通用的</a:t>
            </a:r>
          </a:p>
          <a:p>
            <a:pPr eaLnBrk="1" hangingPunct="1"/>
            <a:r>
              <a:rPr lang="en-US" altLang="zh-CN"/>
              <a:t>5.</a:t>
            </a:r>
            <a:r>
              <a:rPr lang="zh-CN" altLang="en-US"/>
              <a:t>从音和词形来分，可以分为同音、同形和同音同形</a:t>
            </a:r>
          </a:p>
        </p:txBody>
      </p:sp>
      <p:sp>
        <p:nvSpPr>
          <p:cNvPr id="14438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AA064554-6F2B-C647-8176-6E8A3930CAA5}" type="slidenum">
              <a:rPr altLang="en-US">
                <a:solidFill>
                  <a:srgbClr val="000000"/>
                </a:solidFill>
              </a:rPr>
              <a:pPr/>
              <a:t>137</a:t>
            </a:fld>
            <a:endParaRPr altLang="en-US">
              <a:solidFill>
                <a:srgbClr val="000000"/>
              </a:solidFill>
            </a:endParaRPr>
          </a:p>
        </p:txBody>
      </p:sp>
    </p:spTree>
    <p:extLst>
      <p:ext uri="{BB962C8B-B14F-4D97-AF65-F5344CB8AC3E}">
        <p14:creationId xmlns:p14="http://schemas.microsoft.com/office/powerpoint/2010/main" val="815480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幻灯片图像占位符 1"/>
          <p:cNvSpPr>
            <a:spLocks noGrp="1" noRot="1" noChangeAspect="1" noChangeArrowheads="1" noTextEdit="1"/>
          </p:cNvSpPr>
          <p:nvPr>
            <p:ph type="sldImg" idx="4294967295"/>
          </p:nvPr>
        </p:nvSpPr>
        <p:spPr>
          <a:ln>
            <a:miter lim="800000"/>
          </a:ln>
        </p:spPr>
      </p:sp>
      <p:sp>
        <p:nvSpPr>
          <p:cNvPr id="144386"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sym typeface="宋体" charset="-122"/>
              </a:rPr>
              <a:t>词的分类和语的分类</a:t>
            </a:r>
            <a:endParaRPr lang="zh-CN" altLang="en-US"/>
          </a:p>
          <a:p>
            <a:pPr eaLnBrk="1" hangingPunct="1"/>
            <a:endParaRPr lang="zh-CN" altLang="en-US"/>
          </a:p>
          <a:p>
            <a:pPr eaLnBrk="1" hangingPunct="1"/>
            <a:r>
              <a:rPr lang="zh-CN" altLang="en-US"/>
              <a:t>首先词的分类：</a:t>
            </a:r>
          </a:p>
          <a:p>
            <a:pPr eaLnBrk="1" hangingPunct="1"/>
            <a:r>
              <a:rPr lang="zh-CN" altLang="en-US"/>
              <a:t>词从不同的角度进行划分，这彼此之间不冲突，</a:t>
            </a:r>
          </a:p>
          <a:p>
            <a:pPr eaLnBrk="1" hangingPunct="1"/>
            <a:r>
              <a:rPr lang="zh-CN" altLang="en-US"/>
              <a:t>也是好像给水果分类一样</a:t>
            </a:r>
          </a:p>
          <a:p>
            <a:pPr eaLnBrk="1" hangingPunct="1"/>
            <a:r>
              <a:rPr lang="zh-CN" altLang="en-US"/>
              <a:t>第一种从酸甜分</a:t>
            </a:r>
          </a:p>
          <a:p>
            <a:pPr eaLnBrk="1" hangingPunct="1"/>
            <a:r>
              <a:rPr lang="zh-CN" altLang="en-US"/>
              <a:t>第二种从颜色分</a:t>
            </a:r>
          </a:p>
          <a:p>
            <a:pPr eaLnBrk="1" hangingPunct="1"/>
            <a:r>
              <a:rPr lang="zh-CN" altLang="en-US"/>
              <a:t>第三种从喜不喜欢分</a:t>
            </a:r>
          </a:p>
          <a:p>
            <a:pPr eaLnBrk="1" hangingPunct="1"/>
            <a:endParaRPr lang="zh-CN" altLang="en-US"/>
          </a:p>
          <a:p>
            <a:pPr eaLnBrk="1" hangingPunct="1"/>
            <a:r>
              <a:rPr lang="en-US" altLang="zh-CN"/>
              <a:t>1.</a:t>
            </a:r>
            <a:r>
              <a:rPr lang="zh-CN" altLang="en-US"/>
              <a:t>音节数量</a:t>
            </a:r>
            <a:r>
              <a:rPr lang="en-US" altLang="zh-CN"/>
              <a:t>——</a:t>
            </a:r>
            <a:r>
              <a:rPr lang="zh-CN" altLang="en-US"/>
              <a:t>一个音节、两个、多个</a:t>
            </a:r>
          </a:p>
          <a:p>
            <a:pPr eaLnBrk="1" hangingPunct="1"/>
            <a:r>
              <a:rPr lang="en-US" altLang="zh-CN"/>
              <a:t>2.</a:t>
            </a:r>
            <a:r>
              <a:rPr lang="zh-CN" altLang="en-US"/>
              <a:t>语素数量</a:t>
            </a:r>
            <a:r>
              <a:rPr lang="en-US" altLang="zh-CN"/>
              <a:t>——</a:t>
            </a:r>
            <a:r>
              <a:rPr lang="zh-CN" altLang="en-US"/>
              <a:t>一个语素是单纯词，两个或以上是合成词</a:t>
            </a:r>
          </a:p>
          <a:p>
            <a:pPr eaLnBrk="1" hangingPunct="1"/>
            <a:r>
              <a:rPr lang="en-US" altLang="zh-CN"/>
              <a:t>3.</a:t>
            </a:r>
            <a:r>
              <a:rPr lang="zh-CN" altLang="en-US"/>
              <a:t>怎么来的和什么特点，可以分为基本词和非基本词。</a:t>
            </a:r>
          </a:p>
          <a:p>
            <a:pPr eaLnBrk="1" hangingPunct="1"/>
            <a:r>
              <a:rPr lang="en-US" altLang="zh-CN"/>
              <a:t>4.</a:t>
            </a:r>
            <a:r>
              <a:rPr lang="zh-CN" altLang="en-US"/>
              <a:t>从怎么用来说可以从使用频率分为常不常用，从使用范围分为是不是通用的</a:t>
            </a:r>
          </a:p>
          <a:p>
            <a:pPr eaLnBrk="1" hangingPunct="1"/>
            <a:r>
              <a:rPr lang="en-US" altLang="zh-CN"/>
              <a:t>5.</a:t>
            </a:r>
            <a:r>
              <a:rPr lang="zh-CN" altLang="en-US"/>
              <a:t>从音和词形来分，可以分为同音、同形和同音同形</a:t>
            </a:r>
          </a:p>
        </p:txBody>
      </p:sp>
      <p:sp>
        <p:nvSpPr>
          <p:cNvPr id="14438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AA064554-6F2B-C647-8176-6E8A3930CAA5}" type="slidenum">
              <a:rPr altLang="en-US">
                <a:solidFill>
                  <a:srgbClr val="000000"/>
                </a:solidFill>
              </a:rPr>
              <a:pPr/>
              <a:t>138</a:t>
            </a:fld>
            <a:endParaRPr altLang="en-US">
              <a:solidFill>
                <a:srgbClr val="000000"/>
              </a:solidFill>
            </a:endParaRPr>
          </a:p>
        </p:txBody>
      </p:sp>
    </p:spTree>
    <p:extLst>
      <p:ext uri="{BB962C8B-B14F-4D97-AF65-F5344CB8AC3E}">
        <p14:creationId xmlns:p14="http://schemas.microsoft.com/office/powerpoint/2010/main" val="1652042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pPr/>
              <a:t>10</a:t>
            </a:fld>
            <a:endParaRPr lang="zh-CN" altLang="en-US"/>
          </a:p>
        </p:txBody>
      </p:sp>
    </p:spTree>
    <p:extLst>
      <p:ext uri="{BB962C8B-B14F-4D97-AF65-F5344CB8AC3E}">
        <p14:creationId xmlns:p14="http://schemas.microsoft.com/office/powerpoint/2010/main" val="1340549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幻灯片图像占位符 1"/>
          <p:cNvSpPr>
            <a:spLocks noGrp="1" noRot="1" noChangeAspect="1" noChangeArrowheads="1" noTextEdit="1"/>
          </p:cNvSpPr>
          <p:nvPr>
            <p:ph type="sldImg" idx="4294967295"/>
          </p:nvPr>
        </p:nvSpPr>
        <p:spPr>
          <a:ln>
            <a:miter lim="800000"/>
          </a:ln>
        </p:spPr>
      </p:sp>
      <p:sp>
        <p:nvSpPr>
          <p:cNvPr id="144386"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sym typeface="宋体" charset="-122"/>
              </a:rPr>
              <a:t>词的分类和语的分类</a:t>
            </a:r>
            <a:endParaRPr lang="zh-CN" altLang="en-US"/>
          </a:p>
          <a:p>
            <a:pPr eaLnBrk="1" hangingPunct="1"/>
            <a:endParaRPr lang="zh-CN" altLang="en-US"/>
          </a:p>
          <a:p>
            <a:pPr eaLnBrk="1" hangingPunct="1"/>
            <a:r>
              <a:rPr lang="zh-CN" altLang="en-US"/>
              <a:t>首先词的分类：</a:t>
            </a:r>
          </a:p>
          <a:p>
            <a:pPr eaLnBrk="1" hangingPunct="1"/>
            <a:r>
              <a:rPr lang="zh-CN" altLang="en-US"/>
              <a:t>词从不同的角度进行划分，这彼此之间不冲突，</a:t>
            </a:r>
          </a:p>
          <a:p>
            <a:pPr eaLnBrk="1" hangingPunct="1"/>
            <a:r>
              <a:rPr lang="zh-CN" altLang="en-US"/>
              <a:t>也是好像给水果分类一样</a:t>
            </a:r>
          </a:p>
          <a:p>
            <a:pPr eaLnBrk="1" hangingPunct="1"/>
            <a:r>
              <a:rPr lang="zh-CN" altLang="en-US"/>
              <a:t>第一种从酸甜分</a:t>
            </a:r>
          </a:p>
          <a:p>
            <a:pPr eaLnBrk="1" hangingPunct="1"/>
            <a:r>
              <a:rPr lang="zh-CN" altLang="en-US"/>
              <a:t>第二种从颜色分</a:t>
            </a:r>
          </a:p>
          <a:p>
            <a:pPr eaLnBrk="1" hangingPunct="1"/>
            <a:r>
              <a:rPr lang="zh-CN" altLang="en-US"/>
              <a:t>第三种从喜不喜欢分</a:t>
            </a:r>
          </a:p>
          <a:p>
            <a:pPr eaLnBrk="1" hangingPunct="1"/>
            <a:endParaRPr lang="zh-CN" altLang="en-US"/>
          </a:p>
          <a:p>
            <a:pPr eaLnBrk="1" hangingPunct="1"/>
            <a:r>
              <a:rPr lang="en-US" altLang="zh-CN"/>
              <a:t>1.</a:t>
            </a:r>
            <a:r>
              <a:rPr lang="zh-CN" altLang="en-US"/>
              <a:t>音节数量</a:t>
            </a:r>
            <a:r>
              <a:rPr lang="en-US" altLang="zh-CN"/>
              <a:t>——</a:t>
            </a:r>
            <a:r>
              <a:rPr lang="zh-CN" altLang="en-US"/>
              <a:t>一个音节、两个、多个</a:t>
            </a:r>
          </a:p>
          <a:p>
            <a:pPr eaLnBrk="1" hangingPunct="1"/>
            <a:r>
              <a:rPr lang="en-US" altLang="zh-CN"/>
              <a:t>2.</a:t>
            </a:r>
            <a:r>
              <a:rPr lang="zh-CN" altLang="en-US"/>
              <a:t>语素数量</a:t>
            </a:r>
            <a:r>
              <a:rPr lang="en-US" altLang="zh-CN"/>
              <a:t>——</a:t>
            </a:r>
            <a:r>
              <a:rPr lang="zh-CN" altLang="en-US"/>
              <a:t>一个语素是单纯词，两个或以上是合成词</a:t>
            </a:r>
          </a:p>
          <a:p>
            <a:pPr eaLnBrk="1" hangingPunct="1"/>
            <a:r>
              <a:rPr lang="en-US" altLang="zh-CN"/>
              <a:t>3.</a:t>
            </a:r>
            <a:r>
              <a:rPr lang="zh-CN" altLang="en-US"/>
              <a:t>怎么来的和什么特点，可以分为基本词和非基本词。</a:t>
            </a:r>
          </a:p>
          <a:p>
            <a:pPr eaLnBrk="1" hangingPunct="1"/>
            <a:r>
              <a:rPr lang="en-US" altLang="zh-CN"/>
              <a:t>4.</a:t>
            </a:r>
            <a:r>
              <a:rPr lang="zh-CN" altLang="en-US"/>
              <a:t>从怎么用来说可以从使用频率分为常不常用，从使用范围分为是不是通用的</a:t>
            </a:r>
          </a:p>
          <a:p>
            <a:pPr eaLnBrk="1" hangingPunct="1"/>
            <a:r>
              <a:rPr lang="en-US" altLang="zh-CN"/>
              <a:t>5.</a:t>
            </a:r>
            <a:r>
              <a:rPr lang="zh-CN" altLang="en-US"/>
              <a:t>从音和词形来分，可以分为同音、同形和同音同形</a:t>
            </a:r>
          </a:p>
        </p:txBody>
      </p:sp>
      <p:sp>
        <p:nvSpPr>
          <p:cNvPr id="14438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AA064554-6F2B-C647-8176-6E8A3930CAA5}" type="slidenum">
              <a:rPr altLang="en-US">
                <a:solidFill>
                  <a:srgbClr val="000000"/>
                </a:solidFill>
              </a:rPr>
              <a:pPr/>
              <a:t>139</a:t>
            </a:fld>
            <a:endParaRPr altLang="en-US">
              <a:solidFill>
                <a:srgbClr val="000000"/>
              </a:solidFill>
            </a:endParaRPr>
          </a:p>
        </p:txBody>
      </p:sp>
    </p:spTree>
    <p:extLst>
      <p:ext uri="{BB962C8B-B14F-4D97-AF65-F5344CB8AC3E}">
        <p14:creationId xmlns:p14="http://schemas.microsoft.com/office/powerpoint/2010/main" val="2131725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幻灯片图像占位符 1"/>
          <p:cNvSpPr>
            <a:spLocks noGrp="1" noRot="1" noChangeAspect="1" noChangeArrowheads="1" noTextEdit="1"/>
          </p:cNvSpPr>
          <p:nvPr>
            <p:ph type="sldImg" idx="4294967295"/>
          </p:nvPr>
        </p:nvSpPr>
        <p:spPr>
          <a:ln>
            <a:miter lim="800000"/>
          </a:ln>
        </p:spPr>
      </p:sp>
      <p:sp>
        <p:nvSpPr>
          <p:cNvPr id="144386"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sym typeface="宋体" charset="-122"/>
              </a:rPr>
              <a:t>词的分类和语的分类</a:t>
            </a:r>
            <a:endParaRPr lang="zh-CN" altLang="en-US"/>
          </a:p>
          <a:p>
            <a:pPr eaLnBrk="1" hangingPunct="1"/>
            <a:endParaRPr lang="zh-CN" altLang="en-US"/>
          </a:p>
          <a:p>
            <a:pPr eaLnBrk="1" hangingPunct="1"/>
            <a:r>
              <a:rPr lang="zh-CN" altLang="en-US"/>
              <a:t>首先词的分类：</a:t>
            </a:r>
          </a:p>
          <a:p>
            <a:pPr eaLnBrk="1" hangingPunct="1"/>
            <a:r>
              <a:rPr lang="zh-CN" altLang="en-US"/>
              <a:t>词从不同的角度进行划分，这彼此之间不冲突，</a:t>
            </a:r>
          </a:p>
          <a:p>
            <a:pPr eaLnBrk="1" hangingPunct="1"/>
            <a:r>
              <a:rPr lang="zh-CN" altLang="en-US"/>
              <a:t>也是好像给水果分类一样</a:t>
            </a:r>
          </a:p>
          <a:p>
            <a:pPr eaLnBrk="1" hangingPunct="1"/>
            <a:r>
              <a:rPr lang="zh-CN" altLang="en-US"/>
              <a:t>第一种从酸甜分</a:t>
            </a:r>
          </a:p>
          <a:p>
            <a:pPr eaLnBrk="1" hangingPunct="1"/>
            <a:r>
              <a:rPr lang="zh-CN" altLang="en-US"/>
              <a:t>第二种从颜色分</a:t>
            </a:r>
          </a:p>
          <a:p>
            <a:pPr eaLnBrk="1" hangingPunct="1"/>
            <a:r>
              <a:rPr lang="zh-CN" altLang="en-US"/>
              <a:t>第三种从喜不喜欢分</a:t>
            </a:r>
          </a:p>
          <a:p>
            <a:pPr eaLnBrk="1" hangingPunct="1"/>
            <a:endParaRPr lang="zh-CN" altLang="en-US"/>
          </a:p>
          <a:p>
            <a:pPr eaLnBrk="1" hangingPunct="1"/>
            <a:r>
              <a:rPr lang="en-US" altLang="zh-CN"/>
              <a:t>1.</a:t>
            </a:r>
            <a:r>
              <a:rPr lang="zh-CN" altLang="en-US"/>
              <a:t>音节数量</a:t>
            </a:r>
            <a:r>
              <a:rPr lang="en-US" altLang="zh-CN"/>
              <a:t>——</a:t>
            </a:r>
            <a:r>
              <a:rPr lang="zh-CN" altLang="en-US"/>
              <a:t>一个音节、两个、多个</a:t>
            </a:r>
          </a:p>
          <a:p>
            <a:pPr eaLnBrk="1" hangingPunct="1"/>
            <a:r>
              <a:rPr lang="en-US" altLang="zh-CN"/>
              <a:t>2.</a:t>
            </a:r>
            <a:r>
              <a:rPr lang="zh-CN" altLang="en-US"/>
              <a:t>语素数量</a:t>
            </a:r>
            <a:r>
              <a:rPr lang="en-US" altLang="zh-CN"/>
              <a:t>——</a:t>
            </a:r>
            <a:r>
              <a:rPr lang="zh-CN" altLang="en-US"/>
              <a:t>一个语素是单纯词，两个或以上是合成词</a:t>
            </a:r>
          </a:p>
          <a:p>
            <a:pPr eaLnBrk="1" hangingPunct="1"/>
            <a:r>
              <a:rPr lang="en-US" altLang="zh-CN"/>
              <a:t>3.</a:t>
            </a:r>
            <a:r>
              <a:rPr lang="zh-CN" altLang="en-US"/>
              <a:t>怎么来的和什么特点，可以分为基本词和非基本词。</a:t>
            </a:r>
          </a:p>
          <a:p>
            <a:pPr eaLnBrk="1" hangingPunct="1"/>
            <a:r>
              <a:rPr lang="en-US" altLang="zh-CN"/>
              <a:t>4.</a:t>
            </a:r>
            <a:r>
              <a:rPr lang="zh-CN" altLang="en-US"/>
              <a:t>从怎么用来说可以从使用频率分为常不常用，从使用范围分为是不是通用的</a:t>
            </a:r>
          </a:p>
          <a:p>
            <a:pPr eaLnBrk="1" hangingPunct="1"/>
            <a:r>
              <a:rPr lang="en-US" altLang="zh-CN"/>
              <a:t>5.</a:t>
            </a:r>
            <a:r>
              <a:rPr lang="zh-CN" altLang="en-US"/>
              <a:t>从音和词形来分，可以分为同音、同形和同音同形</a:t>
            </a:r>
          </a:p>
        </p:txBody>
      </p:sp>
      <p:sp>
        <p:nvSpPr>
          <p:cNvPr id="14438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AA064554-6F2B-C647-8176-6E8A3930CAA5}" type="slidenum">
              <a:rPr altLang="en-US">
                <a:solidFill>
                  <a:srgbClr val="000000"/>
                </a:solidFill>
              </a:rPr>
              <a:pPr/>
              <a:t>140</a:t>
            </a:fld>
            <a:endParaRPr altLang="en-US">
              <a:solidFill>
                <a:srgbClr val="000000"/>
              </a:solidFill>
            </a:endParaRPr>
          </a:p>
        </p:txBody>
      </p:sp>
    </p:spTree>
    <p:extLst>
      <p:ext uri="{BB962C8B-B14F-4D97-AF65-F5344CB8AC3E}">
        <p14:creationId xmlns:p14="http://schemas.microsoft.com/office/powerpoint/2010/main" val="1025088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幻灯片图像占位符 1"/>
          <p:cNvSpPr>
            <a:spLocks noGrp="1" noRot="1" noChangeAspect="1" noChangeArrowheads="1" noTextEdit="1"/>
          </p:cNvSpPr>
          <p:nvPr>
            <p:ph type="sldImg" idx="4294967295"/>
          </p:nvPr>
        </p:nvSpPr>
        <p:spPr>
          <a:ln>
            <a:miter lim="800000"/>
          </a:ln>
        </p:spPr>
      </p:sp>
      <p:sp>
        <p:nvSpPr>
          <p:cNvPr id="144386"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sym typeface="宋体" charset="-122"/>
              </a:rPr>
              <a:t>词的分类和语的分类</a:t>
            </a:r>
            <a:endParaRPr lang="zh-CN" altLang="en-US"/>
          </a:p>
          <a:p>
            <a:pPr eaLnBrk="1" hangingPunct="1"/>
            <a:endParaRPr lang="zh-CN" altLang="en-US"/>
          </a:p>
          <a:p>
            <a:pPr eaLnBrk="1" hangingPunct="1"/>
            <a:r>
              <a:rPr lang="zh-CN" altLang="en-US"/>
              <a:t>首先词的分类：</a:t>
            </a:r>
          </a:p>
          <a:p>
            <a:pPr eaLnBrk="1" hangingPunct="1"/>
            <a:r>
              <a:rPr lang="zh-CN" altLang="en-US"/>
              <a:t>词从不同的角度进行划分，这彼此之间不冲突，</a:t>
            </a:r>
          </a:p>
          <a:p>
            <a:pPr eaLnBrk="1" hangingPunct="1"/>
            <a:r>
              <a:rPr lang="zh-CN" altLang="en-US"/>
              <a:t>也是好像给水果分类一样</a:t>
            </a:r>
          </a:p>
          <a:p>
            <a:pPr eaLnBrk="1" hangingPunct="1"/>
            <a:r>
              <a:rPr lang="zh-CN" altLang="en-US"/>
              <a:t>第一种从酸甜分</a:t>
            </a:r>
          </a:p>
          <a:p>
            <a:pPr eaLnBrk="1" hangingPunct="1"/>
            <a:r>
              <a:rPr lang="zh-CN" altLang="en-US"/>
              <a:t>第二种从颜色分</a:t>
            </a:r>
          </a:p>
          <a:p>
            <a:pPr eaLnBrk="1" hangingPunct="1"/>
            <a:r>
              <a:rPr lang="zh-CN" altLang="en-US"/>
              <a:t>第三种从喜不喜欢分</a:t>
            </a:r>
          </a:p>
          <a:p>
            <a:pPr eaLnBrk="1" hangingPunct="1"/>
            <a:endParaRPr lang="zh-CN" altLang="en-US"/>
          </a:p>
          <a:p>
            <a:pPr eaLnBrk="1" hangingPunct="1"/>
            <a:r>
              <a:rPr lang="en-US" altLang="zh-CN"/>
              <a:t>1.</a:t>
            </a:r>
            <a:r>
              <a:rPr lang="zh-CN" altLang="en-US"/>
              <a:t>音节数量</a:t>
            </a:r>
            <a:r>
              <a:rPr lang="en-US" altLang="zh-CN"/>
              <a:t>——</a:t>
            </a:r>
            <a:r>
              <a:rPr lang="zh-CN" altLang="en-US"/>
              <a:t>一个音节、两个、多个</a:t>
            </a:r>
          </a:p>
          <a:p>
            <a:pPr eaLnBrk="1" hangingPunct="1"/>
            <a:r>
              <a:rPr lang="en-US" altLang="zh-CN"/>
              <a:t>2.</a:t>
            </a:r>
            <a:r>
              <a:rPr lang="zh-CN" altLang="en-US"/>
              <a:t>语素数量</a:t>
            </a:r>
            <a:r>
              <a:rPr lang="en-US" altLang="zh-CN"/>
              <a:t>——</a:t>
            </a:r>
            <a:r>
              <a:rPr lang="zh-CN" altLang="en-US"/>
              <a:t>一个语素是单纯词，两个或以上是合成词</a:t>
            </a:r>
          </a:p>
          <a:p>
            <a:pPr eaLnBrk="1" hangingPunct="1"/>
            <a:r>
              <a:rPr lang="en-US" altLang="zh-CN"/>
              <a:t>3.</a:t>
            </a:r>
            <a:r>
              <a:rPr lang="zh-CN" altLang="en-US"/>
              <a:t>怎么来的和什么特点，可以分为基本词和非基本词。</a:t>
            </a:r>
          </a:p>
          <a:p>
            <a:pPr eaLnBrk="1" hangingPunct="1"/>
            <a:r>
              <a:rPr lang="en-US" altLang="zh-CN"/>
              <a:t>4.</a:t>
            </a:r>
            <a:r>
              <a:rPr lang="zh-CN" altLang="en-US"/>
              <a:t>从怎么用来说可以从使用频率分为常不常用，从使用范围分为是不是通用的</a:t>
            </a:r>
          </a:p>
          <a:p>
            <a:pPr eaLnBrk="1" hangingPunct="1"/>
            <a:r>
              <a:rPr lang="en-US" altLang="zh-CN"/>
              <a:t>5.</a:t>
            </a:r>
            <a:r>
              <a:rPr lang="zh-CN" altLang="en-US"/>
              <a:t>从音和词形来分，可以分为同音、同形和同音同形</a:t>
            </a:r>
          </a:p>
        </p:txBody>
      </p:sp>
      <p:sp>
        <p:nvSpPr>
          <p:cNvPr id="14438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AA064554-6F2B-C647-8176-6E8A3930CAA5}" type="slidenum">
              <a:rPr altLang="en-US">
                <a:solidFill>
                  <a:srgbClr val="000000"/>
                </a:solidFill>
              </a:rPr>
              <a:pPr/>
              <a:t>141</a:t>
            </a:fld>
            <a:endParaRPr altLang="en-US">
              <a:solidFill>
                <a:srgbClr val="000000"/>
              </a:solidFill>
            </a:endParaRPr>
          </a:p>
        </p:txBody>
      </p:sp>
    </p:spTree>
    <p:extLst>
      <p:ext uri="{BB962C8B-B14F-4D97-AF65-F5344CB8AC3E}">
        <p14:creationId xmlns:p14="http://schemas.microsoft.com/office/powerpoint/2010/main" val="165694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幻灯片图像占位符 1"/>
          <p:cNvSpPr>
            <a:spLocks noGrp="1" noRot="1" noChangeAspect="1" noChangeArrowheads="1" noTextEdit="1"/>
          </p:cNvSpPr>
          <p:nvPr>
            <p:ph type="sldImg" idx="4294967295"/>
          </p:nvPr>
        </p:nvSpPr>
        <p:spPr>
          <a:ln>
            <a:miter lim="800000"/>
          </a:ln>
        </p:spPr>
      </p:sp>
      <p:sp>
        <p:nvSpPr>
          <p:cNvPr id="144386"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sym typeface="宋体" charset="-122"/>
              </a:rPr>
              <a:t>词的分类和语的分类</a:t>
            </a:r>
            <a:endParaRPr lang="zh-CN" altLang="en-US"/>
          </a:p>
          <a:p>
            <a:pPr eaLnBrk="1" hangingPunct="1"/>
            <a:endParaRPr lang="zh-CN" altLang="en-US"/>
          </a:p>
          <a:p>
            <a:pPr eaLnBrk="1" hangingPunct="1"/>
            <a:r>
              <a:rPr lang="zh-CN" altLang="en-US"/>
              <a:t>首先词的分类：</a:t>
            </a:r>
          </a:p>
          <a:p>
            <a:pPr eaLnBrk="1" hangingPunct="1"/>
            <a:r>
              <a:rPr lang="zh-CN" altLang="en-US"/>
              <a:t>词从不同的角度进行划分，这彼此之间不冲突，</a:t>
            </a:r>
          </a:p>
          <a:p>
            <a:pPr eaLnBrk="1" hangingPunct="1"/>
            <a:r>
              <a:rPr lang="zh-CN" altLang="en-US"/>
              <a:t>也是好像给水果分类一样</a:t>
            </a:r>
          </a:p>
          <a:p>
            <a:pPr eaLnBrk="1" hangingPunct="1"/>
            <a:r>
              <a:rPr lang="zh-CN" altLang="en-US"/>
              <a:t>第一种从酸甜分</a:t>
            </a:r>
          </a:p>
          <a:p>
            <a:pPr eaLnBrk="1" hangingPunct="1"/>
            <a:r>
              <a:rPr lang="zh-CN" altLang="en-US"/>
              <a:t>第二种从颜色分</a:t>
            </a:r>
          </a:p>
          <a:p>
            <a:pPr eaLnBrk="1" hangingPunct="1"/>
            <a:r>
              <a:rPr lang="zh-CN" altLang="en-US"/>
              <a:t>第三种从喜不喜欢分</a:t>
            </a:r>
          </a:p>
          <a:p>
            <a:pPr eaLnBrk="1" hangingPunct="1"/>
            <a:endParaRPr lang="zh-CN" altLang="en-US"/>
          </a:p>
          <a:p>
            <a:pPr eaLnBrk="1" hangingPunct="1"/>
            <a:r>
              <a:rPr lang="en-US" altLang="zh-CN"/>
              <a:t>1.</a:t>
            </a:r>
            <a:r>
              <a:rPr lang="zh-CN" altLang="en-US"/>
              <a:t>音节数量</a:t>
            </a:r>
            <a:r>
              <a:rPr lang="en-US" altLang="zh-CN"/>
              <a:t>——</a:t>
            </a:r>
            <a:r>
              <a:rPr lang="zh-CN" altLang="en-US"/>
              <a:t>一个音节、两个、多个</a:t>
            </a:r>
          </a:p>
          <a:p>
            <a:pPr eaLnBrk="1" hangingPunct="1"/>
            <a:r>
              <a:rPr lang="en-US" altLang="zh-CN"/>
              <a:t>2.</a:t>
            </a:r>
            <a:r>
              <a:rPr lang="zh-CN" altLang="en-US"/>
              <a:t>语素数量</a:t>
            </a:r>
            <a:r>
              <a:rPr lang="en-US" altLang="zh-CN"/>
              <a:t>——</a:t>
            </a:r>
            <a:r>
              <a:rPr lang="zh-CN" altLang="en-US"/>
              <a:t>一个语素是单纯词，两个或以上是合成词</a:t>
            </a:r>
          </a:p>
          <a:p>
            <a:pPr eaLnBrk="1" hangingPunct="1"/>
            <a:r>
              <a:rPr lang="en-US" altLang="zh-CN"/>
              <a:t>3.</a:t>
            </a:r>
            <a:r>
              <a:rPr lang="zh-CN" altLang="en-US"/>
              <a:t>怎么来的和什么特点，可以分为基本词和非基本词。</a:t>
            </a:r>
          </a:p>
          <a:p>
            <a:pPr eaLnBrk="1" hangingPunct="1"/>
            <a:r>
              <a:rPr lang="en-US" altLang="zh-CN"/>
              <a:t>4.</a:t>
            </a:r>
            <a:r>
              <a:rPr lang="zh-CN" altLang="en-US"/>
              <a:t>从怎么用来说可以从使用频率分为常不常用，从使用范围分为是不是通用的</a:t>
            </a:r>
          </a:p>
          <a:p>
            <a:pPr eaLnBrk="1" hangingPunct="1"/>
            <a:r>
              <a:rPr lang="en-US" altLang="zh-CN"/>
              <a:t>5.</a:t>
            </a:r>
            <a:r>
              <a:rPr lang="zh-CN" altLang="en-US"/>
              <a:t>从音和词形来分，可以分为同音、同形和同音同形</a:t>
            </a:r>
          </a:p>
        </p:txBody>
      </p:sp>
      <p:sp>
        <p:nvSpPr>
          <p:cNvPr id="14438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AA064554-6F2B-C647-8176-6E8A3930CAA5}" type="slidenum">
              <a:rPr altLang="en-US">
                <a:solidFill>
                  <a:srgbClr val="000000"/>
                </a:solidFill>
              </a:rPr>
              <a:pPr/>
              <a:t>142</a:t>
            </a:fld>
            <a:endParaRPr altLang="en-US">
              <a:solidFill>
                <a:srgbClr val="000000"/>
              </a:solidFill>
            </a:endParaRPr>
          </a:p>
        </p:txBody>
      </p:sp>
    </p:spTree>
    <p:extLst>
      <p:ext uri="{BB962C8B-B14F-4D97-AF65-F5344CB8AC3E}">
        <p14:creationId xmlns:p14="http://schemas.microsoft.com/office/powerpoint/2010/main" val="897701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幻灯片图像占位符 1"/>
          <p:cNvSpPr>
            <a:spLocks noGrp="1" noRot="1" noChangeAspect="1" noChangeArrowheads="1" noTextEdit="1"/>
          </p:cNvSpPr>
          <p:nvPr>
            <p:ph type="sldImg" idx="4294967295"/>
          </p:nvPr>
        </p:nvSpPr>
        <p:spPr>
          <a:ln>
            <a:miter lim="800000"/>
          </a:ln>
        </p:spPr>
      </p:sp>
      <p:sp>
        <p:nvSpPr>
          <p:cNvPr id="144386"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sym typeface="宋体" charset="-122"/>
              </a:rPr>
              <a:t>词的分类和语的分类</a:t>
            </a:r>
            <a:endParaRPr lang="zh-CN" altLang="en-US"/>
          </a:p>
          <a:p>
            <a:pPr eaLnBrk="1" hangingPunct="1"/>
            <a:endParaRPr lang="zh-CN" altLang="en-US"/>
          </a:p>
          <a:p>
            <a:pPr eaLnBrk="1" hangingPunct="1"/>
            <a:r>
              <a:rPr lang="zh-CN" altLang="en-US"/>
              <a:t>首先词的分类：</a:t>
            </a:r>
          </a:p>
          <a:p>
            <a:pPr eaLnBrk="1" hangingPunct="1"/>
            <a:r>
              <a:rPr lang="zh-CN" altLang="en-US"/>
              <a:t>词从不同的角度进行划分，这彼此之间不冲突，</a:t>
            </a:r>
          </a:p>
          <a:p>
            <a:pPr eaLnBrk="1" hangingPunct="1"/>
            <a:r>
              <a:rPr lang="zh-CN" altLang="en-US"/>
              <a:t>也是好像给水果分类一样</a:t>
            </a:r>
          </a:p>
          <a:p>
            <a:pPr eaLnBrk="1" hangingPunct="1"/>
            <a:r>
              <a:rPr lang="zh-CN" altLang="en-US"/>
              <a:t>第一种从酸甜分</a:t>
            </a:r>
          </a:p>
          <a:p>
            <a:pPr eaLnBrk="1" hangingPunct="1"/>
            <a:r>
              <a:rPr lang="zh-CN" altLang="en-US"/>
              <a:t>第二种从颜色分</a:t>
            </a:r>
          </a:p>
          <a:p>
            <a:pPr eaLnBrk="1" hangingPunct="1"/>
            <a:r>
              <a:rPr lang="zh-CN" altLang="en-US"/>
              <a:t>第三种从喜不喜欢分</a:t>
            </a:r>
          </a:p>
          <a:p>
            <a:pPr eaLnBrk="1" hangingPunct="1"/>
            <a:endParaRPr lang="zh-CN" altLang="en-US"/>
          </a:p>
          <a:p>
            <a:pPr eaLnBrk="1" hangingPunct="1"/>
            <a:r>
              <a:rPr lang="en-US" altLang="zh-CN"/>
              <a:t>1.</a:t>
            </a:r>
            <a:r>
              <a:rPr lang="zh-CN" altLang="en-US"/>
              <a:t>音节数量</a:t>
            </a:r>
            <a:r>
              <a:rPr lang="en-US" altLang="zh-CN"/>
              <a:t>——</a:t>
            </a:r>
            <a:r>
              <a:rPr lang="zh-CN" altLang="en-US"/>
              <a:t>一个音节、两个、多个</a:t>
            </a:r>
          </a:p>
          <a:p>
            <a:pPr eaLnBrk="1" hangingPunct="1"/>
            <a:r>
              <a:rPr lang="en-US" altLang="zh-CN"/>
              <a:t>2.</a:t>
            </a:r>
            <a:r>
              <a:rPr lang="zh-CN" altLang="en-US"/>
              <a:t>语素数量</a:t>
            </a:r>
            <a:r>
              <a:rPr lang="en-US" altLang="zh-CN"/>
              <a:t>——</a:t>
            </a:r>
            <a:r>
              <a:rPr lang="zh-CN" altLang="en-US"/>
              <a:t>一个语素是单纯词，两个或以上是合成词</a:t>
            </a:r>
          </a:p>
          <a:p>
            <a:pPr eaLnBrk="1" hangingPunct="1"/>
            <a:r>
              <a:rPr lang="en-US" altLang="zh-CN"/>
              <a:t>3.</a:t>
            </a:r>
            <a:r>
              <a:rPr lang="zh-CN" altLang="en-US"/>
              <a:t>怎么来的和什么特点，可以分为基本词和非基本词。</a:t>
            </a:r>
          </a:p>
          <a:p>
            <a:pPr eaLnBrk="1" hangingPunct="1"/>
            <a:r>
              <a:rPr lang="en-US" altLang="zh-CN"/>
              <a:t>4.</a:t>
            </a:r>
            <a:r>
              <a:rPr lang="zh-CN" altLang="en-US"/>
              <a:t>从怎么用来说可以从使用频率分为常不常用，从使用范围分为是不是通用的</a:t>
            </a:r>
          </a:p>
          <a:p>
            <a:pPr eaLnBrk="1" hangingPunct="1"/>
            <a:r>
              <a:rPr lang="en-US" altLang="zh-CN"/>
              <a:t>5.</a:t>
            </a:r>
            <a:r>
              <a:rPr lang="zh-CN" altLang="en-US"/>
              <a:t>从音和词形来分，可以分为同音、同形和同音同形</a:t>
            </a:r>
          </a:p>
        </p:txBody>
      </p:sp>
      <p:sp>
        <p:nvSpPr>
          <p:cNvPr id="14438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AA064554-6F2B-C647-8176-6E8A3930CAA5}" type="slidenum">
              <a:rPr altLang="en-US">
                <a:solidFill>
                  <a:srgbClr val="000000"/>
                </a:solidFill>
              </a:rPr>
              <a:pPr/>
              <a:t>143</a:t>
            </a:fld>
            <a:endParaRPr altLang="en-US">
              <a:solidFill>
                <a:srgbClr val="000000"/>
              </a:solidFill>
            </a:endParaRPr>
          </a:p>
        </p:txBody>
      </p:sp>
    </p:spTree>
    <p:extLst>
      <p:ext uri="{BB962C8B-B14F-4D97-AF65-F5344CB8AC3E}">
        <p14:creationId xmlns:p14="http://schemas.microsoft.com/office/powerpoint/2010/main" val="1113009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幻灯片图像占位符 1"/>
          <p:cNvSpPr>
            <a:spLocks noGrp="1" noRot="1" noChangeAspect="1" noChangeArrowheads="1" noTextEdit="1"/>
          </p:cNvSpPr>
          <p:nvPr>
            <p:ph type="sldImg" idx="4294967295"/>
          </p:nvPr>
        </p:nvSpPr>
        <p:spPr>
          <a:ln>
            <a:miter lim="800000"/>
          </a:ln>
        </p:spPr>
      </p:sp>
      <p:sp>
        <p:nvSpPr>
          <p:cNvPr id="173058"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sym typeface="宋体" charset="-122"/>
              </a:rPr>
              <a:t>词的分类和语的分类</a:t>
            </a:r>
            <a:endParaRPr lang="zh-CN" altLang="en-US"/>
          </a:p>
          <a:p>
            <a:pPr eaLnBrk="1" hangingPunct="1"/>
            <a:endParaRPr lang="zh-CN" altLang="en-US"/>
          </a:p>
          <a:p>
            <a:pPr eaLnBrk="1" hangingPunct="1"/>
            <a:r>
              <a:rPr lang="zh-CN" altLang="en-US"/>
              <a:t>首先词的分类：</a:t>
            </a:r>
          </a:p>
          <a:p>
            <a:pPr eaLnBrk="1" hangingPunct="1"/>
            <a:r>
              <a:rPr lang="zh-CN" altLang="en-US"/>
              <a:t>词从不同的角度进行划分，这彼此之间不冲突，</a:t>
            </a:r>
          </a:p>
          <a:p>
            <a:pPr eaLnBrk="1" hangingPunct="1"/>
            <a:r>
              <a:rPr lang="zh-CN" altLang="en-US"/>
              <a:t>也是好像给水果分类一样</a:t>
            </a:r>
          </a:p>
          <a:p>
            <a:pPr eaLnBrk="1" hangingPunct="1"/>
            <a:r>
              <a:rPr lang="zh-CN" altLang="en-US"/>
              <a:t>第一种从酸甜分</a:t>
            </a:r>
          </a:p>
          <a:p>
            <a:pPr eaLnBrk="1" hangingPunct="1"/>
            <a:r>
              <a:rPr lang="zh-CN" altLang="en-US"/>
              <a:t>第二种从颜色分</a:t>
            </a:r>
          </a:p>
          <a:p>
            <a:pPr eaLnBrk="1" hangingPunct="1"/>
            <a:r>
              <a:rPr lang="zh-CN" altLang="en-US"/>
              <a:t>第三种从喜不喜欢分</a:t>
            </a:r>
          </a:p>
          <a:p>
            <a:pPr eaLnBrk="1" hangingPunct="1"/>
            <a:endParaRPr lang="zh-CN" altLang="en-US"/>
          </a:p>
          <a:p>
            <a:pPr eaLnBrk="1" hangingPunct="1"/>
            <a:r>
              <a:rPr lang="en-US" altLang="zh-CN"/>
              <a:t>1.</a:t>
            </a:r>
            <a:r>
              <a:rPr lang="zh-CN" altLang="en-US"/>
              <a:t>音节数量</a:t>
            </a:r>
            <a:r>
              <a:rPr lang="en-US" altLang="zh-CN"/>
              <a:t>——</a:t>
            </a:r>
            <a:r>
              <a:rPr lang="zh-CN" altLang="en-US"/>
              <a:t>一个音节、两个、多个</a:t>
            </a:r>
          </a:p>
          <a:p>
            <a:pPr eaLnBrk="1" hangingPunct="1"/>
            <a:r>
              <a:rPr lang="en-US" altLang="zh-CN"/>
              <a:t>2.</a:t>
            </a:r>
            <a:r>
              <a:rPr lang="zh-CN" altLang="en-US"/>
              <a:t>语素数量</a:t>
            </a:r>
            <a:r>
              <a:rPr lang="en-US" altLang="zh-CN"/>
              <a:t>——</a:t>
            </a:r>
            <a:r>
              <a:rPr lang="zh-CN" altLang="en-US"/>
              <a:t>一个语素是单纯词，两个或以上是合成词</a:t>
            </a:r>
          </a:p>
          <a:p>
            <a:pPr eaLnBrk="1" hangingPunct="1"/>
            <a:r>
              <a:rPr lang="en-US" altLang="zh-CN"/>
              <a:t>3.</a:t>
            </a:r>
            <a:r>
              <a:rPr lang="zh-CN" altLang="en-US"/>
              <a:t>怎么来的和什么特点，可以分为基本词和非基本词。</a:t>
            </a:r>
          </a:p>
          <a:p>
            <a:pPr eaLnBrk="1" hangingPunct="1"/>
            <a:r>
              <a:rPr lang="en-US" altLang="zh-CN"/>
              <a:t>4.</a:t>
            </a:r>
            <a:r>
              <a:rPr lang="zh-CN" altLang="en-US"/>
              <a:t>从怎么用来说可以从使用频率分为常不常用，从使用范围分为是不是通用的</a:t>
            </a:r>
          </a:p>
          <a:p>
            <a:pPr eaLnBrk="1" hangingPunct="1"/>
            <a:r>
              <a:rPr lang="en-US" altLang="zh-CN"/>
              <a:t>5.</a:t>
            </a:r>
            <a:r>
              <a:rPr lang="zh-CN" altLang="en-US"/>
              <a:t>从音和词形来分，可以分为同音、同形和同音同形</a:t>
            </a:r>
          </a:p>
        </p:txBody>
      </p:sp>
      <p:sp>
        <p:nvSpPr>
          <p:cNvPr id="1730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88C6A6A0-53EA-4748-9522-CAC0D6A95F74}" type="slidenum">
              <a:rPr altLang="en-US">
                <a:solidFill>
                  <a:srgbClr val="000000"/>
                </a:solidFill>
              </a:rPr>
              <a:pPr/>
              <a:t>160</a:t>
            </a:fld>
            <a:endParaRPr altLang="en-US">
              <a:solidFill>
                <a:srgbClr val="000000"/>
              </a:solidFill>
            </a:endParaRPr>
          </a:p>
        </p:txBody>
      </p:sp>
    </p:spTree>
    <p:extLst>
      <p:ext uri="{BB962C8B-B14F-4D97-AF65-F5344CB8AC3E}">
        <p14:creationId xmlns:p14="http://schemas.microsoft.com/office/powerpoint/2010/main" val="18436874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幻灯片图像占位符 1"/>
          <p:cNvSpPr>
            <a:spLocks noGrp="1" noRot="1" noChangeAspect="1" noChangeArrowheads="1" noTextEdit="1"/>
          </p:cNvSpPr>
          <p:nvPr>
            <p:ph type="sldImg" idx="4294967295"/>
          </p:nvPr>
        </p:nvSpPr>
        <p:spPr>
          <a:ln>
            <a:miter lim="800000"/>
          </a:ln>
        </p:spPr>
      </p:sp>
      <p:sp>
        <p:nvSpPr>
          <p:cNvPr id="175106"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sym typeface="宋体" charset="-122"/>
              </a:rPr>
              <a:t>词的分类和语的分类</a:t>
            </a:r>
            <a:endParaRPr lang="zh-CN" altLang="en-US"/>
          </a:p>
          <a:p>
            <a:pPr eaLnBrk="1" hangingPunct="1"/>
            <a:endParaRPr lang="zh-CN" altLang="en-US"/>
          </a:p>
          <a:p>
            <a:pPr eaLnBrk="1" hangingPunct="1"/>
            <a:r>
              <a:rPr lang="zh-CN" altLang="en-US"/>
              <a:t>首先词的分类：</a:t>
            </a:r>
          </a:p>
          <a:p>
            <a:pPr eaLnBrk="1" hangingPunct="1"/>
            <a:r>
              <a:rPr lang="zh-CN" altLang="en-US"/>
              <a:t>词从不同的角度进行划分，这彼此之间不冲突，</a:t>
            </a:r>
          </a:p>
          <a:p>
            <a:pPr eaLnBrk="1" hangingPunct="1"/>
            <a:r>
              <a:rPr lang="zh-CN" altLang="en-US"/>
              <a:t>也是好像给水果分类一样</a:t>
            </a:r>
          </a:p>
          <a:p>
            <a:pPr eaLnBrk="1" hangingPunct="1"/>
            <a:r>
              <a:rPr lang="zh-CN" altLang="en-US"/>
              <a:t>第一种从酸甜分</a:t>
            </a:r>
          </a:p>
          <a:p>
            <a:pPr eaLnBrk="1" hangingPunct="1"/>
            <a:r>
              <a:rPr lang="zh-CN" altLang="en-US"/>
              <a:t>第二种从颜色分</a:t>
            </a:r>
          </a:p>
          <a:p>
            <a:pPr eaLnBrk="1" hangingPunct="1"/>
            <a:r>
              <a:rPr lang="zh-CN" altLang="en-US"/>
              <a:t>第三种从喜不喜欢分</a:t>
            </a:r>
          </a:p>
          <a:p>
            <a:pPr eaLnBrk="1" hangingPunct="1"/>
            <a:endParaRPr lang="zh-CN" altLang="en-US"/>
          </a:p>
          <a:p>
            <a:pPr eaLnBrk="1" hangingPunct="1"/>
            <a:r>
              <a:rPr lang="en-US" altLang="zh-CN"/>
              <a:t>1.</a:t>
            </a:r>
            <a:r>
              <a:rPr lang="zh-CN" altLang="en-US"/>
              <a:t>音节数量</a:t>
            </a:r>
            <a:r>
              <a:rPr lang="en-US" altLang="zh-CN"/>
              <a:t>——</a:t>
            </a:r>
            <a:r>
              <a:rPr lang="zh-CN" altLang="en-US"/>
              <a:t>一个音节、两个、多个</a:t>
            </a:r>
          </a:p>
          <a:p>
            <a:pPr eaLnBrk="1" hangingPunct="1"/>
            <a:r>
              <a:rPr lang="en-US" altLang="zh-CN"/>
              <a:t>2.</a:t>
            </a:r>
            <a:r>
              <a:rPr lang="zh-CN" altLang="en-US"/>
              <a:t>语素数量</a:t>
            </a:r>
            <a:r>
              <a:rPr lang="en-US" altLang="zh-CN"/>
              <a:t>——</a:t>
            </a:r>
            <a:r>
              <a:rPr lang="zh-CN" altLang="en-US"/>
              <a:t>一个语素是单纯词，两个或以上是合成词</a:t>
            </a:r>
          </a:p>
          <a:p>
            <a:pPr eaLnBrk="1" hangingPunct="1"/>
            <a:r>
              <a:rPr lang="en-US" altLang="zh-CN"/>
              <a:t>3.</a:t>
            </a:r>
            <a:r>
              <a:rPr lang="zh-CN" altLang="en-US"/>
              <a:t>怎么来的和什么特点，可以分为基本词和非基本词。</a:t>
            </a:r>
          </a:p>
          <a:p>
            <a:pPr eaLnBrk="1" hangingPunct="1"/>
            <a:r>
              <a:rPr lang="en-US" altLang="zh-CN"/>
              <a:t>4.</a:t>
            </a:r>
            <a:r>
              <a:rPr lang="zh-CN" altLang="en-US"/>
              <a:t>从怎么用来说可以从使用频率分为常不常用，从使用范围分为是不是通用的</a:t>
            </a:r>
          </a:p>
          <a:p>
            <a:pPr eaLnBrk="1" hangingPunct="1"/>
            <a:r>
              <a:rPr lang="en-US" altLang="zh-CN"/>
              <a:t>5.</a:t>
            </a:r>
            <a:r>
              <a:rPr lang="zh-CN" altLang="en-US"/>
              <a:t>从音和词形来分，可以分为同音、同形和同音同形</a:t>
            </a:r>
          </a:p>
        </p:txBody>
      </p:sp>
      <p:sp>
        <p:nvSpPr>
          <p:cNvPr id="17510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40B4287A-E3A6-9445-AE83-FFD3CA34D682}" type="slidenum">
              <a:rPr altLang="en-US">
                <a:solidFill>
                  <a:srgbClr val="000000"/>
                </a:solidFill>
              </a:rPr>
              <a:pPr/>
              <a:t>161</a:t>
            </a:fld>
            <a:endParaRPr altLang="en-US">
              <a:solidFill>
                <a:srgbClr val="000000"/>
              </a:solidFill>
            </a:endParaRPr>
          </a:p>
        </p:txBody>
      </p:sp>
    </p:spTree>
    <p:extLst>
      <p:ext uri="{BB962C8B-B14F-4D97-AF65-F5344CB8AC3E}">
        <p14:creationId xmlns:p14="http://schemas.microsoft.com/office/powerpoint/2010/main" val="202176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pPr/>
              <a:t>11</a:t>
            </a:fld>
            <a:endParaRPr lang="zh-CN" altLang="en-US"/>
          </a:p>
        </p:txBody>
      </p:sp>
    </p:spTree>
    <p:extLst>
      <p:ext uri="{BB962C8B-B14F-4D97-AF65-F5344CB8AC3E}">
        <p14:creationId xmlns:p14="http://schemas.microsoft.com/office/powerpoint/2010/main" val="289034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pPr/>
              <a:t>12</a:t>
            </a:fld>
            <a:endParaRPr lang="zh-CN" altLang="en-US"/>
          </a:p>
        </p:txBody>
      </p:sp>
    </p:spTree>
    <p:extLst>
      <p:ext uri="{BB962C8B-B14F-4D97-AF65-F5344CB8AC3E}">
        <p14:creationId xmlns:p14="http://schemas.microsoft.com/office/powerpoint/2010/main" val="621958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pPr/>
              <a:t>13</a:t>
            </a:fld>
            <a:endParaRPr lang="zh-CN" altLang="en-US"/>
          </a:p>
        </p:txBody>
      </p:sp>
    </p:spTree>
    <p:extLst>
      <p:ext uri="{BB962C8B-B14F-4D97-AF65-F5344CB8AC3E}">
        <p14:creationId xmlns:p14="http://schemas.microsoft.com/office/powerpoint/2010/main" val="673299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pPr/>
              <a:t>15</a:t>
            </a:fld>
            <a:endParaRPr lang="zh-CN" altLang="en-US"/>
          </a:p>
        </p:txBody>
      </p:sp>
    </p:spTree>
    <p:extLst>
      <p:ext uri="{BB962C8B-B14F-4D97-AF65-F5344CB8AC3E}">
        <p14:creationId xmlns:p14="http://schemas.microsoft.com/office/powerpoint/2010/main" val="580234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pPr/>
              <a:t>16</a:t>
            </a:fld>
            <a:endParaRPr lang="zh-CN" altLang="en-US"/>
          </a:p>
        </p:txBody>
      </p:sp>
    </p:spTree>
    <p:extLst>
      <p:ext uri="{BB962C8B-B14F-4D97-AF65-F5344CB8AC3E}">
        <p14:creationId xmlns:p14="http://schemas.microsoft.com/office/powerpoint/2010/main" val="75748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pPr/>
              <a:t>17</a:t>
            </a:fld>
            <a:endParaRPr lang="zh-CN" altLang="en-US"/>
          </a:p>
        </p:txBody>
      </p:sp>
    </p:spTree>
    <p:extLst>
      <p:ext uri="{BB962C8B-B14F-4D97-AF65-F5344CB8AC3E}">
        <p14:creationId xmlns:p14="http://schemas.microsoft.com/office/powerpoint/2010/main" val="239721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pPr/>
              <a:t>21/3/12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63682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pPr/>
              <a:t>21/3/12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pPr/>
              <a:t>21/3/12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867" b="0" i="0">
                <a:solidFill>
                  <a:schemeClr val="bg1"/>
                </a:solidFill>
                <a:latin typeface="楷体"/>
                <a:cs typeface="楷体"/>
              </a:defRPr>
            </a:lvl1pPr>
          </a:lstStyle>
          <a:p>
            <a:pPr marL="16933">
              <a:lnSpc>
                <a:spcPts val="2113"/>
              </a:lnSpc>
            </a:pPr>
            <a:r>
              <a:rPr lang="en-US" altLang="zh-CN" smtClean="0"/>
              <a:t>7:30-9:40</a:t>
            </a:r>
            <a:r>
              <a:rPr lang="zh-CN" altLang="en-US" smtClean="0"/>
              <a:t>学知识</a:t>
            </a:r>
            <a:r>
              <a:rPr lang="en-US" altLang="zh-CN" smtClean="0"/>
              <a:t>9:40-9:50</a:t>
            </a:r>
            <a:r>
              <a:rPr lang="zh-CN" altLang="en-US" smtClean="0"/>
              <a:t>随堂考</a:t>
            </a:r>
            <a:r>
              <a:rPr lang="en-US" altLang="zh-CN" smtClean="0"/>
              <a:t>9:50-9:55</a:t>
            </a:r>
            <a:r>
              <a:rPr lang="zh-CN" altLang="en-US" smtClean="0"/>
              <a:t>复习</a:t>
            </a:r>
            <a:r>
              <a:rPr lang="zh-CN" altLang="en-US" spc="-67" smtClean="0"/>
              <a:t> </a:t>
            </a:r>
            <a:r>
              <a:rPr lang="zh-CN" altLang="en-US" smtClean="0"/>
              <a:t>累积</a:t>
            </a:r>
            <a:r>
              <a:rPr lang="en-US" altLang="zh-CN" smtClean="0"/>
              <a:t>2</a:t>
            </a:r>
            <a:r>
              <a:rPr lang="zh-CN" altLang="en-US" smtClean="0"/>
              <a:t>小时直播真题奖</a:t>
            </a:r>
            <a:r>
              <a:rPr lang="zh-CN" altLang="en-US" spc="-60" smtClean="0"/>
              <a:t> </a:t>
            </a:r>
            <a:r>
              <a:rPr lang="zh-CN" altLang="en-US" smtClean="0"/>
              <a:t>没听懂的童鞋可下载李东洋精讲</a:t>
            </a:r>
            <a:r>
              <a:rPr lang="en-US" altLang="zh-CN" smtClean="0"/>
              <a:t>2</a:t>
            </a:r>
            <a:r>
              <a:rPr lang="zh-CN" altLang="en-US" smtClean="0"/>
              <a:t>重点总结</a:t>
            </a:r>
            <a:endParaRPr lang="zh-CN" altLang="en-US"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166918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714500" y="3561715"/>
            <a:ext cx="6629400" cy="853440"/>
          </a:xfrm>
        </p:spPr>
        <p:txBody>
          <a:bodyPr anchor="b"/>
          <a:lstStyle>
            <a:lvl1pPr algn="ctr">
              <a:defRPr sz="4000" b="1">
                <a:solidFill>
                  <a:schemeClr val="bg2">
                    <a:lumMod val="25000"/>
                  </a:schemeClr>
                </a:solidFill>
                <a:latin typeface="方正清刻本悦宋简体" panose="02000000000000000000" charset="-122"/>
                <a:ea typeface="方正清刻本悦宋简体" panose="02000000000000000000" charset="-122"/>
              </a:defRPr>
            </a:lvl1pPr>
          </a:lstStyle>
          <a:p>
            <a:r>
              <a:rPr lang="zh-CN" altLang="en-US"/>
              <a:t>单击此处编辑母版标题样式</a:t>
            </a:r>
          </a:p>
        </p:txBody>
      </p:sp>
      <p:sp>
        <p:nvSpPr>
          <p:cNvPr id="3" name="副标题 2"/>
          <p:cNvSpPr>
            <a:spLocks noGrp="1"/>
          </p:cNvSpPr>
          <p:nvPr>
            <p:ph type="subTitle" idx="1"/>
          </p:nvPr>
        </p:nvSpPr>
        <p:spPr>
          <a:xfrm>
            <a:off x="1714501" y="4986656"/>
            <a:ext cx="4669791" cy="502285"/>
          </a:xfrm>
        </p:spPr>
        <p:txBody>
          <a:bodyPr/>
          <a:lstStyle>
            <a:lvl1pPr marL="0" indent="0" algn="ctr">
              <a:buNone/>
              <a:defRPr sz="2400">
                <a:latin typeface="微软雅黑" panose="020B0503020204020204" charset="-122"/>
                <a:ea typeface="微软雅黑" panose="020B0503020204020204" charset="-122"/>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smtClean="0"/>
              <a:t>单击此处编辑母版副标题样式</a:t>
            </a:r>
            <a:endParaRPr lang="zh-CN" altLang="en-US"/>
          </a:p>
        </p:txBody>
      </p:sp>
      <p:sp>
        <p:nvSpPr>
          <p:cNvPr id="6" name="日期占位符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zh-CN" altLang="en-US"/>
          </a:p>
        </p:txBody>
      </p:sp>
      <p:sp>
        <p:nvSpPr>
          <p:cNvPr id="7" name="页脚占位符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zh-CN" altLang="en-US"/>
          </a:p>
        </p:txBody>
      </p:sp>
      <p:sp>
        <p:nvSpPr>
          <p:cNvPr id="8" name="灯片编号占位符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defRPr>
            </a:lvl1pPr>
          </a:lstStyle>
          <a:p>
            <a:pPr>
              <a:defRPr/>
            </a:pPr>
            <a:fld id="{6B4C65D9-0627-4696-8D59-D4897572FD38}" type="slidenum">
              <a:rPr lang="zh-CN" altLang="en-US"/>
              <a:pPr>
                <a:defRPr/>
              </a:pPr>
              <a:t>‹#›</a:t>
            </a:fld>
            <a:endParaRPr lang="zh-CN" altLang="en-US"/>
          </a:p>
        </p:txBody>
      </p:sp>
    </p:spTree>
    <p:extLst>
      <p:ext uri="{BB962C8B-B14F-4D97-AF65-F5344CB8AC3E}">
        <p14:creationId xmlns:p14="http://schemas.microsoft.com/office/powerpoint/2010/main" val="303237065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4" name="组合 11"/>
          <p:cNvGrpSpPr>
            <a:grpSpLocks/>
          </p:cNvGrpSpPr>
          <p:nvPr userDrawn="1"/>
        </p:nvGrpSpPr>
        <p:grpSpPr bwMode="auto">
          <a:xfrm>
            <a:off x="482601" y="484717"/>
            <a:ext cx="427567" cy="482600"/>
            <a:chOff x="1038" y="950"/>
            <a:chExt cx="675" cy="762"/>
          </a:xfrm>
        </p:grpSpPr>
        <p:sp>
          <p:nvSpPr>
            <p:cNvPr id="5" name="矩形 4"/>
            <p:cNvSpPr/>
            <p:nvPr userDrawn="1"/>
          </p:nvSpPr>
          <p:spPr>
            <a:xfrm>
              <a:off x="1038" y="950"/>
              <a:ext cx="114" cy="7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400">
                <a:solidFill>
                  <a:prstClr val="white"/>
                </a:solidFill>
              </a:endParaRPr>
            </a:p>
          </p:txBody>
        </p:sp>
        <p:sp>
          <p:nvSpPr>
            <p:cNvPr id="6" name="矩形 5"/>
            <p:cNvSpPr/>
            <p:nvPr userDrawn="1"/>
          </p:nvSpPr>
          <p:spPr>
            <a:xfrm>
              <a:off x="1319" y="950"/>
              <a:ext cx="117" cy="7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400">
                <a:solidFill>
                  <a:prstClr val="white"/>
                </a:solidFill>
              </a:endParaRPr>
            </a:p>
          </p:txBody>
        </p:sp>
        <p:sp>
          <p:nvSpPr>
            <p:cNvPr id="7" name="矩形 6"/>
            <p:cNvSpPr/>
            <p:nvPr userDrawn="1"/>
          </p:nvSpPr>
          <p:spPr>
            <a:xfrm>
              <a:off x="1599" y="950"/>
              <a:ext cx="114" cy="7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400" dirty="0">
                <a:solidFill>
                  <a:prstClr val="white"/>
                </a:solidFill>
              </a:endParaRPr>
            </a:p>
          </p:txBody>
        </p:sp>
      </p:grpSp>
      <p:sp>
        <p:nvSpPr>
          <p:cNvPr id="10" name="文本框 15"/>
          <p:cNvSpPr txBox="1">
            <a:spLocks noChangeArrowheads="1"/>
          </p:cNvSpPr>
          <p:nvPr/>
        </p:nvSpPr>
        <p:spPr bwMode="auto">
          <a:xfrm>
            <a:off x="2950889" y="599017"/>
            <a:ext cx="4516916" cy="46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en-US" altLang="zh-CN" sz="2400">
              <a:solidFill>
                <a:srgbClr val="FFFFFF"/>
              </a:solidFill>
              <a:latin typeface="方正清刻本悦宋简体" panose="02000000000000000000" pitchFamily="2" charset="-122"/>
              <a:ea typeface="方正清刻本悦宋简体" panose="02000000000000000000" pitchFamily="2" charset="-122"/>
            </a:endParaRPr>
          </a:p>
        </p:txBody>
      </p:sp>
      <p:sp>
        <p:nvSpPr>
          <p:cNvPr id="2" name="标题 1"/>
          <p:cNvSpPr>
            <a:spLocks noGrp="1"/>
          </p:cNvSpPr>
          <p:nvPr>
            <p:ph type="title"/>
          </p:nvPr>
        </p:nvSpPr>
        <p:spPr>
          <a:xfrm>
            <a:off x="1143001" y="364490"/>
            <a:ext cx="9730105" cy="722631"/>
          </a:xfrm>
        </p:spPr>
        <p:txBody>
          <a:bodyPr/>
          <a:lstStyle>
            <a:lvl1pPr>
              <a:defRPr sz="3600" b="1">
                <a:solidFill>
                  <a:schemeClr val="tx1"/>
                </a:solidFill>
                <a:latin typeface="方正清刻本悦宋简体" panose="02000000000000000000" charset="-122"/>
                <a:ea typeface="方正清刻本悦宋简体" panose="02000000000000000000" charset="-122"/>
              </a:defRPr>
            </a:lvl1pPr>
          </a:lstStyle>
          <a:p>
            <a:r>
              <a:rPr lang="zh-CN" altLang="en-US"/>
              <a:t>单击此处编辑母版标题样式</a:t>
            </a:r>
          </a:p>
        </p:txBody>
      </p:sp>
      <p:sp>
        <p:nvSpPr>
          <p:cNvPr id="3" name="内容占位符 2"/>
          <p:cNvSpPr>
            <a:spLocks noGrp="1"/>
          </p:cNvSpPr>
          <p:nvPr>
            <p:ph idx="1"/>
          </p:nvPr>
        </p:nvSpPr>
        <p:spPr>
          <a:xfrm>
            <a:off x="838200" y="1470660"/>
            <a:ext cx="10515600" cy="4351339"/>
          </a:xfrm>
        </p:spPr>
        <p:txBody>
          <a:bodyPr/>
          <a:lstStyle>
            <a:lvl1pPr marL="0" indent="0" eaLnBrk="1" fontAlgn="auto" latinLnBrk="0" hangingPunct="1">
              <a:lnSpc>
                <a:spcPct val="150000"/>
              </a:lnSpc>
              <a:buNone/>
              <a:defRPr sz="2000">
                <a:latin typeface="微软雅黑" panose="020B0503020204020204" charset="-122"/>
                <a:ea typeface="微软雅黑" panose="020B0503020204020204" charset="-122"/>
              </a:defRPr>
            </a:lvl1pPr>
            <a:lvl2pPr marL="457189" indent="0" eaLnBrk="1" fontAlgn="auto" latinLnBrk="0" hangingPunct="1">
              <a:lnSpc>
                <a:spcPct val="150000"/>
              </a:lnSpc>
              <a:buNone/>
              <a:defRPr sz="2000">
                <a:latin typeface="微软雅黑" panose="020B0503020204020204" charset="-122"/>
                <a:ea typeface="微软雅黑" panose="020B0503020204020204" charset="-122"/>
              </a:defRPr>
            </a:lvl2pPr>
            <a:lvl3pPr marL="914377" indent="0" eaLnBrk="1" fontAlgn="auto" latinLnBrk="0" hangingPunct="1">
              <a:lnSpc>
                <a:spcPct val="150000"/>
              </a:lnSpc>
              <a:buNone/>
              <a:defRPr sz="2000">
                <a:latin typeface="微软雅黑" panose="020B0503020204020204" charset="-122"/>
                <a:ea typeface="微软雅黑" panose="020B0503020204020204" charset="-122"/>
              </a:defRPr>
            </a:lvl3pPr>
            <a:lvl4pPr marL="1371566" indent="0" eaLnBrk="1" fontAlgn="auto" latinLnBrk="0" hangingPunct="1">
              <a:lnSpc>
                <a:spcPct val="150000"/>
              </a:lnSpc>
              <a:buNone/>
              <a:defRPr sz="2000">
                <a:latin typeface="微软雅黑" panose="020B0503020204020204" charset="-122"/>
                <a:ea typeface="微软雅黑" panose="020B0503020204020204" charset="-122"/>
              </a:defRPr>
            </a:lvl4pPr>
            <a:lvl5pPr marL="1828754" indent="0" eaLnBrk="1" fontAlgn="auto" latinLnBrk="0" hangingPunct="1">
              <a:lnSpc>
                <a:spcPct val="150000"/>
              </a:lnSpc>
              <a:buNone/>
              <a:defRPr sz="2000">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1" name="日期占位符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zh-CN" altLang="en-US"/>
          </a:p>
        </p:txBody>
      </p:sp>
      <p:sp>
        <p:nvSpPr>
          <p:cNvPr id="12" name="页脚占位符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zh-CN" altLang="en-US"/>
          </a:p>
        </p:txBody>
      </p:sp>
      <p:sp>
        <p:nvSpPr>
          <p:cNvPr id="13" name="灯片编号占位符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defRPr>
            </a:lvl1pPr>
          </a:lstStyle>
          <a:p>
            <a:pPr>
              <a:defRPr/>
            </a:pPr>
            <a:fld id="{14611511-07A5-443E-AD65-091F00F28BA6}" type="slidenum">
              <a:rPr lang="zh-CN" altLang="en-US"/>
              <a:pPr>
                <a:defRPr/>
              </a:pPr>
              <a:t>‹#›</a:t>
            </a:fld>
            <a:endParaRPr lang="zh-CN" altLang="en-US"/>
          </a:p>
        </p:txBody>
      </p:sp>
    </p:spTree>
    <p:extLst>
      <p:ext uri="{BB962C8B-B14F-4D97-AF65-F5344CB8AC3E}">
        <p14:creationId xmlns:p14="http://schemas.microsoft.com/office/powerpoint/2010/main" val="43351023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zh-CN" altLang="en-US"/>
          </a:p>
        </p:txBody>
      </p:sp>
      <p:sp>
        <p:nvSpPr>
          <p:cNvPr id="5" name="页脚占位符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defRPr>
            </a:lvl1pPr>
          </a:lstStyle>
          <a:p>
            <a:pPr>
              <a:defRPr/>
            </a:pPr>
            <a:fld id="{272DC53E-F538-46F4-8293-0FBAF7157AD4}" type="slidenum">
              <a:rPr lang="zh-CN" altLang="en-US"/>
              <a:pPr>
                <a:defRPr/>
              </a:pPr>
              <a:t>‹#›</a:t>
            </a:fld>
            <a:endParaRPr lang="zh-CN" altLang="en-US"/>
          </a:p>
        </p:txBody>
      </p:sp>
    </p:spTree>
    <p:extLst>
      <p:ext uri="{BB962C8B-B14F-4D97-AF65-F5344CB8AC3E}">
        <p14:creationId xmlns:p14="http://schemas.microsoft.com/office/powerpoint/2010/main" val="2381935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zh-CN" altLang="en-US"/>
          </a:p>
        </p:txBody>
      </p:sp>
      <p:sp>
        <p:nvSpPr>
          <p:cNvPr id="6" name="页脚占位符 5"/>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zh-CN" altLang="en-US"/>
          </a:p>
        </p:txBody>
      </p:sp>
      <p:sp>
        <p:nvSpPr>
          <p:cNvPr id="7" name="灯片编号占位符 6"/>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defRPr>
            </a:lvl1pPr>
          </a:lstStyle>
          <a:p>
            <a:pPr>
              <a:defRPr/>
            </a:pPr>
            <a:fld id="{94C207DB-C33F-49B5-B5B0-2FAE425F558C}" type="slidenum">
              <a:rPr lang="zh-CN" altLang="en-US"/>
              <a:pPr>
                <a:defRPr/>
              </a:pPr>
              <a:t>‹#›</a:t>
            </a:fld>
            <a:endParaRPr lang="zh-CN" altLang="en-US"/>
          </a:p>
        </p:txBody>
      </p:sp>
    </p:spTree>
    <p:extLst>
      <p:ext uri="{BB962C8B-B14F-4D97-AF65-F5344CB8AC3E}">
        <p14:creationId xmlns:p14="http://schemas.microsoft.com/office/powerpoint/2010/main" val="880549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zh-CN" altLang="en-US"/>
          </a:p>
        </p:txBody>
      </p:sp>
      <p:sp>
        <p:nvSpPr>
          <p:cNvPr id="8" name="页脚占位符 7"/>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zh-CN" altLang="en-US"/>
          </a:p>
        </p:txBody>
      </p:sp>
      <p:sp>
        <p:nvSpPr>
          <p:cNvPr id="9" name="灯片编号占位符 8"/>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defRPr>
            </a:lvl1pPr>
          </a:lstStyle>
          <a:p>
            <a:pPr>
              <a:defRPr/>
            </a:pPr>
            <a:fld id="{43AFE04D-7CBB-4C32-BBD0-3C7A4E3BA549}" type="slidenum">
              <a:rPr lang="zh-CN" altLang="en-US"/>
              <a:pPr>
                <a:defRPr/>
              </a:pPr>
              <a:t>‹#›</a:t>
            </a:fld>
            <a:endParaRPr lang="zh-CN" altLang="en-US"/>
          </a:p>
        </p:txBody>
      </p:sp>
    </p:spTree>
    <p:extLst>
      <p:ext uri="{BB962C8B-B14F-4D97-AF65-F5344CB8AC3E}">
        <p14:creationId xmlns:p14="http://schemas.microsoft.com/office/powerpoint/2010/main" val="37232320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zh-CN" altLang="en-US"/>
          </a:p>
        </p:txBody>
      </p:sp>
      <p:sp>
        <p:nvSpPr>
          <p:cNvPr id="4" name="页脚占位符 3"/>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zh-CN" altLang="en-US"/>
          </a:p>
        </p:txBody>
      </p:sp>
      <p:sp>
        <p:nvSpPr>
          <p:cNvPr id="5" name="灯片编号占位符 4"/>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defRPr>
            </a:lvl1pPr>
          </a:lstStyle>
          <a:p>
            <a:pPr>
              <a:defRPr/>
            </a:pPr>
            <a:fld id="{5B61C5F9-0227-4DF8-B1A6-CEB393A8AF30}" type="slidenum">
              <a:rPr lang="zh-CN" altLang="en-US"/>
              <a:pPr>
                <a:defRPr/>
              </a:pPr>
              <a:t>‹#›</a:t>
            </a:fld>
            <a:endParaRPr lang="zh-CN" altLang="en-US"/>
          </a:p>
        </p:txBody>
      </p:sp>
    </p:spTree>
    <p:extLst>
      <p:ext uri="{BB962C8B-B14F-4D97-AF65-F5344CB8AC3E}">
        <p14:creationId xmlns:p14="http://schemas.microsoft.com/office/powerpoint/2010/main" val="26169317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zh-CN" altLang="en-US"/>
          </a:p>
        </p:txBody>
      </p:sp>
      <p:sp>
        <p:nvSpPr>
          <p:cNvPr id="3" name="页脚占位符 2"/>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zh-CN" altLang="en-US"/>
          </a:p>
        </p:txBody>
      </p:sp>
      <p:sp>
        <p:nvSpPr>
          <p:cNvPr id="4" name="灯片编号占位符 3"/>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defRPr>
            </a:lvl1pPr>
          </a:lstStyle>
          <a:p>
            <a:pPr>
              <a:defRPr/>
            </a:pPr>
            <a:fld id="{4C95C290-B3DF-4F2D-8213-ED46FE59D6A8}" type="slidenum">
              <a:rPr lang="zh-CN" altLang="en-US"/>
              <a:pPr>
                <a:defRPr/>
              </a:pPr>
              <a:t>‹#›</a:t>
            </a:fld>
            <a:endParaRPr lang="zh-CN" altLang="en-US"/>
          </a:p>
        </p:txBody>
      </p:sp>
    </p:spTree>
    <p:extLst>
      <p:ext uri="{BB962C8B-B14F-4D97-AF65-F5344CB8AC3E}">
        <p14:creationId xmlns:p14="http://schemas.microsoft.com/office/powerpoint/2010/main" val="731075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38200" y="1266534"/>
            <a:ext cx="10515600" cy="4351338"/>
          </a:xfrm>
          <a:prstGeom prst="rect">
            <a:avLst/>
          </a:prstGeo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1809D8D8-7452-4451-B174-E376E5DA4DD5}" type="datetimeFigureOut">
              <a:rPr lang="zh-CN" altLang="en-US" smtClean="0"/>
              <a:pPr/>
              <a:t>21/3/12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zh-CN" altLang="en-US"/>
          </a:p>
        </p:txBody>
      </p:sp>
      <p:sp>
        <p:nvSpPr>
          <p:cNvPr id="6" name="页脚占位符 5"/>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zh-CN" altLang="en-US"/>
          </a:p>
        </p:txBody>
      </p:sp>
      <p:sp>
        <p:nvSpPr>
          <p:cNvPr id="7" name="灯片编号占位符 6"/>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defRPr>
            </a:lvl1pPr>
          </a:lstStyle>
          <a:p>
            <a:pPr>
              <a:defRPr/>
            </a:pPr>
            <a:fld id="{F1FD8DA0-49E4-485F-BE5E-072EE71E8516}" type="slidenum">
              <a:rPr lang="zh-CN" altLang="en-US"/>
              <a:pPr>
                <a:defRPr/>
              </a:pPr>
              <a:t>‹#›</a:t>
            </a:fld>
            <a:endParaRPr lang="zh-CN" altLang="en-US"/>
          </a:p>
        </p:txBody>
      </p:sp>
    </p:spTree>
    <p:extLst>
      <p:ext uri="{BB962C8B-B14F-4D97-AF65-F5344CB8AC3E}">
        <p14:creationId xmlns:p14="http://schemas.microsoft.com/office/powerpoint/2010/main" val="1739580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zh-CN" altLang="en-US" noProof="0"/>
          </a:p>
        </p:txBody>
      </p:sp>
      <p:sp>
        <p:nvSpPr>
          <p:cNvPr id="4" name="文本占位符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zh-CN" altLang="en-US"/>
          </a:p>
        </p:txBody>
      </p:sp>
      <p:sp>
        <p:nvSpPr>
          <p:cNvPr id="6" name="页脚占位符 5"/>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zh-CN" altLang="en-US"/>
          </a:p>
        </p:txBody>
      </p:sp>
      <p:sp>
        <p:nvSpPr>
          <p:cNvPr id="7" name="灯片编号占位符 6"/>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defRPr>
            </a:lvl1pPr>
          </a:lstStyle>
          <a:p>
            <a:pPr>
              <a:defRPr/>
            </a:pPr>
            <a:fld id="{12275BBE-8396-4C7E-859C-3C9BE12EC19E}" type="slidenum">
              <a:rPr lang="zh-CN" altLang="en-US"/>
              <a:pPr>
                <a:defRPr/>
              </a:pPr>
              <a:t>‹#›</a:t>
            </a:fld>
            <a:endParaRPr lang="zh-CN" altLang="en-US"/>
          </a:p>
        </p:txBody>
      </p:sp>
    </p:spTree>
    <p:extLst>
      <p:ext uri="{BB962C8B-B14F-4D97-AF65-F5344CB8AC3E}">
        <p14:creationId xmlns:p14="http://schemas.microsoft.com/office/powerpoint/2010/main" val="16136307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zh-CN" altLang="en-US"/>
          </a:p>
        </p:txBody>
      </p:sp>
      <p:sp>
        <p:nvSpPr>
          <p:cNvPr id="5" name="页脚占位符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defRPr>
            </a:lvl1pPr>
          </a:lstStyle>
          <a:p>
            <a:pPr>
              <a:defRPr/>
            </a:pPr>
            <a:fld id="{5FFBE7AA-5919-4644-B01A-D72AFAB45E42}" type="slidenum">
              <a:rPr lang="zh-CN" altLang="en-US"/>
              <a:pPr>
                <a:defRPr/>
              </a:pPr>
              <a:t>‹#›</a:t>
            </a:fld>
            <a:endParaRPr lang="zh-CN" altLang="en-US"/>
          </a:p>
        </p:txBody>
      </p:sp>
    </p:spTree>
    <p:extLst>
      <p:ext uri="{BB962C8B-B14F-4D97-AF65-F5344CB8AC3E}">
        <p14:creationId xmlns:p14="http://schemas.microsoft.com/office/powerpoint/2010/main" val="6229463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6"/>
            <a:ext cx="2628900" cy="5811839"/>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zh-CN" altLang="en-US"/>
          </a:p>
        </p:txBody>
      </p:sp>
      <p:sp>
        <p:nvSpPr>
          <p:cNvPr id="5" name="页脚占位符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defRPr>
            </a:lvl1pPr>
          </a:lstStyle>
          <a:p>
            <a:pPr>
              <a:defRPr/>
            </a:pPr>
            <a:endParaRPr lang="zh-CN" altLang="en-US"/>
          </a:p>
        </p:txBody>
      </p:sp>
      <p:sp>
        <p:nvSpPr>
          <p:cNvPr id="6" name="灯片编号占位符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defRPr>
            </a:lvl1pPr>
          </a:lstStyle>
          <a:p>
            <a:pPr>
              <a:defRPr/>
            </a:pPr>
            <a:fld id="{2ED40F06-36F1-4D7E-BFB3-83F88607D23E}" type="slidenum">
              <a:rPr lang="zh-CN" altLang="en-US"/>
              <a:pPr>
                <a:defRPr/>
              </a:pPr>
              <a:t>‹#›</a:t>
            </a:fld>
            <a:endParaRPr lang="zh-CN" altLang="en-US"/>
          </a:p>
        </p:txBody>
      </p:sp>
    </p:spTree>
    <p:extLst>
      <p:ext uri="{BB962C8B-B14F-4D97-AF65-F5344CB8AC3E}">
        <p14:creationId xmlns:p14="http://schemas.microsoft.com/office/powerpoint/2010/main" val="21571203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142085"/>
      </p:ext>
    </p:extLst>
  </p:cSld>
  <p:clrMapOvr>
    <a:masterClrMapping/>
  </p:clrMapOvr>
  <mc:AlternateContent xmlns:mc="http://schemas.openxmlformats.org/markup-compatibility/2006" xmlns:p14="http://schemas.microsoft.com/office/powerpoint/2010/main">
    <mc:Choice Requires="p14">
      <p:transition spd="slow" p14:dur="1250" advClick="0" advTm="3000">
        <p14:warp dir="in"/>
      </p:transition>
    </mc:Choice>
    <mc:Fallback xmlns="">
      <p:transition spd="slow" advClick="0" advTm="3000">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srgbClr val="FFFFFF">
                    <a:lumMod val="50000"/>
                  </a:srgbClr>
                </a:solidFill>
              </a:rPr>
              <a:pPr/>
              <a:t>21/3/12</a:t>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srgbClr val="FFFFFF">
                    <a:lumMod val="50000"/>
                  </a:srgbClr>
                </a:solidFill>
              </a:rPr>
              <a:pPr/>
              <a:t>‹#›</a:t>
            </a:fld>
            <a:endParaRPr lang="zh-CN" altLang="en-US">
              <a:solidFill>
                <a:srgbClr val="FFFFFF">
                  <a:lumMod val="50000"/>
                </a:srgbClr>
              </a:solidFill>
            </a:endParaRPr>
          </a:p>
        </p:txBody>
      </p:sp>
    </p:spTree>
    <p:extLst>
      <p:ext uri="{BB962C8B-B14F-4D97-AF65-F5344CB8AC3E}">
        <p14:creationId xmlns:p14="http://schemas.microsoft.com/office/powerpoint/2010/main" val="853741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pPr/>
              <a:t>21/3/12</a:t>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dirty="0">
              <a:solidFill>
                <a:srgbClr val="FFFFFF">
                  <a:lumMod val="50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pPr/>
              <a:t>‹#›</a:t>
            </a:fld>
            <a:endParaRPr lang="zh-CN" altLang="en-US">
              <a:solidFill>
                <a:srgbClr val="FFFFFF">
                  <a:lumMod val="50000"/>
                </a:srgbClr>
              </a:solidFill>
            </a:endParaRPr>
          </a:p>
        </p:txBody>
      </p:sp>
    </p:spTree>
    <p:extLst>
      <p:ext uri="{BB962C8B-B14F-4D97-AF65-F5344CB8AC3E}">
        <p14:creationId xmlns:p14="http://schemas.microsoft.com/office/powerpoint/2010/main" val="37411542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solidFill>
                  <a:srgbClr val="FFFFFF">
                    <a:lumMod val="50000"/>
                  </a:srgbClr>
                </a:solidFill>
              </a:rPr>
              <a:pPr/>
              <a:t>21/3/12</a:t>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E87C0E1D-24C4-406F-9615-DBDA8D2D1F93}" type="slidenum">
              <a:rPr lang="zh-CN" altLang="en-US" smtClean="0">
                <a:solidFill>
                  <a:srgbClr val="FFFFFF">
                    <a:lumMod val="50000"/>
                  </a:srgbClr>
                </a:solidFill>
              </a:rPr>
              <a:pPr/>
              <a:t>‹#›</a:t>
            </a:fld>
            <a:endParaRPr lang="zh-CN" altLang="en-US">
              <a:solidFill>
                <a:srgbClr val="FFFFFF">
                  <a:lumMod val="50000"/>
                </a:srgbClr>
              </a:solidFill>
            </a:endParaRPr>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extLst>
      <p:ext uri="{BB962C8B-B14F-4D97-AF65-F5344CB8AC3E}">
        <p14:creationId xmlns:p14="http://schemas.microsoft.com/office/powerpoint/2010/main" val="36954732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pPr/>
              <a:t>21/3/12</a:t>
            </a:fld>
            <a:endParaRPr lang="zh-CN" altLang="en-US">
              <a:solidFill>
                <a:srgbClr val="FFFFFF">
                  <a:lumMod val="50000"/>
                </a:srgbClr>
              </a:solidFill>
            </a:endParaRPr>
          </a:p>
        </p:txBody>
      </p:sp>
      <p:sp>
        <p:nvSpPr>
          <p:cNvPr id="6" name="页脚占位符 5"/>
          <p:cNvSpPr>
            <a:spLocks noGrp="1"/>
          </p:cNvSpPr>
          <p:nvPr>
            <p:ph type="ftr" sz="quarter" idx="11"/>
          </p:nvPr>
        </p:nvSpPr>
        <p:spPr/>
        <p:txBody>
          <a:bodyPr/>
          <a:lstStyle/>
          <a:p>
            <a:endParaRPr lang="zh-CN" altLang="en-US">
              <a:solidFill>
                <a:srgbClr val="FFFFFF">
                  <a:lumMod val="50000"/>
                </a:srgbClr>
              </a:solidFill>
            </a:endParaRPr>
          </a:p>
        </p:txBody>
      </p:sp>
      <p:sp>
        <p:nvSpPr>
          <p:cNvPr id="7" name="灯片编号占位符 6"/>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pPr/>
              <a:t>‹#›</a:t>
            </a:fld>
            <a:endParaRPr lang="zh-CN" altLang="en-US">
              <a:solidFill>
                <a:srgbClr val="FFFFFF">
                  <a:lumMod val="50000"/>
                </a:srgbClr>
              </a:solidFill>
            </a:endParaRPr>
          </a:p>
        </p:txBody>
      </p:sp>
    </p:spTree>
    <p:extLst>
      <p:ext uri="{BB962C8B-B14F-4D97-AF65-F5344CB8AC3E}">
        <p14:creationId xmlns:p14="http://schemas.microsoft.com/office/powerpoint/2010/main" val="29851890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pPr/>
              <a:t>21/3/12</a:t>
            </a:fld>
            <a:endParaRPr lang="zh-CN" altLang="en-US">
              <a:solidFill>
                <a:srgbClr val="FFFFFF">
                  <a:lumMod val="50000"/>
                </a:srgbClr>
              </a:solidFill>
            </a:endParaRPr>
          </a:p>
        </p:txBody>
      </p:sp>
      <p:sp>
        <p:nvSpPr>
          <p:cNvPr id="8" name="页脚占位符 7"/>
          <p:cNvSpPr>
            <a:spLocks noGrp="1"/>
          </p:cNvSpPr>
          <p:nvPr>
            <p:ph type="ftr" sz="quarter" idx="11"/>
          </p:nvPr>
        </p:nvSpPr>
        <p:spPr/>
        <p:txBody>
          <a:bodyPr/>
          <a:lstStyle/>
          <a:p>
            <a:endParaRPr lang="zh-CN" altLang="en-US">
              <a:solidFill>
                <a:srgbClr val="FFFFFF">
                  <a:lumMod val="50000"/>
                </a:srgbClr>
              </a:solidFill>
            </a:endParaRPr>
          </a:p>
        </p:txBody>
      </p:sp>
      <p:sp>
        <p:nvSpPr>
          <p:cNvPr id="9" name="灯片编号占位符 8"/>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pPr/>
              <a:t>‹#›</a:t>
            </a:fld>
            <a:endParaRPr lang="zh-CN" altLang="en-US">
              <a:solidFill>
                <a:srgbClr val="FFFFFF">
                  <a:lumMod val="50000"/>
                </a:srgbClr>
              </a:solidFill>
            </a:endParaRPr>
          </a:p>
        </p:txBody>
      </p:sp>
    </p:spTree>
    <p:extLst>
      <p:ext uri="{BB962C8B-B14F-4D97-AF65-F5344CB8AC3E}">
        <p14:creationId xmlns:p14="http://schemas.microsoft.com/office/powerpoint/2010/main" val="2014790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pPr/>
              <a:t>21/3/12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solidFill>
                  <a:srgbClr val="FFFFFF">
                    <a:lumMod val="50000"/>
                  </a:srgbClr>
                </a:solidFill>
              </a:rPr>
              <a:pPr/>
              <a:t>21/3/12</a:t>
            </a:fld>
            <a:endParaRPr lang="zh-CN" altLang="en-US">
              <a:solidFill>
                <a:srgbClr val="FFFFFF">
                  <a:lumMod val="50000"/>
                </a:srgbClr>
              </a:solidFill>
            </a:endParaRPr>
          </a:p>
        </p:txBody>
      </p:sp>
      <p:sp>
        <p:nvSpPr>
          <p:cNvPr id="4" name="页脚占位符 3"/>
          <p:cNvSpPr>
            <a:spLocks noGrp="1"/>
          </p:cNvSpPr>
          <p:nvPr>
            <p:ph type="ftr" sz="quarter" idx="11"/>
          </p:nvPr>
        </p:nvSpPr>
        <p:spPr/>
        <p:txBody>
          <a:bodyPr/>
          <a:lstStyle/>
          <a:p>
            <a:endParaRPr lang="zh-CN" altLang="en-US">
              <a:solidFill>
                <a:srgbClr val="FFFFFF">
                  <a:lumMod val="50000"/>
                </a:srgbClr>
              </a:solidFill>
            </a:endParaRPr>
          </a:p>
        </p:txBody>
      </p:sp>
      <p:sp>
        <p:nvSpPr>
          <p:cNvPr id="5" name="灯片编号占位符 4"/>
          <p:cNvSpPr>
            <a:spLocks noGrp="1"/>
          </p:cNvSpPr>
          <p:nvPr>
            <p:ph type="sldNum" sz="quarter" idx="12"/>
          </p:nvPr>
        </p:nvSpPr>
        <p:spPr/>
        <p:txBody>
          <a:bodyPr/>
          <a:lstStyle/>
          <a:p>
            <a:fld id="{E87C0E1D-24C4-406F-9615-DBDA8D2D1F93}" type="slidenum">
              <a:rPr lang="zh-CN" altLang="en-US" smtClean="0">
                <a:solidFill>
                  <a:srgbClr val="FFFFFF">
                    <a:lumMod val="50000"/>
                  </a:srgbClr>
                </a:solidFill>
              </a:rPr>
              <a:pPr/>
              <a:t>‹#›</a:t>
            </a:fld>
            <a:endParaRPr lang="zh-CN" altLang="en-US">
              <a:solidFill>
                <a:srgbClr val="FFFFFF">
                  <a:lumMod val="50000"/>
                </a:srgbClr>
              </a:solidFill>
            </a:endParaRPr>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extLst>
      <p:ext uri="{BB962C8B-B14F-4D97-AF65-F5344CB8AC3E}">
        <p14:creationId xmlns:p14="http://schemas.microsoft.com/office/powerpoint/2010/main" val="32267375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pPr/>
              <a:t>21/3/12</a:t>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pPr/>
              <a:t>‹#›</a:t>
            </a:fld>
            <a:endParaRPr lang="zh-CN" altLang="en-US">
              <a:solidFill>
                <a:srgbClr val="FFFFFF">
                  <a:lumMod val="50000"/>
                </a:srgbClr>
              </a:solidFill>
            </a:endParaRPr>
          </a:p>
        </p:txBody>
      </p:sp>
    </p:spTree>
    <p:extLst>
      <p:ext uri="{BB962C8B-B14F-4D97-AF65-F5344CB8AC3E}">
        <p14:creationId xmlns:p14="http://schemas.microsoft.com/office/powerpoint/2010/main" val="35144511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solidFill>
                  <a:srgbClr val="FFFFFF">
                    <a:lumMod val="50000"/>
                  </a:srgbClr>
                </a:solidFill>
              </a:rPr>
              <a:pPr/>
              <a:t>21/3/12</a:t>
            </a:fld>
            <a:endParaRPr lang="zh-CN" altLang="en-US" dirty="0">
              <a:solidFill>
                <a:srgbClr val="FFFFFF">
                  <a:lumMod val="50000"/>
                </a:srgbClr>
              </a:solidFill>
            </a:endParaRPr>
          </a:p>
        </p:txBody>
      </p:sp>
      <p:sp>
        <p:nvSpPr>
          <p:cNvPr id="6" name="页脚占位符 5"/>
          <p:cNvSpPr>
            <a:spLocks noGrp="1"/>
          </p:cNvSpPr>
          <p:nvPr>
            <p:ph type="ftr" sz="quarter" idx="11"/>
          </p:nvPr>
        </p:nvSpPr>
        <p:spPr/>
        <p:txBody>
          <a:bodyPr/>
          <a:lstStyle/>
          <a:p>
            <a:endParaRPr lang="zh-CN" altLang="en-US" dirty="0">
              <a:solidFill>
                <a:srgbClr val="FFFFFF">
                  <a:lumMod val="50000"/>
                </a:srgbClr>
              </a:solidFill>
            </a:endParaRPr>
          </a:p>
        </p:txBody>
      </p:sp>
      <p:sp>
        <p:nvSpPr>
          <p:cNvPr id="7" name="灯片编号占位符 6"/>
          <p:cNvSpPr>
            <a:spLocks noGrp="1"/>
          </p:cNvSpPr>
          <p:nvPr>
            <p:ph type="sldNum" sz="quarter" idx="12"/>
          </p:nvPr>
        </p:nvSpPr>
        <p:spPr/>
        <p:txBody>
          <a:bodyPr/>
          <a:lstStyle/>
          <a:p>
            <a:fld id="{FABC47A4-756D-490B-A52F-7D9E2C9FC05F}" type="slidenum">
              <a:rPr lang="zh-CN" altLang="en-US" smtClean="0">
                <a:solidFill>
                  <a:srgbClr val="FFFFFF">
                    <a:lumMod val="50000"/>
                  </a:srgbClr>
                </a:solidFill>
              </a:rPr>
              <a:pPr/>
              <a:t>‹#›</a:t>
            </a:fld>
            <a:endParaRPr lang="zh-CN" altLang="en-US">
              <a:solidFill>
                <a:srgbClr val="FFFFFF">
                  <a:lumMod val="50000"/>
                </a:srgbClr>
              </a:solidFill>
            </a:endParaRPr>
          </a:p>
        </p:txBody>
      </p:sp>
    </p:spTree>
    <p:extLst>
      <p:ext uri="{BB962C8B-B14F-4D97-AF65-F5344CB8AC3E}">
        <p14:creationId xmlns:p14="http://schemas.microsoft.com/office/powerpoint/2010/main" val="40826270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pPr/>
              <a:t>21/3/12</a:t>
            </a:fld>
            <a:endParaRPr lang="zh-CN" altLang="en-US">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pPr/>
              <a:t>‹#›</a:t>
            </a:fld>
            <a:endParaRPr lang="zh-CN" altLang="en-US">
              <a:solidFill>
                <a:srgbClr val="FFFFFF">
                  <a:lumMod val="50000"/>
                </a:srgbClr>
              </a:solidFill>
            </a:endParaRPr>
          </a:p>
        </p:txBody>
      </p:sp>
    </p:spTree>
    <p:extLst>
      <p:ext uri="{BB962C8B-B14F-4D97-AF65-F5344CB8AC3E}">
        <p14:creationId xmlns:p14="http://schemas.microsoft.com/office/powerpoint/2010/main" val="3509001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pPr/>
              <a:t>21/3/12</a:t>
            </a:fld>
            <a:endParaRPr lang="zh-CN" altLang="en-US">
              <a:solidFill>
                <a:srgbClr val="FFFFFF">
                  <a:lumMod val="50000"/>
                </a:srgbClr>
              </a:solidFill>
            </a:endParaRPr>
          </a:p>
        </p:txBody>
      </p:sp>
      <p:sp>
        <p:nvSpPr>
          <p:cNvPr id="4" name="页脚占位符 3"/>
          <p:cNvSpPr>
            <a:spLocks noGrp="1"/>
          </p:cNvSpPr>
          <p:nvPr>
            <p:ph type="ftr" sz="quarter" idx="11"/>
          </p:nvPr>
        </p:nvSpPr>
        <p:spPr/>
        <p:txBody>
          <a:bodyPr/>
          <a:lstStyle/>
          <a:p>
            <a:endParaRPr lang="zh-CN" altLang="en-US">
              <a:solidFill>
                <a:srgbClr val="FFFFFF">
                  <a:lumMod val="50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pPr/>
              <a:t>‹#›</a:t>
            </a:fld>
            <a:endParaRPr lang="zh-CN" altLang="en-US">
              <a:solidFill>
                <a:srgbClr val="FFFFFF">
                  <a:lumMod val="50000"/>
                </a:srgbClr>
              </a:solidFill>
            </a:endParaRPr>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75698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21/3/12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384588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38200" y="1266534"/>
            <a:ext cx="10515600" cy="4351338"/>
          </a:xfrm>
          <a:prstGeom prst="rect">
            <a:avLst/>
          </a:prstGeo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21/3/12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1328884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21/3/12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47654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21/3/12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866194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21/3/12</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62685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809D8D8-7452-4451-B174-E376E5DA4DD5}" type="datetimeFigureOut">
              <a:rPr lang="zh-CN" altLang="en-US" smtClean="0"/>
              <a:pPr/>
              <a:t>21/3/12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5665581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21/3/12</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144233772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21/3/12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934707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21/3/12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222845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63682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21/3/12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292299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21/3/12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335045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76758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3/12/21</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4545669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rgbClr val="171616"/>
                </a:solidFill>
                <a:latin typeface="Microsoft YaHei"/>
                <a:cs typeface="Microsoft YaHei"/>
              </a:defRPr>
            </a:lvl1pPr>
          </a:lstStyle>
          <a:p>
            <a:endParaRPr/>
          </a:p>
        </p:txBody>
      </p:sp>
      <p:sp>
        <p:nvSpPr>
          <p:cNvPr id="3" name="Holder 3"/>
          <p:cNvSpPr>
            <a:spLocks noGrp="1"/>
          </p:cNvSpPr>
          <p:nvPr>
            <p:ph sz="half" idx="2"/>
          </p:nvPr>
        </p:nvSpPr>
        <p:spPr>
          <a:xfrm>
            <a:off x="2426970" y="1241251"/>
            <a:ext cx="4292600" cy="4267835"/>
          </a:xfrm>
          <a:prstGeom prst="rect">
            <a:avLst/>
          </a:prstGeom>
        </p:spPr>
        <p:txBody>
          <a:bodyPr wrap="square" lIns="0" tIns="0" rIns="0" bIns="0">
            <a:spAutoFit/>
          </a:bodyPr>
          <a:lstStyle>
            <a:lvl1pPr>
              <a:defRPr sz="2100" b="0" i="0">
                <a:solidFill>
                  <a:schemeClr val="tx1"/>
                </a:solidFill>
                <a:latin typeface="Microsoft YaHei"/>
                <a:cs typeface="Microsoft YaHei"/>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3/12/21</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349105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srgbClr val="FFFFFF">
                    <a:lumMod val="50000"/>
                  </a:srgbClr>
                </a:solidFill>
              </a:rPr>
              <a:pPr/>
              <a:t>21/3/12</a:t>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srgbClr val="FFFFFF">
                    <a:lumMod val="50000"/>
                  </a:srgbClr>
                </a:solidFill>
              </a:rPr>
              <a:pPr/>
              <a:t>‹#›</a:t>
            </a:fld>
            <a:endParaRPr lang="zh-CN" altLang="en-US">
              <a:solidFill>
                <a:srgbClr val="FFFFFF">
                  <a:lumMod val="50000"/>
                </a:srgbClr>
              </a:solidFill>
            </a:endParaRPr>
          </a:p>
        </p:txBody>
      </p:sp>
    </p:spTree>
    <p:extLst>
      <p:ext uri="{BB962C8B-B14F-4D97-AF65-F5344CB8AC3E}">
        <p14:creationId xmlns:p14="http://schemas.microsoft.com/office/powerpoint/2010/main" val="2750600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809D8D8-7452-4451-B174-E376E5DA4DD5}" type="datetimeFigureOut">
              <a:rPr lang="zh-CN" altLang="en-US" smtClean="0"/>
              <a:pPr/>
              <a:t>21/3/12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525CE8-A4D9-4C72-B3B7-D1ED057FD700}" type="slidenum">
              <a:rPr lang="zh-CN" altLang="en-US" smtClean="0"/>
              <a:pPr/>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pPr/>
              <a:t>21/3/12</a:t>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dirty="0">
              <a:solidFill>
                <a:srgbClr val="FFFFFF">
                  <a:lumMod val="50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pPr/>
              <a:t>‹#›</a:t>
            </a:fld>
            <a:endParaRPr lang="zh-CN" altLang="en-US">
              <a:solidFill>
                <a:srgbClr val="FFFFFF">
                  <a:lumMod val="50000"/>
                </a:srgbClr>
              </a:solidFill>
            </a:endParaRPr>
          </a:p>
        </p:txBody>
      </p:sp>
    </p:spTree>
    <p:extLst>
      <p:ext uri="{BB962C8B-B14F-4D97-AF65-F5344CB8AC3E}">
        <p14:creationId xmlns:p14="http://schemas.microsoft.com/office/powerpoint/2010/main" val="21121676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solidFill>
                  <a:srgbClr val="FFFFFF">
                    <a:lumMod val="50000"/>
                  </a:srgbClr>
                </a:solidFill>
              </a:rPr>
              <a:pPr/>
              <a:t>21/3/12</a:t>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E87C0E1D-24C4-406F-9615-DBDA8D2D1F93}" type="slidenum">
              <a:rPr lang="zh-CN" altLang="en-US" smtClean="0">
                <a:solidFill>
                  <a:srgbClr val="FFFFFF">
                    <a:lumMod val="50000"/>
                  </a:srgbClr>
                </a:solidFill>
              </a:rPr>
              <a:pPr/>
              <a:t>‹#›</a:t>
            </a:fld>
            <a:endParaRPr lang="zh-CN" altLang="en-US">
              <a:solidFill>
                <a:srgbClr val="FFFFFF">
                  <a:lumMod val="50000"/>
                </a:srgbClr>
              </a:solidFill>
            </a:endParaRPr>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extLst>
      <p:ext uri="{BB962C8B-B14F-4D97-AF65-F5344CB8AC3E}">
        <p14:creationId xmlns:p14="http://schemas.microsoft.com/office/powerpoint/2010/main" val="19922623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pPr/>
              <a:t>21/3/12</a:t>
            </a:fld>
            <a:endParaRPr lang="zh-CN" altLang="en-US">
              <a:solidFill>
                <a:srgbClr val="FFFFFF">
                  <a:lumMod val="50000"/>
                </a:srgbClr>
              </a:solidFill>
            </a:endParaRPr>
          </a:p>
        </p:txBody>
      </p:sp>
      <p:sp>
        <p:nvSpPr>
          <p:cNvPr id="6" name="页脚占位符 5"/>
          <p:cNvSpPr>
            <a:spLocks noGrp="1"/>
          </p:cNvSpPr>
          <p:nvPr>
            <p:ph type="ftr" sz="quarter" idx="11"/>
          </p:nvPr>
        </p:nvSpPr>
        <p:spPr/>
        <p:txBody>
          <a:bodyPr/>
          <a:lstStyle/>
          <a:p>
            <a:endParaRPr lang="zh-CN" altLang="en-US">
              <a:solidFill>
                <a:srgbClr val="FFFFFF">
                  <a:lumMod val="50000"/>
                </a:srgbClr>
              </a:solidFill>
            </a:endParaRPr>
          </a:p>
        </p:txBody>
      </p:sp>
      <p:sp>
        <p:nvSpPr>
          <p:cNvPr id="7" name="灯片编号占位符 6"/>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pPr/>
              <a:t>‹#›</a:t>
            </a:fld>
            <a:endParaRPr lang="zh-CN" altLang="en-US">
              <a:solidFill>
                <a:srgbClr val="FFFFFF">
                  <a:lumMod val="50000"/>
                </a:srgbClr>
              </a:solidFill>
            </a:endParaRPr>
          </a:p>
        </p:txBody>
      </p:sp>
    </p:spTree>
    <p:extLst>
      <p:ext uri="{BB962C8B-B14F-4D97-AF65-F5344CB8AC3E}">
        <p14:creationId xmlns:p14="http://schemas.microsoft.com/office/powerpoint/2010/main" val="7568977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pPr/>
              <a:t>21/3/12</a:t>
            </a:fld>
            <a:endParaRPr lang="zh-CN" altLang="en-US">
              <a:solidFill>
                <a:srgbClr val="FFFFFF">
                  <a:lumMod val="50000"/>
                </a:srgbClr>
              </a:solidFill>
            </a:endParaRPr>
          </a:p>
        </p:txBody>
      </p:sp>
      <p:sp>
        <p:nvSpPr>
          <p:cNvPr id="8" name="页脚占位符 7"/>
          <p:cNvSpPr>
            <a:spLocks noGrp="1"/>
          </p:cNvSpPr>
          <p:nvPr>
            <p:ph type="ftr" sz="quarter" idx="11"/>
          </p:nvPr>
        </p:nvSpPr>
        <p:spPr/>
        <p:txBody>
          <a:bodyPr/>
          <a:lstStyle/>
          <a:p>
            <a:endParaRPr lang="zh-CN" altLang="en-US">
              <a:solidFill>
                <a:srgbClr val="FFFFFF">
                  <a:lumMod val="50000"/>
                </a:srgbClr>
              </a:solidFill>
            </a:endParaRPr>
          </a:p>
        </p:txBody>
      </p:sp>
      <p:sp>
        <p:nvSpPr>
          <p:cNvPr id="9" name="灯片编号占位符 8"/>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pPr/>
              <a:t>‹#›</a:t>
            </a:fld>
            <a:endParaRPr lang="zh-CN" altLang="en-US">
              <a:solidFill>
                <a:srgbClr val="FFFFFF">
                  <a:lumMod val="50000"/>
                </a:srgbClr>
              </a:solidFill>
            </a:endParaRPr>
          </a:p>
        </p:txBody>
      </p:sp>
    </p:spTree>
    <p:extLst>
      <p:ext uri="{BB962C8B-B14F-4D97-AF65-F5344CB8AC3E}">
        <p14:creationId xmlns:p14="http://schemas.microsoft.com/office/powerpoint/2010/main" val="11313946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solidFill>
                  <a:srgbClr val="FFFFFF">
                    <a:lumMod val="50000"/>
                  </a:srgbClr>
                </a:solidFill>
              </a:rPr>
              <a:pPr/>
              <a:t>21/3/12</a:t>
            </a:fld>
            <a:endParaRPr lang="zh-CN" altLang="en-US">
              <a:solidFill>
                <a:srgbClr val="FFFFFF">
                  <a:lumMod val="50000"/>
                </a:srgbClr>
              </a:solidFill>
            </a:endParaRPr>
          </a:p>
        </p:txBody>
      </p:sp>
      <p:sp>
        <p:nvSpPr>
          <p:cNvPr id="4" name="页脚占位符 3"/>
          <p:cNvSpPr>
            <a:spLocks noGrp="1"/>
          </p:cNvSpPr>
          <p:nvPr>
            <p:ph type="ftr" sz="quarter" idx="11"/>
          </p:nvPr>
        </p:nvSpPr>
        <p:spPr/>
        <p:txBody>
          <a:bodyPr/>
          <a:lstStyle/>
          <a:p>
            <a:endParaRPr lang="zh-CN" altLang="en-US">
              <a:solidFill>
                <a:srgbClr val="FFFFFF">
                  <a:lumMod val="50000"/>
                </a:srgbClr>
              </a:solidFill>
            </a:endParaRPr>
          </a:p>
        </p:txBody>
      </p:sp>
      <p:sp>
        <p:nvSpPr>
          <p:cNvPr id="5" name="灯片编号占位符 4"/>
          <p:cNvSpPr>
            <a:spLocks noGrp="1"/>
          </p:cNvSpPr>
          <p:nvPr>
            <p:ph type="sldNum" sz="quarter" idx="12"/>
          </p:nvPr>
        </p:nvSpPr>
        <p:spPr/>
        <p:txBody>
          <a:bodyPr/>
          <a:lstStyle/>
          <a:p>
            <a:fld id="{E87C0E1D-24C4-406F-9615-DBDA8D2D1F93}" type="slidenum">
              <a:rPr lang="zh-CN" altLang="en-US" smtClean="0">
                <a:solidFill>
                  <a:srgbClr val="FFFFFF">
                    <a:lumMod val="50000"/>
                  </a:srgbClr>
                </a:solidFill>
              </a:rPr>
              <a:pPr/>
              <a:t>‹#›</a:t>
            </a:fld>
            <a:endParaRPr lang="zh-CN" altLang="en-US">
              <a:solidFill>
                <a:srgbClr val="FFFFFF">
                  <a:lumMod val="50000"/>
                </a:srgbClr>
              </a:solidFill>
            </a:endParaRPr>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extLst>
      <p:ext uri="{BB962C8B-B14F-4D97-AF65-F5344CB8AC3E}">
        <p14:creationId xmlns:p14="http://schemas.microsoft.com/office/powerpoint/2010/main" val="19618669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pPr/>
              <a:t>21/3/12</a:t>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pPr/>
              <a:t>‹#›</a:t>
            </a:fld>
            <a:endParaRPr lang="zh-CN" altLang="en-US">
              <a:solidFill>
                <a:srgbClr val="FFFFFF">
                  <a:lumMod val="50000"/>
                </a:srgbClr>
              </a:solidFill>
            </a:endParaRPr>
          </a:p>
        </p:txBody>
      </p:sp>
    </p:spTree>
    <p:extLst>
      <p:ext uri="{BB962C8B-B14F-4D97-AF65-F5344CB8AC3E}">
        <p14:creationId xmlns:p14="http://schemas.microsoft.com/office/powerpoint/2010/main" val="30545795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solidFill>
                  <a:srgbClr val="FFFFFF">
                    <a:lumMod val="50000"/>
                  </a:srgbClr>
                </a:solidFill>
              </a:rPr>
              <a:pPr/>
              <a:t>21/3/12</a:t>
            </a:fld>
            <a:endParaRPr lang="zh-CN" altLang="en-US" dirty="0">
              <a:solidFill>
                <a:srgbClr val="FFFFFF">
                  <a:lumMod val="50000"/>
                </a:srgbClr>
              </a:solidFill>
            </a:endParaRPr>
          </a:p>
        </p:txBody>
      </p:sp>
      <p:sp>
        <p:nvSpPr>
          <p:cNvPr id="6" name="页脚占位符 5"/>
          <p:cNvSpPr>
            <a:spLocks noGrp="1"/>
          </p:cNvSpPr>
          <p:nvPr>
            <p:ph type="ftr" sz="quarter" idx="11"/>
          </p:nvPr>
        </p:nvSpPr>
        <p:spPr/>
        <p:txBody>
          <a:bodyPr/>
          <a:lstStyle/>
          <a:p>
            <a:endParaRPr lang="zh-CN" altLang="en-US" dirty="0">
              <a:solidFill>
                <a:srgbClr val="FFFFFF">
                  <a:lumMod val="50000"/>
                </a:srgbClr>
              </a:solidFill>
            </a:endParaRPr>
          </a:p>
        </p:txBody>
      </p:sp>
      <p:sp>
        <p:nvSpPr>
          <p:cNvPr id="7" name="灯片编号占位符 6"/>
          <p:cNvSpPr>
            <a:spLocks noGrp="1"/>
          </p:cNvSpPr>
          <p:nvPr>
            <p:ph type="sldNum" sz="quarter" idx="12"/>
          </p:nvPr>
        </p:nvSpPr>
        <p:spPr/>
        <p:txBody>
          <a:bodyPr/>
          <a:lstStyle/>
          <a:p>
            <a:fld id="{FABC47A4-756D-490B-A52F-7D9E2C9FC05F}" type="slidenum">
              <a:rPr lang="zh-CN" altLang="en-US" smtClean="0">
                <a:solidFill>
                  <a:srgbClr val="FFFFFF">
                    <a:lumMod val="50000"/>
                  </a:srgbClr>
                </a:solidFill>
              </a:rPr>
              <a:pPr/>
              <a:t>‹#›</a:t>
            </a:fld>
            <a:endParaRPr lang="zh-CN" altLang="en-US">
              <a:solidFill>
                <a:srgbClr val="FFFFFF">
                  <a:lumMod val="50000"/>
                </a:srgbClr>
              </a:solidFill>
            </a:endParaRPr>
          </a:p>
        </p:txBody>
      </p:sp>
    </p:spTree>
    <p:extLst>
      <p:ext uri="{BB962C8B-B14F-4D97-AF65-F5344CB8AC3E}">
        <p14:creationId xmlns:p14="http://schemas.microsoft.com/office/powerpoint/2010/main" val="8014930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pPr/>
              <a:t>21/3/12</a:t>
            </a:fld>
            <a:endParaRPr lang="zh-CN" altLang="en-US">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pPr/>
              <a:t>‹#›</a:t>
            </a:fld>
            <a:endParaRPr lang="zh-CN" altLang="en-US">
              <a:solidFill>
                <a:srgbClr val="FFFFFF">
                  <a:lumMod val="50000"/>
                </a:srgbClr>
              </a:solidFill>
            </a:endParaRPr>
          </a:p>
        </p:txBody>
      </p:sp>
    </p:spTree>
    <p:extLst>
      <p:ext uri="{BB962C8B-B14F-4D97-AF65-F5344CB8AC3E}">
        <p14:creationId xmlns:p14="http://schemas.microsoft.com/office/powerpoint/2010/main" val="32930901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pPr/>
              <a:t>21/3/12</a:t>
            </a:fld>
            <a:endParaRPr lang="zh-CN" altLang="en-US">
              <a:solidFill>
                <a:srgbClr val="FFFFFF">
                  <a:lumMod val="50000"/>
                </a:srgbClr>
              </a:solidFill>
            </a:endParaRPr>
          </a:p>
        </p:txBody>
      </p:sp>
      <p:sp>
        <p:nvSpPr>
          <p:cNvPr id="4" name="页脚占位符 3"/>
          <p:cNvSpPr>
            <a:spLocks noGrp="1"/>
          </p:cNvSpPr>
          <p:nvPr>
            <p:ph type="ftr" sz="quarter" idx="11"/>
          </p:nvPr>
        </p:nvSpPr>
        <p:spPr/>
        <p:txBody>
          <a:bodyPr/>
          <a:lstStyle/>
          <a:p>
            <a:endParaRPr lang="zh-CN" altLang="en-US">
              <a:solidFill>
                <a:srgbClr val="FFFFFF">
                  <a:lumMod val="50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pPr/>
              <a:t>‹#›</a:t>
            </a:fld>
            <a:endParaRPr lang="zh-CN" altLang="en-US">
              <a:solidFill>
                <a:srgbClr val="FFFFFF">
                  <a:lumMod val="50000"/>
                </a:srgbClr>
              </a:solidFill>
            </a:endParaRPr>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7351364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srgbClr val="FFFFFF">
                    <a:lumMod val="50000"/>
                  </a:srgbClr>
                </a:solidFill>
              </a:rPr>
              <a:pPr/>
              <a:t>21/3/12</a:t>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srgbClr val="FFFFFF">
                    <a:lumMod val="50000"/>
                  </a:srgbClr>
                </a:solidFill>
              </a:rPr>
              <a:pPr/>
              <a:t>‹#›</a:t>
            </a:fld>
            <a:endParaRPr lang="zh-CN" altLang="en-US">
              <a:solidFill>
                <a:srgbClr val="FFFFFF">
                  <a:lumMod val="50000"/>
                </a:srgbClr>
              </a:solidFill>
            </a:endParaRPr>
          </a:p>
        </p:txBody>
      </p:sp>
    </p:spTree>
    <p:extLst>
      <p:ext uri="{BB962C8B-B14F-4D97-AF65-F5344CB8AC3E}">
        <p14:creationId xmlns:p14="http://schemas.microsoft.com/office/powerpoint/2010/main" val="360328307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pPr/>
              <a:t>21/3/12</a:t>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dirty="0">
              <a:solidFill>
                <a:srgbClr val="FFFFFF">
                  <a:lumMod val="50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pPr/>
              <a:t>‹#›</a:t>
            </a:fld>
            <a:endParaRPr lang="zh-CN" altLang="en-US">
              <a:solidFill>
                <a:srgbClr val="FFFFFF">
                  <a:lumMod val="50000"/>
                </a:srgbClr>
              </a:solidFill>
            </a:endParaRPr>
          </a:p>
        </p:txBody>
      </p:sp>
    </p:spTree>
    <p:extLst>
      <p:ext uri="{BB962C8B-B14F-4D97-AF65-F5344CB8AC3E}">
        <p14:creationId xmlns:p14="http://schemas.microsoft.com/office/powerpoint/2010/main" val="1575327450"/>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solidFill>
                  <a:srgbClr val="FFFFFF">
                    <a:lumMod val="50000"/>
                  </a:srgbClr>
                </a:solidFill>
              </a:rPr>
              <a:pPr/>
              <a:t>21/3/12</a:t>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E87C0E1D-24C4-406F-9615-DBDA8D2D1F93}" type="slidenum">
              <a:rPr lang="zh-CN" altLang="en-US" smtClean="0">
                <a:solidFill>
                  <a:srgbClr val="FFFFFF">
                    <a:lumMod val="50000"/>
                  </a:srgbClr>
                </a:solidFill>
              </a:rPr>
              <a:pPr/>
              <a:t>‹#›</a:t>
            </a:fld>
            <a:endParaRPr lang="zh-CN" altLang="en-US">
              <a:solidFill>
                <a:srgbClr val="FFFFFF">
                  <a:lumMod val="50000"/>
                </a:srgbClr>
              </a:solidFill>
            </a:endParaRPr>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extLst>
      <p:ext uri="{BB962C8B-B14F-4D97-AF65-F5344CB8AC3E}">
        <p14:creationId xmlns:p14="http://schemas.microsoft.com/office/powerpoint/2010/main" val="37479237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pPr/>
              <a:t>21/3/12</a:t>
            </a:fld>
            <a:endParaRPr lang="zh-CN" altLang="en-US">
              <a:solidFill>
                <a:srgbClr val="FFFFFF">
                  <a:lumMod val="50000"/>
                </a:srgbClr>
              </a:solidFill>
            </a:endParaRPr>
          </a:p>
        </p:txBody>
      </p:sp>
      <p:sp>
        <p:nvSpPr>
          <p:cNvPr id="6" name="页脚占位符 5"/>
          <p:cNvSpPr>
            <a:spLocks noGrp="1"/>
          </p:cNvSpPr>
          <p:nvPr>
            <p:ph type="ftr" sz="quarter" idx="11"/>
          </p:nvPr>
        </p:nvSpPr>
        <p:spPr/>
        <p:txBody>
          <a:bodyPr/>
          <a:lstStyle/>
          <a:p>
            <a:endParaRPr lang="zh-CN" altLang="en-US">
              <a:solidFill>
                <a:srgbClr val="FFFFFF">
                  <a:lumMod val="50000"/>
                </a:srgbClr>
              </a:solidFill>
            </a:endParaRPr>
          </a:p>
        </p:txBody>
      </p:sp>
      <p:sp>
        <p:nvSpPr>
          <p:cNvPr id="7" name="灯片编号占位符 6"/>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pPr/>
              <a:t>‹#›</a:t>
            </a:fld>
            <a:endParaRPr lang="zh-CN" altLang="en-US">
              <a:solidFill>
                <a:srgbClr val="FFFFFF">
                  <a:lumMod val="50000"/>
                </a:srgbClr>
              </a:solidFill>
            </a:endParaRPr>
          </a:p>
        </p:txBody>
      </p:sp>
    </p:spTree>
    <p:extLst>
      <p:ext uri="{BB962C8B-B14F-4D97-AF65-F5344CB8AC3E}">
        <p14:creationId xmlns:p14="http://schemas.microsoft.com/office/powerpoint/2010/main" val="486914528"/>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pPr/>
              <a:t>21/3/12</a:t>
            </a:fld>
            <a:endParaRPr lang="zh-CN" altLang="en-US">
              <a:solidFill>
                <a:srgbClr val="FFFFFF">
                  <a:lumMod val="50000"/>
                </a:srgbClr>
              </a:solidFill>
            </a:endParaRPr>
          </a:p>
        </p:txBody>
      </p:sp>
      <p:sp>
        <p:nvSpPr>
          <p:cNvPr id="8" name="页脚占位符 7"/>
          <p:cNvSpPr>
            <a:spLocks noGrp="1"/>
          </p:cNvSpPr>
          <p:nvPr>
            <p:ph type="ftr" sz="quarter" idx="11"/>
          </p:nvPr>
        </p:nvSpPr>
        <p:spPr/>
        <p:txBody>
          <a:bodyPr/>
          <a:lstStyle/>
          <a:p>
            <a:endParaRPr lang="zh-CN" altLang="en-US">
              <a:solidFill>
                <a:srgbClr val="FFFFFF">
                  <a:lumMod val="50000"/>
                </a:srgbClr>
              </a:solidFill>
            </a:endParaRPr>
          </a:p>
        </p:txBody>
      </p:sp>
      <p:sp>
        <p:nvSpPr>
          <p:cNvPr id="9" name="灯片编号占位符 8"/>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pPr/>
              <a:t>‹#›</a:t>
            </a:fld>
            <a:endParaRPr lang="zh-CN" altLang="en-US">
              <a:solidFill>
                <a:srgbClr val="FFFFFF">
                  <a:lumMod val="50000"/>
                </a:srgbClr>
              </a:solidFill>
            </a:endParaRPr>
          </a:p>
        </p:txBody>
      </p:sp>
    </p:spTree>
    <p:extLst>
      <p:ext uri="{BB962C8B-B14F-4D97-AF65-F5344CB8AC3E}">
        <p14:creationId xmlns:p14="http://schemas.microsoft.com/office/powerpoint/2010/main" val="39057855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solidFill>
                  <a:srgbClr val="FFFFFF">
                    <a:lumMod val="50000"/>
                  </a:srgbClr>
                </a:solidFill>
              </a:rPr>
              <a:pPr/>
              <a:t>21/3/12</a:t>
            </a:fld>
            <a:endParaRPr lang="zh-CN" altLang="en-US">
              <a:solidFill>
                <a:srgbClr val="FFFFFF">
                  <a:lumMod val="50000"/>
                </a:srgbClr>
              </a:solidFill>
            </a:endParaRPr>
          </a:p>
        </p:txBody>
      </p:sp>
      <p:sp>
        <p:nvSpPr>
          <p:cNvPr id="4" name="页脚占位符 3"/>
          <p:cNvSpPr>
            <a:spLocks noGrp="1"/>
          </p:cNvSpPr>
          <p:nvPr>
            <p:ph type="ftr" sz="quarter" idx="11"/>
          </p:nvPr>
        </p:nvSpPr>
        <p:spPr/>
        <p:txBody>
          <a:bodyPr/>
          <a:lstStyle/>
          <a:p>
            <a:endParaRPr lang="zh-CN" altLang="en-US">
              <a:solidFill>
                <a:srgbClr val="FFFFFF">
                  <a:lumMod val="50000"/>
                </a:srgbClr>
              </a:solidFill>
            </a:endParaRPr>
          </a:p>
        </p:txBody>
      </p:sp>
      <p:sp>
        <p:nvSpPr>
          <p:cNvPr id="5" name="灯片编号占位符 4"/>
          <p:cNvSpPr>
            <a:spLocks noGrp="1"/>
          </p:cNvSpPr>
          <p:nvPr>
            <p:ph type="sldNum" sz="quarter" idx="12"/>
          </p:nvPr>
        </p:nvSpPr>
        <p:spPr/>
        <p:txBody>
          <a:bodyPr/>
          <a:lstStyle/>
          <a:p>
            <a:fld id="{E87C0E1D-24C4-406F-9615-DBDA8D2D1F93}" type="slidenum">
              <a:rPr lang="zh-CN" altLang="en-US" smtClean="0">
                <a:solidFill>
                  <a:srgbClr val="FFFFFF">
                    <a:lumMod val="50000"/>
                  </a:srgbClr>
                </a:solidFill>
              </a:rPr>
              <a:pPr/>
              <a:t>‹#›</a:t>
            </a:fld>
            <a:endParaRPr lang="zh-CN" altLang="en-US">
              <a:solidFill>
                <a:srgbClr val="FFFFFF">
                  <a:lumMod val="50000"/>
                </a:srgbClr>
              </a:solidFill>
            </a:endParaRPr>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extLst>
      <p:ext uri="{BB962C8B-B14F-4D97-AF65-F5344CB8AC3E}">
        <p14:creationId xmlns:p14="http://schemas.microsoft.com/office/powerpoint/2010/main" val="3097813966"/>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pPr/>
              <a:t>21/3/12</a:t>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pPr/>
              <a:t>‹#›</a:t>
            </a:fld>
            <a:endParaRPr lang="zh-CN" altLang="en-US">
              <a:solidFill>
                <a:srgbClr val="FFFFFF">
                  <a:lumMod val="50000"/>
                </a:srgbClr>
              </a:solidFill>
            </a:endParaRPr>
          </a:p>
        </p:txBody>
      </p:sp>
    </p:spTree>
    <p:extLst>
      <p:ext uri="{BB962C8B-B14F-4D97-AF65-F5344CB8AC3E}">
        <p14:creationId xmlns:p14="http://schemas.microsoft.com/office/powerpoint/2010/main" val="15209265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solidFill>
                  <a:srgbClr val="FFFFFF">
                    <a:lumMod val="50000"/>
                  </a:srgbClr>
                </a:solidFill>
              </a:rPr>
              <a:pPr/>
              <a:t>21/3/12</a:t>
            </a:fld>
            <a:endParaRPr lang="zh-CN" altLang="en-US" dirty="0">
              <a:solidFill>
                <a:srgbClr val="FFFFFF">
                  <a:lumMod val="50000"/>
                </a:srgbClr>
              </a:solidFill>
            </a:endParaRPr>
          </a:p>
        </p:txBody>
      </p:sp>
      <p:sp>
        <p:nvSpPr>
          <p:cNvPr id="6" name="页脚占位符 5"/>
          <p:cNvSpPr>
            <a:spLocks noGrp="1"/>
          </p:cNvSpPr>
          <p:nvPr>
            <p:ph type="ftr" sz="quarter" idx="11"/>
          </p:nvPr>
        </p:nvSpPr>
        <p:spPr/>
        <p:txBody>
          <a:bodyPr/>
          <a:lstStyle/>
          <a:p>
            <a:endParaRPr lang="zh-CN" altLang="en-US" dirty="0">
              <a:solidFill>
                <a:srgbClr val="FFFFFF">
                  <a:lumMod val="50000"/>
                </a:srgbClr>
              </a:solidFill>
            </a:endParaRPr>
          </a:p>
        </p:txBody>
      </p:sp>
      <p:sp>
        <p:nvSpPr>
          <p:cNvPr id="7" name="灯片编号占位符 6"/>
          <p:cNvSpPr>
            <a:spLocks noGrp="1"/>
          </p:cNvSpPr>
          <p:nvPr>
            <p:ph type="sldNum" sz="quarter" idx="12"/>
          </p:nvPr>
        </p:nvSpPr>
        <p:spPr/>
        <p:txBody>
          <a:bodyPr/>
          <a:lstStyle/>
          <a:p>
            <a:fld id="{FABC47A4-756D-490B-A52F-7D9E2C9FC05F}" type="slidenum">
              <a:rPr lang="zh-CN" altLang="en-US" smtClean="0">
                <a:solidFill>
                  <a:srgbClr val="FFFFFF">
                    <a:lumMod val="50000"/>
                  </a:srgbClr>
                </a:solidFill>
              </a:rPr>
              <a:pPr/>
              <a:t>‹#›</a:t>
            </a:fld>
            <a:endParaRPr lang="zh-CN" altLang="en-US">
              <a:solidFill>
                <a:srgbClr val="FFFFFF">
                  <a:lumMod val="50000"/>
                </a:srgbClr>
              </a:solidFill>
            </a:endParaRPr>
          </a:p>
        </p:txBody>
      </p:sp>
    </p:spTree>
    <p:extLst>
      <p:ext uri="{BB962C8B-B14F-4D97-AF65-F5344CB8AC3E}">
        <p14:creationId xmlns:p14="http://schemas.microsoft.com/office/powerpoint/2010/main" val="1445880495"/>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pPr/>
              <a:t>21/3/12</a:t>
            </a:fld>
            <a:endParaRPr lang="zh-CN" altLang="en-US">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pPr/>
              <a:t>‹#›</a:t>
            </a:fld>
            <a:endParaRPr lang="zh-CN" altLang="en-US">
              <a:solidFill>
                <a:srgbClr val="FFFFFF">
                  <a:lumMod val="50000"/>
                </a:srgbClr>
              </a:solidFill>
            </a:endParaRPr>
          </a:p>
        </p:txBody>
      </p:sp>
    </p:spTree>
    <p:extLst>
      <p:ext uri="{BB962C8B-B14F-4D97-AF65-F5344CB8AC3E}">
        <p14:creationId xmlns:p14="http://schemas.microsoft.com/office/powerpoint/2010/main" val="4234785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pPr/>
              <a:t>21/3/12</a:t>
            </a:fld>
            <a:endParaRPr lang="zh-CN" altLang="en-US">
              <a:solidFill>
                <a:srgbClr val="FFFFFF">
                  <a:lumMod val="50000"/>
                </a:srgbClr>
              </a:solidFill>
            </a:endParaRPr>
          </a:p>
        </p:txBody>
      </p:sp>
      <p:sp>
        <p:nvSpPr>
          <p:cNvPr id="4" name="页脚占位符 3"/>
          <p:cNvSpPr>
            <a:spLocks noGrp="1"/>
          </p:cNvSpPr>
          <p:nvPr>
            <p:ph type="ftr" sz="quarter" idx="11"/>
          </p:nvPr>
        </p:nvSpPr>
        <p:spPr/>
        <p:txBody>
          <a:bodyPr/>
          <a:lstStyle/>
          <a:p>
            <a:endParaRPr lang="zh-CN" altLang="en-US">
              <a:solidFill>
                <a:srgbClr val="FFFFFF">
                  <a:lumMod val="50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pPr/>
              <a:t>‹#›</a:t>
            </a:fld>
            <a:endParaRPr lang="zh-CN" altLang="en-US">
              <a:solidFill>
                <a:srgbClr val="FFFFFF">
                  <a:lumMod val="50000"/>
                </a:srgbClr>
              </a:solidFill>
            </a:endParaRPr>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0838384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pPr/>
              <a:t>21/3/12</a:t>
            </a:fld>
            <a:endParaRPr lang="zh-CN" altLang="en-US"/>
          </a:p>
        </p:txBody>
      </p:sp>
      <p:sp>
        <p:nvSpPr>
          <p:cNvPr id="3" name="页脚占位符 2"/>
          <p:cNvSpPr>
            <a:spLocks noGrp="1"/>
          </p:cNvSpPr>
          <p:nvPr>
            <p:ph type="ftr" sz="quarter" idx="11"/>
          </p:nvPr>
        </p:nvSpPr>
        <p:spPr/>
        <p:txBody>
          <a:bodyPr/>
          <a:lstStyle/>
          <a:p>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pPr/>
              <a:t>21/3/12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pPr/>
              <a:t>21/3/12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1.jpe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3.xml"/><Relationship Id="rId12" Type="http://schemas.openxmlformats.org/officeDocument/2006/relationships/tags" Target="../tags/tag1.xml"/><Relationship Id="rId13" Type="http://schemas.openxmlformats.org/officeDocument/2006/relationships/tags" Target="../tags/tag2.xml"/><Relationship Id="rId14" Type="http://schemas.openxmlformats.org/officeDocument/2006/relationships/tags" Target="../tags/tag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Relationship Id="rId15" Type="http://schemas.openxmlformats.org/officeDocument/2006/relationships/theme" Target="../theme/theme4.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theme" Target="../theme/theme5.xml"/><Relationship Id="rId12" Type="http://schemas.openxmlformats.org/officeDocument/2006/relationships/tags" Target="../tags/tag4.xml"/><Relationship Id="rId13" Type="http://schemas.openxmlformats.org/officeDocument/2006/relationships/tags" Target="../tags/tag5.xml"/><Relationship Id="rId14" Type="http://schemas.openxmlformats.org/officeDocument/2006/relationships/tags" Target="../tags/tag6.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9" Type="http://schemas.openxmlformats.org/officeDocument/2006/relationships/slideLayout" Target="../slideLayouts/slideLayout57.xml"/><Relationship Id="rId10"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11" Type="http://schemas.openxmlformats.org/officeDocument/2006/relationships/theme" Target="../theme/theme6.xml"/><Relationship Id="rId12" Type="http://schemas.openxmlformats.org/officeDocument/2006/relationships/tags" Target="../tags/tag7.xml"/><Relationship Id="rId13" Type="http://schemas.openxmlformats.org/officeDocument/2006/relationships/tags" Target="../tags/tag8.xml"/><Relationship Id="rId14" Type="http://schemas.openxmlformats.org/officeDocument/2006/relationships/tags" Target="../tags/tag9.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pPr/>
              <a:t>21/3/12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pPr/>
              <a:t>‹#›</a:t>
            </a:fld>
            <a:endParaRPr lang="zh-CN" altLang="en-US"/>
          </a:p>
        </p:txBody>
      </p:sp>
      <p:sp>
        <p:nvSpPr>
          <p:cNvPr id="16" name="文本框 15"/>
          <p:cNvSpPr txBox="1">
            <a:spLocks noChangeArrowheads="1"/>
          </p:cNvSpPr>
          <p:nvPr userDrawn="1"/>
        </p:nvSpPr>
        <p:spPr bwMode="auto">
          <a:xfrm>
            <a:off x="4940707" y="6326188"/>
            <a:ext cx="2390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buFont typeface="Arial" panose="020B0604020202020204" pitchFamily="34" charset="0"/>
              <a:buNone/>
            </a:pPr>
            <a:r>
              <a:rPr lang="en-US" altLang="zh-CN" dirty="0" smtClean="0">
                <a:solidFill>
                  <a:srgbClr val="FFFFFF"/>
                </a:solidFill>
                <a:latin typeface="Verdana" panose="020B0604030504040204" pitchFamily="34" charset="0"/>
                <a:ea typeface="宋体" panose="02010600030101010101" pitchFamily="2" charset="-122"/>
              </a:rPr>
              <a:t>WWW.SUNLANDS.COM</a:t>
            </a:r>
            <a:endParaRPr lang="zh-CN" altLang="en-US" dirty="0" smtClean="0">
              <a:solidFill>
                <a:srgbClr val="FFFFFF"/>
              </a:solidFill>
              <a:latin typeface="Verdana" panose="020B060403050404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89"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1138767" y="328084"/>
            <a:ext cx="10515600" cy="79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838200" y="1610784"/>
            <a:ext cx="10515600" cy="435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p>
        </p:txBody>
      </p:sp>
      <p:sp>
        <p:nvSpPr>
          <p:cNvPr id="4" name="日期占位符 3"/>
          <p:cNvSpPr>
            <a:spLocks noGrp="1"/>
          </p:cNvSpPr>
          <p:nvPr>
            <p:ph type="dt" sz="half" idx="2"/>
          </p:nvPr>
        </p:nvSpPr>
        <p:spPr>
          <a:xfrm>
            <a:off x="838200" y="6356351"/>
            <a:ext cx="2743200" cy="366183"/>
          </a:xfrm>
          <a:prstGeom prst="rect">
            <a:avLst/>
          </a:prstGeom>
        </p:spPr>
        <p:txBody>
          <a:bodyPr vert="horz" lIns="91440" tIns="45720" rIns="91440" bIns="45720" rtlCol="0" anchor="ctr"/>
          <a:lstStyle>
            <a:lvl1pPr algn="l" eaLnBrk="1" fontAlgn="auto" hangingPunct="1">
              <a:spcBef>
                <a:spcPts val="0"/>
              </a:spcBef>
              <a:spcAft>
                <a:spcPts val="0"/>
              </a:spcAft>
              <a:defRPr kumimoji="1" sz="1200">
                <a:solidFill>
                  <a:prstClr val="black">
                    <a:tint val="75000"/>
                  </a:prstClr>
                </a:solidFill>
                <a:latin typeface="Calibri"/>
              </a:defRPr>
            </a:lvl1pPr>
          </a:lstStyle>
          <a:p>
            <a:pPr>
              <a:defRPr/>
            </a:pPr>
            <a:endParaRPr lang="zh-CN" altLang="en-US"/>
          </a:p>
        </p:txBody>
      </p:sp>
      <p:sp>
        <p:nvSpPr>
          <p:cNvPr id="5" name="页脚占位符 4"/>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eaLnBrk="1" fontAlgn="auto" hangingPunct="1">
              <a:spcBef>
                <a:spcPts val="0"/>
              </a:spcBef>
              <a:spcAft>
                <a:spcPts val="0"/>
              </a:spcAft>
              <a:defRPr kumimoji="1" sz="1200">
                <a:solidFill>
                  <a:prstClr val="black">
                    <a:tint val="75000"/>
                  </a:prstClr>
                </a:solidFill>
                <a:latin typeface="Calibri"/>
              </a:defRPr>
            </a:lvl1pPr>
          </a:lstStyle>
          <a:p>
            <a:pPr>
              <a:defRPr/>
            </a:pPr>
            <a:endParaRPr lang="zh-CN" altLang="en-US"/>
          </a:p>
        </p:txBody>
      </p:sp>
      <p:sp>
        <p:nvSpPr>
          <p:cNvPr id="6" name="幻灯片编号占位符 5"/>
          <p:cNvSpPr>
            <a:spLocks noGrp="1"/>
          </p:cNvSpPr>
          <p:nvPr>
            <p:ph type="sldNum" sz="quarter" idx="4"/>
          </p:nvPr>
        </p:nvSpPr>
        <p:spPr>
          <a:xfrm>
            <a:off x="8610600" y="6356351"/>
            <a:ext cx="2743200" cy="366183"/>
          </a:xfrm>
          <a:prstGeom prst="rect">
            <a:avLst/>
          </a:prstGeom>
        </p:spPr>
        <p:txBody>
          <a:bodyPr vert="horz" lIns="91440" tIns="45720" rIns="91440" bIns="45720" rtlCol="0" anchor="ctr"/>
          <a:lstStyle>
            <a:lvl1pPr algn="r" eaLnBrk="1" fontAlgn="auto" hangingPunct="1">
              <a:spcBef>
                <a:spcPts val="0"/>
              </a:spcBef>
              <a:spcAft>
                <a:spcPts val="0"/>
              </a:spcAft>
              <a:defRPr kumimoji="1" sz="1200">
                <a:solidFill>
                  <a:prstClr val="black">
                    <a:tint val="75000"/>
                  </a:prstClr>
                </a:solidFill>
                <a:latin typeface="Calibri"/>
              </a:defRPr>
            </a:lvl1pPr>
          </a:lstStyle>
          <a:p>
            <a:pPr>
              <a:defRPr/>
            </a:pPr>
            <a:fld id="{426C680D-5C66-4645-8239-506B10EAF748}" type="slidenum">
              <a:rPr lang="zh-CN" altLang="en-US"/>
              <a:pPr>
                <a:defRPr/>
              </a:pPr>
              <a:t>‹#›</a:t>
            </a:fld>
            <a:endParaRPr lang="zh-CN" altLang="en-US"/>
          </a:p>
        </p:txBody>
      </p:sp>
      <p:pic>
        <p:nvPicPr>
          <p:cNvPr id="2056" name="图片 1"/>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073218" y="1"/>
            <a:ext cx="211878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986930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792" r:id="rId12"/>
  </p:sldLayoutIdLst>
  <p:timing>
    <p:tnLst>
      <p:par>
        <p:cTn id="1" dur="indefinite" restart="never" nodeType="tmRoot"/>
      </p:par>
    </p:tnLst>
  </p:timing>
  <p:hf hdr="0" ftr="0" dt="0"/>
  <p:txStyles>
    <p:titleStyle>
      <a:lvl1pPr algn="l" defTabSz="914377" rtl="0" eaLnBrk="0" fontAlgn="base" hangingPunct="0">
        <a:lnSpc>
          <a:spcPct val="90000"/>
        </a:lnSpc>
        <a:spcBef>
          <a:spcPct val="0"/>
        </a:spcBef>
        <a:spcAft>
          <a:spcPct val="0"/>
        </a:spcAft>
        <a:defRPr sz="3600" b="1" kern="1200">
          <a:solidFill>
            <a:schemeClr val="tx1"/>
          </a:solidFill>
          <a:latin typeface="方正清刻本悦宋简体" panose="02000000000000000000" charset="-122"/>
          <a:ea typeface="方正清刻本悦宋简体" panose="02000000000000000000" charset="-122"/>
          <a:cs typeface="+mj-cs"/>
        </a:defRPr>
      </a:lvl1pPr>
      <a:lvl2pPr algn="l" defTabSz="914377" rtl="0" eaLnBrk="0" fontAlgn="base" hangingPunct="0">
        <a:lnSpc>
          <a:spcPct val="90000"/>
        </a:lnSpc>
        <a:spcBef>
          <a:spcPct val="0"/>
        </a:spcBef>
        <a:spcAft>
          <a:spcPct val="0"/>
        </a:spcAft>
        <a:defRPr sz="3600" b="1">
          <a:solidFill>
            <a:schemeClr val="tx1"/>
          </a:solidFill>
          <a:latin typeface="方正清刻本悦宋简体" panose="02000000000000000000" pitchFamily="2" charset="-122"/>
          <a:ea typeface="方正清刻本悦宋简体" panose="02000000000000000000" pitchFamily="2" charset="-122"/>
        </a:defRPr>
      </a:lvl2pPr>
      <a:lvl3pPr algn="l" defTabSz="914377" rtl="0" eaLnBrk="0" fontAlgn="base" hangingPunct="0">
        <a:lnSpc>
          <a:spcPct val="90000"/>
        </a:lnSpc>
        <a:spcBef>
          <a:spcPct val="0"/>
        </a:spcBef>
        <a:spcAft>
          <a:spcPct val="0"/>
        </a:spcAft>
        <a:defRPr sz="3600" b="1">
          <a:solidFill>
            <a:schemeClr val="tx1"/>
          </a:solidFill>
          <a:latin typeface="方正清刻本悦宋简体" panose="02000000000000000000" pitchFamily="2" charset="-122"/>
          <a:ea typeface="方正清刻本悦宋简体" panose="02000000000000000000" pitchFamily="2" charset="-122"/>
        </a:defRPr>
      </a:lvl3pPr>
      <a:lvl4pPr algn="l" defTabSz="914377" rtl="0" eaLnBrk="0" fontAlgn="base" hangingPunct="0">
        <a:lnSpc>
          <a:spcPct val="90000"/>
        </a:lnSpc>
        <a:spcBef>
          <a:spcPct val="0"/>
        </a:spcBef>
        <a:spcAft>
          <a:spcPct val="0"/>
        </a:spcAft>
        <a:defRPr sz="3600" b="1">
          <a:solidFill>
            <a:schemeClr val="tx1"/>
          </a:solidFill>
          <a:latin typeface="方正清刻本悦宋简体" panose="02000000000000000000" pitchFamily="2" charset="-122"/>
          <a:ea typeface="方正清刻本悦宋简体" panose="02000000000000000000" pitchFamily="2" charset="-122"/>
        </a:defRPr>
      </a:lvl4pPr>
      <a:lvl5pPr algn="l" defTabSz="914377" rtl="0" eaLnBrk="0" fontAlgn="base" hangingPunct="0">
        <a:lnSpc>
          <a:spcPct val="90000"/>
        </a:lnSpc>
        <a:spcBef>
          <a:spcPct val="0"/>
        </a:spcBef>
        <a:spcAft>
          <a:spcPct val="0"/>
        </a:spcAft>
        <a:defRPr sz="3600" b="1">
          <a:solidFill>
            <a:schemeClr val="tx1"/>
          </a:solidFill>
          <a:latin typeface="方正清刻本悦宋简体" panose="02000000000000000000" pitchFamily="2" charset="-122"/>
          <a:ea typeface="方正清刻本悦宋简体" panose="02000000000000000000" pitchFamily="2" charset="-122"/>
        </a:defRPr>
      </a:lvl5pPr>
      <a:lvl6pPr marL="609585" algn="l" defTabSz="914377" rtl="0" fontAlgn="base">
        <a:lnSpc>
          <a:spcPct val="90000"/>
        </a:lnSpc>
        <a:spcBef>
          <a:spcPct val="0"/>
        </a:spcBef>
        <a:spcAft>
          <a:spcPct val="0"/>
        </a:spcAft>
        <a:defRPr sz="3600" b="1">
          <a:solidFill>
            <a:schemeClr val="tx1"/>
          </a:solidFill>
          <a:latin typeface="方正清刻本悦宋简体" panose="02000000000000000000" pitchFamily="2" charset="-122"/>
          <a:ea typeface="方正清刻本悦宋简体" panose="02000000000000000000" pitchFamily="2" charset="-122"/>
        </a:defRPr>
      </a:lvl6pPr>
      <a:lvl7pPr marL="1219170" algn="l" defTabSz="914377" rtl="0" fontAlgn="base">
        <a:lnSpc>
          <a:spcPct val="90000"/>
        </a:lnSpc>
        <a:spcBef>
          <a:spcPct val="0"/>
        </a:spcBef>
        <a:spcAft>
          <a:spcPct val="0"/>
        </a:spcAft>
        <a:defRPr sz="3600" b="1">
          <a:solidFill>
            <a:schemeClr val="tx1"/>
          </a:solidFill>
          <a:latin typeface="方正清刻本悦宋简体" panose="02000000000000000000" pitchFamily="2" charset="-122"/>
          <a:ea typeface="方正清刻本悦宋简体" panose="02000000000000000000" pitchFamily="2" charset="-122"/>
        </a:defRPr>
      </a:lvl7pPr>
      <a:lvl8pPr marL="1828754" algn="l" defTabSz="914377" rtl="0" fontAlgn="base">
        <a:lnSpc>
          <a:spcPct val="90000"/>
        </a:lnSpc>
        <a:spcBef>
          <a:spcPct val="0"/>
        </a:spcBef>
        <a:spcAft>
          <a:spcPct val="0"/>
        </a:spcAft>
        <a:defRPr sz="3600" b="1">
          <a:solidFill>
            <a:schemeClr val="tx1"/>
          </a:solidFill>
          <a:latin typeface="方正清刻本悦宋简体" panose="02000000000000000000" pitchFamily="2" charset="-122"/>
          <a:ea typeface="方正清刻本悦宋简体" panose="02000000000000000000" pitchFamily="2" charset="-122"/>
        </a:defRPr>
      </a:lvl8pPr>
      <a:lvl9pPr marL="2438339" algn="l" defTabSz="914377" rtl="0" fontAlgn="base">
        <a:lnSpc>
          <a:spcPct val="90000"/>
        </a:lnSpc>
        <a:spcBef>
          <a:spcPct val="0"/>
        </a:spcBef>
        <a:spcAft>
          <a:spcPct val="0"/>
        </a:spcAft>
        <a:defRPr sz="3600" b="1">
          <a:solidFill>
            <a:schemeClr val="tx1"/>
          </a:solidFill>
          <a:latin typeface="方正清刻本悦宋简体" panose="02000000000000000000" pitchFamily="2" charset="-122"/>
          <a:ea typeface="方正清刻本悦宋简体" panose="02000000000000000000" pitchFamily="2" charset="-122"/>
        </a:defRPr>
      </a:lvl9pPr>
    </p:titleStyle>
    <p:bodyStyle>
      <a:lvl1pPr marL="228594" indent="-228594" algn="l" defTabSz="914377"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2971" indent="-228594" algn="l" defTabSz="914377"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0" fontAlgn="base" hangingPunct="0">
        <a:lnSpc>
          <a:spcPct val="90000"/>
        </a:lnSpc>
        <a:spcBef>
          <a:spcPts val="500"/>
        </a:spcBef>
        <a:spcAft>
          <a:spcPct val="0"/>
        </a:spcAft>
        <a:buFont typeface="Arial" panose="020B0604020202020204" pitchFamily="34" charset="0"/>
        <a:buChar char="•"/>
        <a:defRPr sz="1733" kern="1200">
          <a:solidFill>
            <a:schemeClr val="tx1"/>
          </a:solidFill>
          <a:latin typeface="+mn-lt"/>
          <a:ea typeface="+mn-ea"/>
          <a:cs typeface="+mn-cs"/>
        </a:defRPr>
      </a:lvl4pPr>
      <a:lvl5pPr marL="2057349" indent="-228594" algn="l" defTabSz="914377" rtl="0" eaLnBrk="0" fontAlgn="base" hangingPunct="0">
        <a:lnSpc>
          <a:spcPct val="90000"/>
        </a:lnSpc>
        <a:spcBef>
          <a:spcPts val="500"/>
        </a:spcBef>
        <a:spcAft>
          <a:spcPct val="0"/>
        </a:spcAft>
        <a:buFont typeface="Arial" panose="020B0604020202020204" pitchFamily="34" charset="0"/>
        <a:buChar char="•"/>
        <a:defRPr sz="1733"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solidFill>
                  <a:srgbClr val="FFFFFF">
                    <a:lumMod val="50000"/>
                  </a:srgbClr>
                </a:solidFill>
              </a:rPr>
              <a:pPr/>
              <a:t>21/3/12</a:t>
            </a:fld>
            <a:endParaRPr lang="zh-CN" altLang="en-US" dirty="0">
              <a:solidFill>
                <a:srgbClr val="FFFFFF">
                  <a:lumMod val="50000"/>
                </a:srgbClr>
              </a:solidFill>
            </a:endParaRPr>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solidFill>
                <a:srgbClr val="FFFFFF">
                  <a:lumMod val="50000"/>
                </a:srgbClr>
              </a:solidFill>
            </a:endParaRPr>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solidFill>
                  <a:srgbClr val="FFFFFF">
                    <a:lumMod val="50000"/>
                  </a:srgbClr>
                </a:solidFill>
              </a:rPr>
              <a:pPr/>
              <a:t>‹#›</a:t>
            </a:fld>
            <a:endParaRPr lang="zh-CN" altLang="en-US">
              <a:solidFill>
                <a:srgbClr val="FFFFFF">
                  <a:lumMod val="50000"/>
                </a:srgbClr>
              </a:solidFill>
            </a:endParaRPr>
          </a:p>
        </p:txBody>
      </p:sp>
      <p:sp>
        <p:nvSpPr>
          <p:cNvPr id="2"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extLst>
      <p:ext uri="{BB962C8B-B14F-4D97-AF65-F5344CB8AC3E}">
        <p14:creationId xmlns:p14="http://schemas.microsoft.com/office/powerpoint/2010/main" val="183207749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pPr/>
              <a:t>21/3/12</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
        <p:nvSpPr>
          <p:cNvPr id="16" name="文本框 15"/>
          <p:cNvSpPr txBox="1">
            <a:spLocks noChangeArrowheads="1"/>
          </p:cNvSpPr>
          <p:nvPr userDrawn="1"/>
        </p:nvSpPr>
        <p:spPr bwMode="auto">
          <a:xfrm>
            <a:off x="4940707" y="6326188"/>
            <a:ext cx="2390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buFont typeface="Arial" panose="020B0604020202020204" pitchFamily="34" charset="0"/>
              <a:buNone/>
            </a:pPr>
            <a:r>
              <a:rPr lang="en-US" altLang="zh-CN" dirty="0" smtClean="0">
                <a:solidFill>
                  <a:srgbClr val="FFFFFF"/>
                </a:solidFill>
                <a:latin typeface="Verdana" panose="020B0604030504040204" pitchFamily="34" charset="0"/>
                <a:ea typeface="宋体" panose="02010600030101010101" pitchFamily="2" charset="-122"/>
              </a:rPr>
              <a:t>WWW.SUNLANDS.COM</a:t>
            </a:r>
            <a:endParaRPr lang="zh-CN" altLang="en-US" dirty="0" smtClean="0">
              <a:solidFill>
                <a:srgbClr val="FFFFFF"/>
              </a:solidFill>
              <a:latin typeface="Verdan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478986236"/>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solidFill>
                  <a:srgbClr val="FFFFFF">
                    <a:lumMod val="50000"/>
                  </a:srgbClr>
                </a:solidFill>
              </a:rPr>
              <a:pPr/>
              <a:t>21/3/12</a:t>
            </a:fld>
            <a:endParaRPr lang="zh-CN" altLang="en-US" dirty="0">
              <a:solidFill>
                <a:srgbClr val="FFFFFF">
                  <a:lumMod val="50000"/>
                </a:srgbClr>
              </a:solidFill>
            </a:endParaRPr>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solidFill>
                <a:srgbClr val="FFFFFF">
                  <a:lumMod val="50000"/>
                </a:srgbClr>
              </a:solidFill>
            </a:endParaRPr>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solidFill>
                  <a:srgbClr val="FFFFFF">
                    <a:lumMod val="50000"/>
                  </a:srgbClr>
                </a:solidFill>
              </a:rPr>
              <a:pPr/>
              <a:t>‹#›</a:t>
            </a:fld>
            <a:endParaRPr lang="zh-CN" altLang="en-US">
              <a:solidFill>
                <a:srgbClr val="FFFFFF">
                  <a:lumMod val="50000"/>
                </a:srgbClr>
              </a:solidFill>
            </a:endParaRPr>
          </a:p>
        </p:txBody>
      </p:sp>
      <p:sp>
        <p:nvSpPr>
          <p:cNvPr id="2"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extLst>
      <p:ext uri="{BB962C8B-B14F-4D97-AF65-F5344CB8AC3E}">
        <p14:creationId xmlns:p14="http://schemas.microsoft.com/office/powerpoint/2010/main" val="1934877204"/>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solidFill>
                  <a:srgbClr val="FFFFFF">
                    <a:lumMod val="50000"/>
                  </a:srgbClr>
                </a:solidFill>
              </a:rPr>
              <a:pPr/>
              <a:t>21/3/12</a:t>
            </a:fld>
            <a:endParaRPr lang="zh-CN" altLang="en-US" dirty="0">
              <a:solidFill>
                <a:srgbClr val="FFFFFF">
                  <a:lumMod val="50000"/>
                </a:srgbClr>
              </a:solidFill>
            </a:endParaRPr>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solidFill>
                <a:srgbClr val="FFFFFF">
                  <a:lumMod val="50000"/>
                </a:srgbClr>
              </a:solidFill>
            </a:endParaRPr>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solidFill>
                  <a:srgbClr val="FFFFFF">
                    <a:lumMod val="50000"/>
                  </a:srgbClr>
                </a:solidFill>
              </a:rPr>
              <a:pPr/>
              <a:t>‹#›</a:t>
            </a:fld>
            <a:endParaRPr lang="zh-CN" altLang="en-US">
              <a:solidFill>
                <a:srgbClr val="FFFFFF">
                  <a:lumMod val="50000"/>
                </a:srgbClr>
              </a:solidFill>
            </a:endParaRPr>
          </a:p>
        </p:txBody>
      </p:sp>
      <p:sp>
        <p:nvSpPr>
          <p:cNvPr id="2"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extLst>
      <p:ext uri="{BB962C8B-B14F-4D97-AF65-F5344CB8AC3E}">
        <p14:creationId xmlns:p14="http://schemas.microsoft.com/office/powerpoint/2010/main" val="1000601928"/>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image" Target="../media/image2.png"/><Relationship Id="rId5" Type="http://schemas.openxmlformats.org/officeDocument/2006/relationships/image" Target="../media/image3.jpeg"/><Relationship Id="rId1" Type="http://schemas.microsoft.com/office/2007/relationships/media" Target="file:///C:\Documents%20and%20Settings\Administrator\&#26700;&#38754;\466fed82-e27f-4610-8ff1-7748d57c8e98.mp3" TargetMode="External"/><Relationship Id="rId2" Type="http://schemas.openxmlformats.org/officeDocument/2006/relationships/audio" Target="file:///C:\Documents%20and%20Settings\Administrator\&#26700;&#38754;\466fed82-e27f-4610-8ff1-7748d57c8e98.mp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46.xml"/><Relationship Id="rId2" Type="http://schemas.openxmlformats.org/officeDocument/2006/relationships/notesSlide" Target="../notesSlides/notesSlide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46.xml"/><Relationship Id="rId2"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5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46.xml"/><Relationship Id="rId2" Type="http://schemas.openxmlformats.org/officeDocument/2006/relationships/notesSlide" Target="../notesSlides/notesSlide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4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46.xml"/><Relationship Id="rId2" Type="http://schemas.openxmlformats.org/officeDocument/2006/relationships/image" Target="../media/image1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12.png"/><Relationship Id="rId1" Type="http://schemas.openxmlformats.org/officeDocument/2006/relationships/slideLayout" Target="../slideLayouts/slideLayout46.xml"/><Relationship Id="rId2" Type="http://schemas.openxmlformats.org/officeDocument/2006/relationships/notesSlide" Target="../notesSlides/notesSlide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18.png"/><Relationship Id="rId1" Type="http://schemas.openxmlformats.org/officeDocument/2006/relationships/slideLayout" Target="../slideLayouts/slideLayout46.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jpe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12.png"/><Relationship Id="rId1" Type="http://schemas.openxmlformats.org/officeDocument/2006/relationships/slideLayout" Target="../slideLayouts/slideLayout46.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9.png"/><Relationship Id="rId5" Type="http://schemas.openxmlformats.org/officeDocument/2006/relationships/image" Target="../media/image12.png"/><Relationship Id="rId1" Type="http://schemas.openxmlformats.org/officeDocument/2006/relationships/slideLayout" Target="../slideLayouts/slideLayout46.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12.png"/><Relationship Id="rId1" Type="http://schemas.openxmlformats.org/officeDocument/2006/relationships/slideLayout" Target="../slideLayouts/slideLayout46.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2.png"/><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2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9.png"/><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46.xml"/><Relationship Id="rId2"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46.xml"/><Relationship Id="rId2"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466fed82-e27f-4610-8ff1-7748d57c8e98.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4"/>
          <a:stretch>
            <a:fillRect/>
          </a:stretch>
        </p:blipFill>
        <p:spPr>
          <a:xfrm>
            <a:off x="12936855" y="6024880"/>
            <a:ext cx="304800" cy="304800"/>
          </a:xfrm>
          <a:prstGeom prst="rect">
            <a:avLst/>
          </a:prstGeom>
          <a:noFill/>
          <a:ln w="9525">
            <a:noFill/>
          </a:ln>
        </p:spPr>
      </p:pic>
      <p:pic>
        <p:nvPicPr>
          <p:cNvPr id="2" name="图片 1" descr="&amp;pky794641590&amp;"/>
          <p:cNvPicPr>
            <a:picLocks noChangeAspect="1"/>
          </p:cNvPicPr>
          <p:nvPr/>
        </p:nvPicPr>
        <p:blipFill>
          <a:blip r:embed="rId5">
            <a:lum bright="-18000"/>
          </a:blip>
          <a:srcRect t="9374" b="8277"/>
          <a:stretch>
            <a:fillRect/>
          </a:stretch>
        </p:blipFill>
        <p:spPr>
          <a:xfrm>
            <a:off x="-59690" y="-19685"/>
            <a:ext cx="12248515" cy="6874510"/>
          </a:xfrm>
          <a:prstGeom prst="rect">
            <a:avLst/>
          </a:prstGeom>
        </p:spPr>
      </p:pic>
      <p:sp>
        <p:nvSpPr>
          <p:cNvPr id="7" name="任意多边形 6"/>
          <p:cNvSpPr/>
          <p:nvPr/>
        </p:nvSpPr>
        <p:spPr>
          <a:xfrm>
            <a:off x="-152400" y="-91440"/>
            <a:ext cx="7388860" cy="7056120"/>
          </a:xfrm>
          <a:custGeom>
            <a:avLst/>
            <a:gdLst>
              <a:gd name="connisteX0" fmla="*/ 41910 w 6842760"/>
              <a:gd name="connsiteY0" fmla="*/ 41910 h 6828790"/>
              <a:gd name="connisteX1" fmla="*/ 4478020 w 6842760"/>
              <a:gd name="connsiteY1" fmla="*/ 41910 h 6828790"/>
              <a:gd name="connisteX2" fmla="*/ 6842760 w 6842760"/>
              <a:gd name="connsiteY2" fmla="*/ 6828790 h 6828790"/>
              <a:gd name="connisteX3" fmla="*/ 0 w 6842760"/>
              <a:gd name="connsiteY3" fmla="*/ 6801485 h 6828790"/>
              <a:gd name="connisteX4" fmla="*/ 27940 w 6842760"/>
              <a:gd name="connsiteY4" fmla="*/ 0 h 6828790"/>
              <a:gd name="connisteX5" fmla="*/ 41910 w 6842760"/>
              <a:gd name="connsiteY5" fmla="*/ 41910 h 682879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6842760" h="6828790">
                <a:moveTo>
                  <a:pt x="41910" y="41910"/>
                </a:moveTo>
                <a:lnTo>
                  <a:pt x="4478020" y="41910"/>
                </a:lnTo>
                <a:lnTo>
                  <a:pt x="6842760" y="6828790"/>
                </a:lnTo>
                <a:lnTo>
                  <a:pt x="0" y="6801485"/>
                </a:lnTo>
                <a:lnTo>
                  <a:pt x="27940" y="0"/>
                </a:lnTo>
                <a:lnTo>
                  <a:pt x="41910" y="41910"/>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6" name="矩形 3075"/>
          <p:cNvSpPr/>
          <p:nvPr/>
        </p:nvSpPr>
        <p:spPr>
          <a:xfrm>
            <a:off x="104775" y="2737485"/>
            <a:ext cx="5654341" cy="2308324"/>
          </a:xfrm>
          <a:prstGeom prst="rect">
            <a:avLst/>
          </a:prstGeom>
          <a:noFill/>
          <a:ln w="9525">
            <a:noFill/>
          </a:ln>
        </p:spPr>
        <p:txBody>
          <a:bodyPr wrap="square" anchor="t">
            <a:spAutoFit/>
          </a:bodyPr>
          <a:lstStyle/>
          <a:p>
            <a:pPr>
              <a:lnSpc>
                <a:spcPct val="150000"/>
              </a:lnSpc>
            </a:pPr>
            <a:r>
              <a:rPr lang="zh-CN" altLang="en-US" sz="4800" b="1"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我给你一个支点</a:t>
            </a:r>
            <a:endParaRPr lang="en-US" altLang="zh-CN" sz="4800" b="1"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r">
              <a:lnSpc>
                <a:spcPct val="150000"/>
              </a:lnSpc>
            </a:pPr>
            <a:r>
              <a:rPr lang="zh-CN" altLang="en-US" sz="4800" b="1" dirty="0" smtClea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你就能撬动语言学</a:t>
            </a:r>
            <a:endParaRPr lang="zh-CN" altLang="en-US" sz="4800" b="1" dirty="0">
              <a:solidFill>
                <a:srgbClr val="FFC0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8" name="任意多边形 7"/>
          <p:cNvSpPr/>
          <p:nvPr/>
        </p:nvSpPr>
        <p:spPr>
          <a:xfrm>
            <a:off x="-59690" y="126365"/>
            <a:ext cx="6646545" cy="6503670"/>
          </a:xfrm>
          <a:custGeom>
            <a:avLst/>
            <a:gdLst>
              <a:gd name="connisteX0" fmla="*/ 41910 w 6842760"/>
              <a:gd name="connsiteY0" fmla="*/ 41910 h 6828790"/>
              <a:gd name="connisteX1" fmla="*/ 4478020 w 6842760"/>
              <a:gd name="connsiteY1" fmla="*/ 41910 h 6828790"/>
              <a:gd name="connisteX2" fmla="*/ 6842760 w 6842760"/>
              <a:gd name="connsiteY2" fmla="*/ 6828790 h 6828790"/>
              <a:gd name="connisteX3" fmla="*/ 0 w 6842760"/>
              <a:gd name="connsiteY3" fmla="*/ 6801485 h 6828790"/>
              <a:gd name="connisteX4" fmla="*/ 27940 w 6842760"/>
              <a:gd name="connsiteY4" fmla="*/ 0 h 6828790"/>
              <a:gd name="connisteX5" fmla="*/ 41910 w 6842760"/>
              <a:gd name="connsiteY5" fmla="*/ 41910 h 682879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6842760" h="6828790">
                <a:moveTo>
                  <a:pt x="41910" y="41910"/>
                </a:moveTo>
                <a:lnTo>
                  <a:pt x="4478020" y="41910"/>
                </a:lnTo>
                <a:lnTo>
                  <a:pt x="6842760" y="6828790"/>
                </a:lnTo>
                <a:lnTo>
                  <a:pt x="0" y="6801485"/>
                </a:lnTo>
                <a:lnTo>
                  <a:pt x="27940" y="0"/>
                </a:lnTo>
                <a:lnTo>
                  <a:pt x="41910" y="41910"/>
                </a:lnTo>
                <a:close/>
              </a:path>
            </a:pathLst>
          </a:custGeom>
          <a:noFill/>
          <a:ln w="2857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3324749"/>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randombar(horizontal)">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3075"/>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14875" fill="hold"/>
                                        <p:tgtEl>
                                          <p:spTgt spid="3075"/>
                                        </p:tgtEl>
                                      </p:cBhvr>
                                    </p:cmd>
                                  </p:childTnLst>
                                </p:cTn>
                              </p:par>
                            </p:childTnLst>
                          </p:cTn>
                        </p:par>
                      </p:childTnLst>
                    </p:cTn>
                  </p:par>
                </p:childTnLst>
              </p:cTn>
              <p:nextCondLst>
                <p:cond evt="onClick" delay="0">
                  <p:tgtEl>
                    <p:spTgt spid="3075"/>
                  </p:tgtEl>
                </p:cond>
              </p:nextCondLst>
            </p:seq>
            <p:audio>
              <p:cMediaNode>
                <p:cTn id="23" fill="hold" display="0">
                  <p:stCondLst>
                    <p:cond delay="indefinite"/>
                  </p:stCondLst>
                  <p:endCondLst>
                    <p:cond evt="onNext" delay="0">
                      <p:tgtEl>
                        <p:sldTgt/>
                      </p:tgtEl>
                    </p:cond>
                    <p:cond evt="onPrev" delay="0">
                      <p:tgtEl>
                        <p:sldTgt/>
                      </p:tgtEl>
                    </p:cond>
                    <p:cond evt="onStopAudio" delay="0">
                      <p:tgtEl>
                        <p:sldTgt/>
                      </p:tgtEl>
                    </p:cond>
                  </p:endCondLst>
                </p:cTn>
                <p:tgtEl>
                  <p:spTgt spid="3075"/>
                </p:tgtEl>
              </p:cMediaNode>
            </p:audio>
          </p:childTnLst>
        </p:cTn>
      </p:par>
    </p:tnLst>
    <p:bldLst>
      <p:bldP spid="7" grpId="0" animBg="1"/>
      <p:bldP spid="3076" grpId="0"/>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 y="0"/>
            <a:ext cx="3454350" cy="786063"/>
          </a:xfrm>
          <a:prstGeom prst="rect">
            <a:avLst/>
          </a:prstGeom>
        </p:spPr>
      </p:pic>
      <p:pic>
        <p:nvPicPr>
          <p:cNvPr id="7" name="图片 6"/>
          <p:cNvPicPr>
            <a:picLocks noChangeAspect="1"/>
          </p:cNvPicPr>
          <p:nvPr/>
        </p:nvPicPr>
        <p:blipFill>
          <a:blip r:embed="rId4"/>
          <a:stretch>
            <a:fillRect/>
          </a:stretch>
        </p:blipFill>
        <p:spPr>
          <a:xfrm>
            <a:off x="0" y="5262019"/>
            <a:ext cx="2662989" cy="571500"/>
          </a:xfrm>
          <a:prstGeom prst="rect">
            <a:avLst/>
          </a:prstGeom>
        </p:spPr>
      </p:pic>
      <p:sp>
        <p:nvSpPr>
          <p:cNvPr id="8" name="文本框 7"/>
          <p:cNvSpPr txBox="1"/>
          <p:nvPr/>
        </p:nvSpPr>
        <p:spPr>
          <a:xfrm>
            <a:off x="1187115" y="2331543"/>
            <a:ext cx="1723549" cy="461665"/>
          </a:xfrm>
          <a:prstGeom prst="rect">
            <a:avLst/>
          </a:prstGeom>
          <a:noFill/>
        </p:spPr>
        <p:txBody>
          <a:bodyPr wrap="none" rtlCol="0">
            <a:spAutoFit/>
          </a:bodyPr>
          <a:lstStyle/>
          <a:p>
            <a:r>
              <a:rPr kumimoji="1" lang="zh-CN" altLang="en-US" sz="2400" b="1" dirty="0" smtClean="0">
                <a:solidFill>
                  <a:srgbClr val="C00000"/>
                </a:solidFill>
              </a:rPr>
              <a:t>［简答题］</a:t>
            </a:r>
            <a:endParaRPr kumimoji="1" lang="zh-CN" altLang="en-US" sz="2400" b="1" dirty="0">
              <a:solidFill>
                <a:srgbClr val="C00000"/>
              </a:solidFill>
            </a:endParaRPr>
          </a:p>
        </p:txBody>
      </p:sp>
      <p:sp>
        <p:nvSpPr>
          <p:cNvPr id="2" name="文本框 1"/>
          <p:cNvSpPr txBox="1"/>
          <p:nvPr/>
        </p:nvSpPr>
        <p:spPr>
          <a:xfrm>
            <a:off x="3625517" y="288758"/>
            <a:ext cx="8277726" cy="4524315"/>
          </a:xfrm>
          <a:prstGeom prst="rect">
            <a:avLst/>
          </a:prstGeom>
          <a:noFill/>
        </p:spPr>
        <p:txBody>
          <a:bodyPr wrap="square" rtlCol="0">
            <a:spAutoFit/>
          </a:bodyPr>
          <a:lstStyle/>
          <a:p>
            <a:pPr>
              <a:lnSpc>
                <a:spcPct val="150000"/>
              </a:lnSpc>
            </a:pPr>
            <a:r>
              <a:rPr kumimoji="1" lang="en-US" altLang="zh-CN" sz="2400" b="1" dirty="0" smtClean="0">
                <a:latin typeface="Microsoft YaHei" charset="-122"/>
                <a:ea typeface="Microsoft YaHei" charset="-122"/>
                <a:cs typeface="Microsoft YaHei" charset="-122"/>
              </a:rPr>
              <a:t>1</a:t>
            </a:r>
            <a:r>
              <a:rPr kumimoji="1" lang="zh-CN" altLang="en-US" sz="2400" b="1" dirty="0" smtClean="0">
                <a:latin typeface="Microsoft YaHei" charset="-122"/>
                <a:ea typeface="Microsoft YaHei" charset="-122"/>
                <a:cs typeface="Microsoft YaHei" charset="-122"/>
              </a:rPr>
              <a:t>、</a:t>
            </a:r>
            <a:r>
              <a:rPr lang="zh-CN" altLang="en-US" sz="2400" b="1" dirty="0">
                <a:latin typeface="Microsoft YaHei" charset="-122"/>
                <a:ea typeface="Microsoft YaHei" charset="-122"/>
                <a:cs typeface="Microsoft YaHei" charset="-122"/>
              </a:rPr>
              <a:t>简述语言和民族的关系</a:t>
            </a:r>
            <a:r>
              <a:rPr lang="zh-CN" altLang="en-US" sz="2400" b="1" dirty="0" smtClean="0">
                <a:latin typeface="Microsoft YaHei" charset="-122"/>
                <a:ea typeface="Microsoft YaHei" charset="-122"/>
                <a:cs typeface="Microsoft YaHei" charset="-122"/>
              </a:rPr>
              <a:t>。</a:t>
            </a:r>
            <a:r>
              <a:rPr lang="zh-CN" altLang="en-US" sz="2400" b="1" dirty="0" smtClean="0">
                <a:solidFill>
                  <a:srgbClr val="C00000"/>
                </a:solidFill>
                <a:latin typeface="Microsoft YaHei" charset="-122"/>
                <a:ea typeface="Microsoft YaHei" charset="-122"/>
                <a:cs typeface="Microsoft YaHei" charset="-122"/>
              </a:rPr>
              <a:t>［</a:t>
            </a:r>
            <a:r>
              <a:rPr lang="en-US" altLang="zh-CN" sz="2400" b="1" dirty="0" smtClean="0">
                <a:solidFill>
                  <a:srgbClr val="C00000"/>
                </a:solidFill>
                <a:latin typeface="Microsoft YaHei" charset="-122"/>
                <a:ea typeface="Microsoft YaHei" charset="-122"/>
                <a:cs typeface="Microsoft YaHei" charset="-122"/>
              </a:rPr>
              <a:t>13</a:t>
            </a:r>
            <a:r>
              <a:rPr lang="zh-CN" altLang="en-US" sz="2400" b="1" dirty="0" smtClean="0">
                <a:solidFill>
                  <a:srgbClr val="C00000"/>
                </a:solidFill>
                <a:latin typeface="Microsoft YaHei" charset="-122"/>
                <a:ea typeface="Microsoft YaHei" charset="-122"/>
                <a:cs typeface="Microsoft YaHei" charset="-122"/>
              </a:rPr>
              <a:t>年考题］简单了解</a:t>
            </a:r>
            <a:endParaRPr lang="en-US" altLang="zh-CN" sz="2400" b="1" dirty="0" smtClean="0">
              <a:solidFill>
                <a:srgbClr val="C00000"/>
              </a:solidFill>
              <a:latin typeface="Microsoft YaHei" charset="-122"/>
              <a:ea typeface="Microsoft YaHei" charset="-122"/>
              <a:cs typeface="Microsoft YaHei" charset="-122"/>
            </a:endParaRPr>
          </a:p>
          <a:p>
            <a:pPr>
              <a:lnSpc>
                <a:spcPct val="150000"/>
              </a:lnSpc>
            </a:pPr>
            <a:r>
              <a:rPr lang="zh-CN" altLang="en-US" sz="2400" b="1" dirty="0">
                <a:latin typeface="Microsoft YaHei" charset="-122"/>
                <a:ea typeface="Microsoft YaHei" charset="-122"/>
                <a:cs typeface="Microsoft YaHei" charset="-122"/>
              </a:rPr>
              <a:t>答案</a:t>
            </a:r>
            <a:r>
              <a:rPr lang="zh-CN" altLang="en-US" sz="2400" b="1" dirty="0" smtClean="0">
                <a:latin typeface="Microsoft YaHei" charset="-122"/>
                <a:ea typeface="Microsoft YaHei" charset="-122"/>
                <a:cs typeface="Microsoft YaHei" charset="-122"/>
              </a:rPr>
              <a:t>：</a:t>
            </a:r>
            <a:endParaRPr lang="en-US" altLang="zh-CN" sz="2400" b="1"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）语言</a:t>
            </a:r>
            <a:r>
              <a:rPr lang="zh-CN" altLang="en-US" sz="2400" dirty="0">
                <a:latin typeface="Microsoft YaHei" charset="-122"/>
                <a:ea typeface="Microsoft YaHei" charset="-122"/>
                <a:cs typeface="Microsoft YaHei" charset="-122"/>
              </a:rPr>
              <a:t>和民族有密切关系，多数情况下一个民族使用同一种语言，</a:t>
            </a:r>
            <a:r>
              <a:rPr lang="zh-CN" altLang="en-US" sz="2400" dirty="0">
                <a:solidFill>
                  <a:srgbClr val="C00000"/>
                </a:solidFill>
                <a:latin typeface="Microsoft YaHei" charset="-122"/>
                <a:ea typeface="Microsoft YaHei" charset="-122"/>
                <a:cs typeface="Microsoft YaHei" charset="-122"/>
              </a:rPr>
              <a:t>语言因此成为民族的重要标志</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a:t>
            </a:r>
            <a:r>
              <a:rPr lang="zh-CN" altLang="en-US" sz="2400" dirty="0" smtClean="0">
                <a:solidFill>
                  <a:srgbClr val="C00000"/>
                </a:solidFill>
                <a:latin typeface="Microsoft YaHei" charset="-122"/>
                <a:ea typeface="Microsoft YaHei" charset="-122"/>
                <a:cs typeface="Microsoft YaHei" charset="-122"/>
              </a:rPr>
              <a:t>但</a:t>
            </a:r>
            <a:r>
              <a:rPr lang="zh-CN" altLang="en-US" sz="2400" dirty="0">
                <a:solidFill>
                  <a:srgbClr val="C00000"/>
                </a:solidFill>
                <a:latin typeface="Microsoft YaHei" charset="-122"/>
                <a:ea typeface="Microsoft YaHei" charset="-122"/>
                <a:cs typeface="Microsoft YaHei" charset="-122"/>
              </a:rPr>
              <a:t>语言不是识别民族的可靠标志</a:t>
            </a:r>
            <a:r>
              <a:rPr lang="zh-CN" altLang="en-US" sz="2400" dirty="0">
                <a:latin typeface="Microsoft YaHei" charset="-122"/>
                <a:ea typeface="Microsoft YaHei" charset="-122"/>
                <a:cs typeface="Microsoft YaHei" charset="-122"/>
              </a:rPr>
              <a:t>。现代社会中，同一民族使用多种语言，不同民族使用同一种语言的现象到处客观存在。</a:t>
            </a:r>
          </a:p>
          <a:p>
            <a:pPr>
              <a:lnSpc>
                <a:spcPct val="150000"/>
              </a:lnSpc>
            </a:pP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4919025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1220755"/>
            <a:ext cx="9889099" cy="2554545"/>
          </a:xfrm>
          <a:prstGeom prst="rect">
            <a:avLst/>
          </a:prstGeom>
        </p:spPr>
        <p:txBody>
          <a:bodyPr wrap="square">
            <a:spAutoFit/>
          </a:bodyPr>
          <a:lstStyle/>
          <a:p>
            <a:pPr fontAlgn="t"/>
            <a:r>
              <a:rPr lang="zh-CN" altLang="en-US" sz="3200" dirty="0">
                <a:latin typeface="Helvetica Neue For Number" charset="0"/>
              </a:rPr>
              <a:t>汉语普通话的语流音变主要包含（ ）</a:t>
            </a:r>
            <a:br>
              <a:rPr lang="zh-CN" altLang="en-US" sz="3200" dirty="0">
                <a:latin typeface="Helvetica Neue For Number" charset="0"/>
              </a:rPr>
            </a:br>
            <a:r>
              <a:rPr lang="en-US" altLang="zh-CN" sz="3200" dirty="0">
                <a:latin typeface="Helvetica Neue For Number" charset="0"/>
              </a:rPr>
              <a:t>A:</a:t>
            </a:r>
            <a:r>
              <a:rPr lang="zh-CN" altLang="en-US" sz="3200" dirty="0">
                <a:latin typeface="Helvetica Neue For Number" charset="0"/>
              </a:rPr>
              <a:t>儿化、变音 </a:t>
            </a:r>
          </a:p>
          <a:p>
            <a:r>
              <a:rPr lang="en-US" altLang="zh-CN" sz="3200" dirty="0">
                <a:solidFill>
                  <a:srgbClr val="FF0000"/>
                </a:solidFill>
                <a:latin typeface="Helvetica Neue For Number" charset="0"/>
              </a:rPr>
              <a:t>B:</a:t>
            </a:r>
            <a:r>
              <a:rPr lang="zh-CN" altLang="en-US" sz="3200" dirty="0">
                <a:solidFill>
                  <a:srgbClr val="FF0000"/>
                </a:solidFill>
                <a:latin typeface="Helvetica Neue For Number" charset="0"/>
              </a:rPr>
              <a:t>儿化、变音、变调</a:t>
            </a:r>
            <a:r>
              <a:rPr lang="zh-CN" altLang="en-US" sz="3200" dirty="0">
                <a:latin typeface="Helvetica Neue For Number" charset="0"/>
              </a:rPr>
              <a:t> </a:t>
            </a:r>
          </a:p>
          <a:p>
            <a:r>
              <a:rPr lang="en-US" altLang="zh-CN" sz="3200" dirty="0">
                <a:latin typeface="Helvetica Neue For Number" charset="0"/>
              </a:rPr>
              <a:t>C:</a:t>
            </a:r>
            <a:r>
              <a:rPr lang="zh-CN" altLang="en-US" sz="3200" dirty="0">
                <a:latin typeface="Helvetica Neue For Number" charset="0"/>
              </a:rPr>
              <a:t>儿化、同化、变调 </a:t>
            </a:r>
          </a:p>
          <a:p>
            <a:r>
              <a:rPr lang="en-US" altLang="zh-CN" sz="3200" dirty="0">
                <a:latin typeface="Helvetica Neue For Number" charset="0"/>
              </a:rPr>
              <a:t>D:</a:t>
            </a:r>
            <a:r>
              <a:rPr lang="zh-CN" altLang="en-US" sz="3200" dirty="0">
                <a:latin typeface="Helvetica Neue For Number" charset="0"/>
              </a:rPr>
              <a:t>儿化、同化、弱化 </a:t>
            </a:r>
          </a:p>
        </p:txBody>
      </p:sp>
      <p:sp>
        <p:nvSpPr>
          <p:cNvPr id="3" name="矩形 2"/>
          <p:cNvSpPr/>
          <p:nvPr/>
        </p:nvSpPr>
        <p:spPr>
          <a:xfrm>
            <a:off x="0" y="0"/>
            <a:ext cx="2436886" cy="420564"/>
          </a:xfrm>
          <a:prstGeom prst="rect">
            <a:avLst/>
          </a:prstGeom>
        </p:spPr>
        <p:txBody>
          <a:bodyPr wrap="none">
            <a:spAutoFit/>
          </a:bodyPr>
          <a:lstStyle/>
          <a:p>
            <a:r>
              <a:rPr lang="en-US" altLang="zh-CN" sz="2133" dirty="0">
                <a:latin typeface="Helvetica Neue For Number" charset="0"/>
              </a:rPr>
              <a:t>2.4.2</a:t>
            </a:r>
            <a:r>
              <a:rPr lang="zh-CN" altLang="en-US" sz="2133" dirty="0">
                <a:latin typeface="Helvetica Neue For Number" charset="0"/>
              </a:rPr>
              <a:t>二、韵律节奏</a:t>
            </a:r>
            <a:endParaRPr lang="zh-CN" altLang="en-US" sz="2133" dirty="0"/>
          </a:p>
        </p:txBody>
      </p:sp>
    </p:spTree>
    <p:extLst>
      <p:ext uri="{BB962C8B-B14F-4D97-AF65-F5344CB8AC3E}">
        <p14:creationId xmlns:p14="http://schemas.microsoft.com/office/powerpoint/2010/main" val="25017519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1220755"/>
            <a:ext cx="10561173" cy="2554545"/>
          </a:xfrm>
          <a:prstGeom prst="rect">
            <a:avLst/>
          </a:prstGeom>
        </p:spPr>
        <p:txBody>
          <a:bodyPr wrap="square">
            <a:spAutoFit/>
          </a:bodyPr>
          <a:lstStyle/>
          <a:p>
            <a:pPr fontAlgn="t"/>
            <a:r>
              <a:rPr lang="zh-CN" altLang="en-US" sz="3200" dirty="0"/>
              <a:t>韵律节奏是针对语流中的音段整体而言的，不包括（ ）</a:t>
            </a:r>
          </a:p>
          <a:p>
            <a:r>
              <a:rPr lang="en-US" altLang="zh-CN" sz="3200" dirty="0"/>
              <a:t>A:</a:t>
            </a:r>
            <a:r>
              <a:rPr lang="zh-CN" altLang="en-US" sz="3200" dirty="0"/>
              <a:t>停延</a:t>
            </a:r>
          </a:p>
          <a:p>
            <a:r>
              <a:rPr lang="en-US" altLang="zh-CN" sz="3200" dirty="0"/>
              <a:t>B:</a:t>
            </a:r>
            <a:r>
              <a:rPr lang="zh-CN" altLang="en-US" sz="3200" dirty="0"/>
              <a:t>轻重</a:t>
            </a:r>
          </a:p>
          <a:p>
            <a:r>
              <a:rPr lang="en-US" altLang="zh-CN" sz="3200" dirty="0"/>
              <a:t>C:</a:t>
            </a:r>
            <a:r>
              <a:rPr lang="zh-CN" altLang="en-US" sz="3200" dirty="0"/>
              <a:t>升降</a:t>
            </a:r>
          </a:p>
          <a:p>
            <a:r>
              <a:rPr lang="en-US" altLang="zh-CN" sz="3200" dirty="0"/>
              <a:t>D:</a:t>
            </a:r>
            <a:r>
              <a:rPr lang="zh-CN" altLang="en-US" sz="3200" dirty="0"/>
              <a:t>伸展</a:t>
            </a:r>
          </a:p>
        </p:txBody>
      </p:sp>
      <p:sp>
        <p:nvSpPr>
          <p:cNvPr id="3" name="矩形 2"/>
          <p:cNvSpPr/>
          <p:nvPr/>
        </p:nvSpPr>
        <p:spPr>
          <a:xfrm>
            <a:off x="0" y="0"/>
            <a:ext cx="2436886" cy="420564"/>
          </a:xfrm>
          <a:prstGeom prst="rect">
            <a:avLst/>
          </a:prstGeom>
        </p:spPr>
        <p:txBody>
          <a:bodyPr wrap="none">
            <a:spAutoFit/>
          </a:bodyPr>
          <a:lstStyle/>
          <a:p>
            <a:r>
              <a:rPr lang="en-US" altLang="zh-CN" sz="2133" dirty="0">
                <a:latin typeface="Helvetica Neue For Number" charset="0"/>
              </a:rPr>
              <a:t>2.4.2</a:t>
            </a:r>
            <a:r>
              <a:rPr lang="zh-CN" altLang="en-US" sz="2133" dirty="0">
                <a:latin typeface="Helvetica Neue For Number" charset="0"/>
              </a:rPr>
              <a:t>二、韵律节奏</a:t>
            </a:r>
            <a:endParaRPr lang="zh-CN" altLang="en-US" sz="2133" dirty="0"/>
          </a:p>
        </p:txBody>
      </p:sp>
    </p:spTree>
    <p:extLst>
      <p:ext uri="{BB962C8B-B14F-4D97-AF65-F5344CB8AC3E}">
        <p14:creationId xmlns:p14="http://schemas.microsoft.com/office/powerpoint/2010/main" val="206900518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1220755"/>
            <a:ext cx="10561173" cy="2554545"/>
          </a:xfrm>
          <a:prstGeom prst="rect">
            <a:avLst/>
          </a:prstGeom>
        </p:spPr>
        <p:txBody>
          <a:bodyPr wrap="square">
            <a:spAutoFit/>
          </a:bodyPr>
          <a:lstStyle/>
          <a:p>
            <a:pPr fontAlgn="t"/>
            <a:r>
              <a:rPr lang="zh-CN" altLang="en-US" sz="3200" dirty="0"/>
              <a:t>韵律节奏是针对语流中的音段整体而言的，不包括（ ）</a:t>
            </a:r>
          </a:p>
          <a:p>
            <a:r>
              <a:rPr lang="en-US" altLang="zh-CN" sz="3200" dirty="0"/>
              <a:t>A:</a:t>
            </a:r>
            <a:r>
              <a:rPr lang="zh-CN" altLang="en-US" sz="3200" dirty="0"/>
              <a:t>停延</a:t>
            </a:r>
          </a:p>
          <a:p>
            <a:r>
              <a:rPr lang="en-US" altLang="zh-CN" sz="3200" dirty="0"/>
              <a:t>B:</a:t>
            </a:r>
            <a:r>
              <a:rPr lang="zh-CN" altLang="en-US" sz="3200" dirty="0"/>
              <a:t>轻重</a:t>
            </a:r>
          </a:p>
          <a:p>
            <a:r>
              <a:rPr lang="en-US" altLang="zh-CN" sz="3200" dirty="0"/>
              <a:t>C:</a:t>
            </a:r>
            <a:r>
              <a:rPr lang="zh-CN" altLang="en-US" sz="3200" dirty="0"/>
              <a:t>升降</a:t>
            </a:r>
          </a:p>
          <a:p>
            <a:r>
              <a:rPr lang="en-US" altLang="zh-CN" sz="3200" dirty="0">
                <a:solidFill>
                  <a:srgbClr val="FF0000"/>
                </a:solidFill>
              </a:rPr>
              <a:t>D:</a:t>
            </a:r>
            <a:r>
              <a:rPr lang="zh-CN" altLang="en-US" sz="3200" dirty="0">
                <a:solidFill>
                  <a:srgbClr val="FF0000"/>
                </a:solidFill>
              </a:rPr>
              <a:t>伸展</a:t>
            </a:r>
          </a:p>
        </p:txBody>
      </p:sp>
      <p:sp>
        <p:nvSpPr>
          <p:cNvPr id="3" name="矩形 2"/>
          <p:cNvSpPr/>
          <p:nvPr/>
        </p:nvSpPr>
        <p:spPr>
          <a:xfrm>
            <a:off x="0" y="0"/>
            <a:ext cx="2436886" cy="420564"/>
          </a:xfrm>
          <a:prstGeom prst="rect">
            <a:avLst/>
          </a:prstGeom>
        </p:spPr>
        <p:txBody>
          <a:bodyPr wrap="none">
            <a:spAutoFit/>
          </a:bodyPr>
          <a:lstStyle/>
          <a:p>
            <a:r>
              <a:rPr lang="en-US" altLang="zh-CN" sz="2133" dirty="0">
                <a:latin typeface="Helvetica Neue For Number" charset="0"/>
              </a:rPr>
              <a:t>2.4.2</a:t>
            </a:r>
            <a:r>
              <a:rPr lang="zh-CN" altLang="en-US" sz="2133" dirty="0">
                <a:latin typeface="Helvetica Neue For Number" charset="0"/>
              </a:rPr>
              <a:t>二、韵律节奏</a:t>
            </a:r>
            <a:endParaRPr lang="zh-CN" altLang="en-US" sz="2133" dirty="0"/>
          </a:p>
        </p:txBody>
      </p:sp>
    </p:spTree>
    <p:extLst>
      <p:ext uri="{BB962C8B-B14F-4D97-AF65-F5344CB8AC3E}">
        <p14:creationId xmlns:p14="http://schemas.microsoft.com/office/powerpoint/2010/main" val="171494887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1220755"/>
            <a:ext cx="10561173" cy="3046988"/>
          </a:xfrm>
          <a:prstGeom prst="rect">
            <a:avLst/>
          </a:prstGeom>
        </p:spPr>
        <p:txBody>
          <a:bodyPr wrap="square">
            <a:spAutoFit/>
          </a:bodyPr>
          <a:lstStyle/>
          <a:p>
            <a:pPr fontAlgn="t"/>
            <a:r>
              <a:rPr lang="zh-CN" altLang="en-US" sz="3200" dirty="0"/>
              <a:t>“你今天怎么来呢</a:t>
            </a:r>
            <a:r>
              <a:rPr lang="en-US" altLang="zh-CN" sz="3200" dirty="0"/>
              <a:t>?”</a:t>
            </a:r>
            <a:r>
              <a:rPr lang="zh-CN" altLang="en-US" sz="3200" dirty="0"/>
              <a:t>这句话，如问“来”的方式，重读形式是（ ）</a:t>
            </a:r>
          </a:p>
          <a:p>
            <a:r>
              <a:rPr lang="en-US" altLang="zh-CN" sz="3200" dirty="0"/>
              <a:t>A:“</a:t>
            </a:r>
            <a:r>
              <a:rPr lang="zh-CN" altLang="en-US" sz="3200" dirty="0"/>
              <a:t>你”重读</a:t>
            </a:r>
          </a:p>
          <a:p>
            <a:r>
              <a:rPr lang="en-US" altLang="zh-CN" sz="3200" dirty="0"/>
              <a:t>B:“</a:t>
            </a:r>
            <a:r>
              <a:rPr lang="zh-CN" altLang="en-US" sz="3200" dirty="0"/>
              <a:t>今天”重读</a:t>
            </a:r>
          </a:p>
          <a:p>
            <a:r>
              <a:rPr lang="en-US" altLang="zh-CN" sz="3200" dirty="0"/>
              <a:t>C:“</a:t>
            </a:r>
            <a:r>
              <a:rPr lang="zh-CN" altLang="en-US" sz="3200" dirty="0"/>
              <a:t>怎么”重读</a:t>
            </a:r>
          </a:p>
          <a:p>
            <a:r>
              <a:rPr lang="en-US" altLang="zh-CN" sz="3200" dirty="0"/>
              <a:t>D:“</a:t>
            </a:r>
            <a:r>
              <a:rPr lang="zh-CN" altLang="en-US" sz="3200" dirty="0"/>
              <a:t>来”重读</a:t>
            </a:r>
          </a:p>
        </p:txBody>
      </p:sp>
      <p:sp>
        <p:nvSpPr>
          <p:cNvPr id="3" name="矩形 2"/>
          <p:cNvSpPr/>
          <p:nvPr/>
        </p:nvSpPr>
        <p:spPr>
          <a:xfrm>
            <a:off x="0" y="0"/>
            <a:ext cx="2436886" cy="420564"/>
          </a:xfrm>
          <a:prstGeom prst="rect">
            <a:avLst/>
          </a:prstGeom>
        </p:spPr>
        <p:txBody>
          <a:bodyPr wrap="none">
            <a:spAutoFit/>
          </a:bodyPr>
          <a:lstStyle/>
          <a:p>
            <a:r>
              <a:rPr lang="en-US" altLang="zh-CN" sz="2133" dirty="0">
                <a:latin typeface="Helvetica Neue For Number" charset="0"/>
              </a:rPr>
              <a:t>2.4.2</a:t>
            </a:r>
            <a:r>
              <a:rPr lang="zh-CN" altLang="en-US" sz="2133" dirty="0">
                <a:latin typeface="Helvetica Neue For Number" charset="0"/>
              </a:rPr>
              <a:t>二、韵律节奏</a:t>
            </a:r>
            <a:endParaRPr lang="zh-CN" altLang="en-US" sz="2133" dirty="0"/>
          </a:p>
        </p:txBody>
      </p:sp>
    </p:spTree>
    <p:extLst>
      <p:ext uri="{BB962C8B-B14F-4D97-AF65-F5344CB8AC3E}">
        <p14:creationId xmlns:p14="http://schemas.microsoft.com/office/powerpoint/2010/main" val="176776615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1220755"/>
            <a:ext cx="10561173" cy="3046988"/>
          </a:xfrm>
          <a:prstGeom prst="rect">
            <a:avLst/>
          </a:prstGeom>
        </p:spPr>
        <p:txBody>
          <a:bodyPr wrap="square">
            <a:spAutoFit/>
          </a:bodyPr>
          <a:lstStyle/>
          <a:p>
            <a:pPr fontAlgn="t"/>
            <a:r>
              <a:rPr lang="zh-CN" altLang="en-US" sz="3200" dirty="0"/>
              <a:t>“你今天怎么来呢</a:t>
            </a:r>
            <a:r>
              <a:rPr lang="en-US" altLang="zh-CN" sz="3200" dirty="0"/>
              <a:t>?”</a:t>
            </a:r>
            <a:r>
              <a:rPr lang="zh-CN" altLang="en-US" sz="3200" dirty="0"/>
              <a:t>这句话，如问“来”的方式，重读形式是（ ）</a:t>
            </a:r>
          </a:p>
          <a:p>
            <a:r>
              <a:rPr lang="en-US" altLang="zh-CN" sz="3200" dirty="0"/>
              <a:t>A:“</a:t>
            </a:r>
            <a:r>
              <a:rPr lang="zh-CN" altLang="en-US" sz="3200" dirty="0"/>
              <a:t>你”重读</a:t>
            </a:r>
          </a:p>
          <a:p>
            <a:r>
              <a:rPr lang="en-US" altLang="zh-CN" sz="3200" dirty="0"/>
              <a:t>B:“</a:t>
            </a:r>
            <a:r>
              <a:rPr lang="zh-CN" altLang="en-US" sz="3200" dirty="0"/>
              <a:t>今天”重读</a:t>
            </a:r>
          </a:p>
          <a:p>
            <a:r>
              <a:rPr lang="en-US" altLang="zh-CN" sz="3200" dirty="0">
                <a:solidFill>
                  <a:srgbClr val="FF0000"/>
                </a:solidFill>
              </a:rPr>
              <a:t>C:“</a:t>
            </a:r>
            <a:r>
              <a:rPr lang="zh-CN" altLang="en-US" sz="3200" dirty="0">
                <a:solidFill>
                  <a:srgbClr val="FF0000"/>
                </a:solidFill>
              </a:rPr>
              <a:t>怎么”重读</a:t>
            </a:r>
          </a:p>
          <a:p>
            <a:r>
              <a:rPr lang="en-US" altLang="zh-CN" sz="3200" dirty="0"/>
              <a:t>D:“</a:t>
            </a:r>
            <a:r>
              <a:rPr lang="zh-CN" altLang="en-US" sz="3200" dirty="0"/>
              <a:t>来”重读</a:t>
            </a:r>
          </a:p>
        </p:txBody>
      </p:sp>
      <p:sp>
        <p:nvSpPr>
          <p:cNvPr id="3" name="矩形 2"/>
          <p:cNvSpPr/>
          <p:nvPr/>
        </p:nvSpPr>
        <p:spPr>
          <a:xfrm>
            <a:off x="0" y="0"/>
            <a:ext cx="2436886" cy="420564"/>
          </a:xfrm>
          <a:prstGeom prst="rect">
            <a:avLst/>
          </a:prstGeom>
        </p:spPr>
        <p:txBody>
          <a:bodyPr wrap="none">
            <a:spAutoFit/>
          </a:bodyPr>
          <a:lstStyle/>
          <a:p>
            <a:r>
              <a:rPr lang="en-US" altLang="zh-CN" sz="2133" dirty="0">
                <a:latin typeface="Helvetica Neue For Number" charset="0"/>
              </a:rPr>
              <a:t>2.4.2</a:t>
            </a:r>
            <a:r>
              <a:rPr lang="zh-CN" altLang="en-US" sz="2133" dirty="0">
                <a:latin typeface="Helvetica Neue For Number" charset="0"/>
              </a:rPr>
              <a:t>二、韵律节奏</a:t>
            </a:r>
            <a:endParaRPr lang="zh-CN" altLang="en-US" sz="2133" dirty="0"/>
          </a:p>
        </p:txBody>
      </p:sp>
    </p:spTree>
    <p:extLst>
      <p:ext uri="{BB962C8B-B14F-4D97-AF65-F5344CB8AC3E}">
        <p14:creationId xmlns:p14="http://schemas.microsoft.com/office/powerpoint/2010/main" val="40957806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1220755"/>
            <a:ext cx="10561173" cy="2554545"/>
          </a:xfrm>
          <a:prstGeom prst="rect">
            <a:avLst/>
          </a:prstGeom>
        </p:spPr>
        <p:txBody>
          <a:bodyPr wrap="square">
            <a:spAutoFit/>
          </a:bodyPr>
          <a:lstStyle/>
          <a:p>
            <a:pPr fontAlgn="t"/>
            <a:r>
              <a:rPr lang="zh-CN" altLang="en-US" sz="3200" dirty="0"/>
              <a:t>下列各项中含有轻声音节的是 （ ）</a:t>
            </a:r>
          </a:p>
          <a:p>
            <a:r>
              <a:rPr lang="en-US" altLang="zh-CN" sz="3200" dirty="0"/>
              <a:t>A:</a:t>
            </a:r>
            <a:r>
              <a:rPr lang="zh-CN" altLang="en-US" sz="3200" dirty="0"/>
              <a:t>渐渐</a:t>
            </a:r>
          </a:p>
          <a:p>
            <a:r>
              <a:rPr lang="en-US" altLang="zh-CN" sz="3200" dirty="0"/>
              <a:t>B:</a:t>
            </a:r>
            <a:r>
              <a:rPr lang="zh-CN" altLang="en-US" sz="3200" dirty="0"/>
              <a:t>妈妈 </a:t>
            </a:r>
          </a:p>
          <a:p>
            <a:r>
              <a:rPr lang="en-US" altLang="zh-CN" sz="3200" dirty="0"/>
              <a:t>C:</a:t>
            </a:r>
            <a:r>
              <a:rPr lang="zh-CN" altLang="en-US" sz="3200" dirty="0"/>
              <a:t>声声</a:t>
            </a:r>
          </a:p>
          <a:p>
            <a:r>
              <a:rPr lang="en-US" altLang="zh-CN" sz="3200" dirty="0"/>
              <a:t>D:</a:t>
            </a:r>
            <a:r>
              <a:rPr lang="zh-CN" altLang="en-US" sz="3200" dirty="0"/>
              <a:t>人人 </a:t>
            </a:r>
          </a:p>
        </p:txBody>
      </p:sp>
      <p:sp>
        <p:nvSpPr>
          <p:cNvPr id="3" name="矩形 2"/>
          <p:cNvSpPr/>
          <p:nvPr/>
        </p:nvSpPr>
        <p:spPr>
          <a:xfrm>
            <a:off x="0" y="0"/>
            <a:ext cx="2436886" cy="420564"/>
          </a:xfrm>
          <a:prstGeom prst="rect">
            <a:avLst/>
          </a:prstGeom>
        </p:spPr>
        <p:txBody>
          <a:bodyPr wrap="none">
            <a:spAutoFit/>
          </a:bodyPr>
          <a:lstStyle/>
          <a:p>
            <a:r>
              <a:rPr lang="en-US" altLang="zh-CN" sz="2133" dirty="0">
                <a:latin typeface="Helvetica Neue For Number" charset="0"/>
              </a:rPr>
              <a:t>2.4.2</a:t>
            </a:r>
            <a:r>
              <a:rPr lang="zh-CN" altLang="en-US" sz="2133" dirty="0">
                <a:latin typeface="Helvetica Neue For Number" charset="0"/>
              </a:rPr>
              <a:t>二、韵律节奏</a:t>
            </a:r>
            <a:endParaRPr lang="zh-CN" altLang="en-US" sz="2133" dirty="0"/>
          </a:p>
        </p:txBody>
      </p:sp>
    </p:spTree>
    <p:extLst>
      <p:ext uri="{BB962C8B-B14F-4D97-AF65-F5344CB8AC3E}">
        <p14:creationId xmlns:p14="http://schemas.microsoft.com/office/powerpoint/2010/main" val="109350024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1220755"/>
            <a:ext cx="10561173" cy="2554545"/>
          </a:xfrm>
          <a:prstGeom prst="rect">
            <a:avLst/>
          </a:prstGeom>
        </p:spPr>
        <p:txBody>
          <a:bodyPr wrap="square">
            <a:spAutoFit/>
          </a:bodyPr>
          <a:lstStyle/>
          <a:p>
            <a:pPr fontAlgn="t"/>
            <a:r>
              <a:rPr lang="zh-CN" altLang="en-US" sz="3200" dirty="0"/>
              <a:t>下列各项中含有轻声音节的是 （ ）</a:t>
            </a:r>
          </a:p>
          <a:p>
            <a:r>
              <a:rPr lang="en-US" altLang="zh-CN" sz="3200" dirty="0"/>
              <a:t>A:</a:t>
            </a:r>
            <a:r>
              <a:rPr lang="zh-CN" altLang="en-US" sz="3200" dirty="0"/>
              <a:t>渐渐</a:t>
            </a:r>
          </a:p>
          <a:p>
            <a:r>
              <a:rPr lang="en-US" altLang="zh-CN" sz="3200" dirty="0">
                <a:solidFill>
                  <a:srgbClr val="FF0000"/>
                </a:solidFill>
              </a:rPr>
              <a:t>B:</a:t>
            </a:r>
            <a:r>
              <a:rPr lang="zh-CN" altLang="en-US" sz="3200" dirty="0">
                <a:solidFill>
                  <a:srgbClr val="FF0000"/>
                </a:solidFill>
              </a:rPr>
              <a:t>妈妈 </a:t>
            </a:r>
          </a:p>
          <a:p>
            <a:r>
              <a:rPr lang="en-US" altLang="zh-CN" sz="3200" dirty="0"/>
              <a:t>C:</a:t>
            </a:r>
            <a:r>
              <a:rPr lang="zh-CN" altLang="en-US" sz="3200" dirty="0"/>
              <a:t>声声</a:t>
            </a:r>
          </a:p>
          <a:p>
            <a:r>
              <a:rPr lang="en-US" altLang="zh-CN" sz="3200" dirty="0"/>
              <a:t>D:</a:t>
            </a:r>
            <a:r>
              <a:rPr lang="zh-CN" altLang="en-US" sz="3200" dirty="0"/>
              <a:t>人人 </a:t>
            </a:r>
          </a:p>
        </p:txBody>
      </p:sp>
      <p:sp>
        <p:nvSpPr>
          <p:cNvPr id="3" name="矩形 2"/>
          <p:cNvSpPr/>
          <p:nvPr/>
        </p:nvSpPr>
        <p:spPr>
          <a:xfrm>
            <a:off x="0" y="0"/>
            <a:ext cx="2436886" cy="420564"/>
          </a:xfrm>
          <a:prstGeom prst="rect">
            <a:avLst/>
          </a:prstGeom>
        </p:spPr>
        <p:txBody>
          <a:bodyPr wrap="none">
            <a:spAutoFit/>
          </a:bodyPr>
          <a:lstStyle/>
          <a:p>
            <a:r>
              <a:rPr lang="en-US" altLang="zh-CN" sz="2133" dirty="0">
                <a:latin typeface="Helvetica Neue For Number" charset="0"/>
              </a:rPr>
              <a:t>2.4.2</a:t>
            </a:r>
            <a:r>
              <a:rPr lang="zh-CN" altLang="en-US" sz="2133" dirty="0">
                <a:latin typeface="Helvetica Neue For Number" charset="0"/>
              </a:rPr>
              <a:t>二、韵律节奏</a:t>
            </a:r>
            <a:endParaRPr lang="zh-CN" altLang="en-US" sz="2133" dirty="0"/>
          </a:p>
        </p:txBody>
      </p:sp>
    </p:spTree>
    <p:extLst>
      <p:ext uri="{BB962C8B-B14F-4D97-AF65-F5344CB8AC3E}">
        <p14:creationId xmlns:p14="http://schemas.microsoft.com/office/powerpoint/2010/main" val="29349946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0"/>
            <a:ext cx="5050757" cy="1042737"/>
          </a:xfrm>
          <a:prstGeom prst="rect">
            <a:avLst/>
          </a:prstGeom>
        </p:spPr>
      </p:pic>
      <p:pic>
        <p:nvPicPr>
          <p:cNvPr id="6" name="图片 5"/>
          <p:cNvPicPr>
            <a:picLocks noChangeAspect="1"/>
          </p:cNvPicPr>
          <p:nvPr/>
        </p:nvPicPr>
        <p:blipFill>
          <a:blip r:embed="rId3"/>
          <a:stretch>
            <a:fillRect/>
          </a:stretch>
        </p:blipFill>
        <p:spPr>
          <a:xfrm>
            <a:off x="0" y="1042737"/>
            <a:ext cx="12192000" cy="4980352"/>
          </a:xfrm>
          <a:prstGeom prst="rect">
            <a:avLst/>
          </a:prstGeom>
        </p:spPr>
      </p:pic>
    </p:spTree>
    <p:extLst>
      <p:ext uri="{BB962C8B-B14F-4D97-AF65-F5344CB8AC3E}">
        <p14:creationId xmlns:p14="http://schemas.microsoft.com/office/powerpoint/2010/main" val="130741220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0"/>
            <a:ext cx="5050757" cy="1042737"/>
          </a:xfrm>
          <a:prstGeom prst="rect">
            <a:avLst/>
          </a:prstGeom>
        </p:spPr>
      </p:pic>
      <p:pic>
        <p:nvPicPr>
          <p:cNvPr id="2" name="图片 1"/>
          <p:cNvPicPr>
            <a:picLocks noChangeAspect="1"/>
          </p:cNvPicPr>
          <p:nvPr/>
        </p:nvPicPr>
        <p:blipFill>
          <a:blip r:embed="rId3"/>
          <a:stretch>
            <a:fillRect/>
          </a:stretch>
        </p:blipFill>
        <p:spPr>
          <a:xfrm>
            <a:off x="0" y="1042737"/>
            <a:ext cx="12192000" cy="5198225"/>
          </a:xfrm>
          <a:prstGeom prst="rect">
            <a:avLst/>
          </a:prstGeom>
        </p:spPr>
      </p:pic>
      <p:sp>
        <p:nvSpPr>
          <p:cNvPr id="3" name="文本框 2"/>
          <p:cNvSpPr txBox="1"/>
          <p:nvPr/>
        </p:nvSpPr>
        <p:spPr>
          <a:xfrm>
            <a:off x="561473" y="2949352"/>
            <a:ext cx="1723549" cy="461665"/>
          </a:xfrm>
          <a:prstGeom prst="rect">
            <a:avLst/>
          </a:prstGeom>
          <a:noFill/>
        </p:spPr>
        <p:txBody>
          <a:bodyPr wrap="none" rtlCol="0">
            <a:spAutoFit/>
          </a:bodyPr>
          <a:lstStyle/>
          <a:p>
            <a:r>
              <a:rPr kumimoji="1" lang="zh-CN" altLang="en-US" sz="2400" b="1" smtClean="0">
                <a:solidFill>
                  <a:srgbClr val="C00000"/>
                </a:solidFill>
              </a:rPr>
              <a:t>［选择题］</a:t>
            </a:r>
            <a:endParaRPr kumimoji="1" lang="zh-CN" altLang="en-US" sz="2400" b="1">
              <a:solidFill>
                <a:srgbClr val="C00000"/>
              </a:solidFill>
            </a:endParaRPr>
          </a:p>
        </p:txBody>
      </p:sp>
      <p:sp>
        <p:nvSpPr>
          <p:cNvPr id="6" name="云形标注 5"/>
          <p:cNvSpPr/>
          <p:nvPr/>
        </p:nvSpPr>
        <p:spPr>
          <a:xfrm>
            <a:off x="9655009" y="348435"/>
            <a:ext cx="2454441" cy="946484"/>
          </a:xfrm>
          <a:prstGeom prst="cloudCallou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没啥重的</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9739384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0"/>
            <a:ext cx="5050757" cy="1042737"/>
          </a:xfrm>
          <a:prstGeom prst="rect">
            <a:avLst/>
          </a:prstGeom>
        </p:spPr>
      </p:pic>
      <p:pic>
        <p:nvPicPr>
          <p:cNvPr id="3" name="图片 2"/>
          <p:cNvPicPr>
            <a:picLocks noChangeAspect="1"/>
          </p:cNvPicPr>
          <p:nvPr/>
        </p:nvPicPr>
        <p:blipFill>
          <a:blip r:embed="rId3"/>
          <a:stretch>
            <a:fillRect/>
          </a:stretch>
        </p:blipFill>
        <p:spPr>
          <a:xfrm>
            <a:off x="0" y="1284338"/>
            <a:ext cx="12192000" cy="4289323"/>
          </a:xfrm>
          <a:prstGeom prst="rect">
            <a:avLst/>
          </a:prstGeom>
        </p:spPr>
      </p:pic>
      <p:sp>
        <p:nvSpPr>
          <p:cNvPr id="6" name="文本框 5"/>
          <p:cNvSpPr txBox="1"/>
          <p:nvPr/>
        </p:nvSpPr>
        <p:spPr>
          <a:xfrm>
            <a:off x="561473" y="2949352"/>
            <a:ext cx="1723549" cy="461665"/>
          </a:xfrm>
          <a:prstGeom prst="rect">
            <a:avLst/>
          </a:prstGeom>
          <a:noFill/>
        </p:spPr>
        <p:txBody>
          <a:bodyPr wrap="none" rtlCol="0">
            <a:spAutoFit/>
          </a:bodyPr>
          <a:lstStyle/>
          <a:p>
            <a:r>
              <a:rPr kumimoji="1" lang="zh-CN" altLang="en-US" sz="2400" b="1" smtClean="0">
                <a:solidFill>
                  <a:srgbClr val="C00000"/>
                </a:solidFill>
              </a:rPr>
              <a:t>［选择题］</a:t>
            </a:r>
            <a:endParaRPr kumimoji="1" lang="zh-CN" altLang="en-US" sz="2400" b="1">
              <a:solidFill>
                <a:srgbClr val="C00000"/>
              </a:solidFill>
            </a:endParaRPr>
          </a:p>
        </p:txBody>
      </p:sp>
      <p:sp>
        <p:nvSpPr>
          <p:cNvPr id="7" name="云形标注 6"/>
          <p:cNvSpPr/>
          <p:nvPr/>
        </p:nvSpPr>
        <p:spPr>
          <a:xfrm>
            <a:off x="8344234" y="96253"/>
            <a:ext cx="3847766" cy="946484"/>
          </a:xfrm>
          <a:prstGeom prst="cloudCallout">
            <a:avLst>
              <a:gd name="adj1" fmla="val -23751"/>
              <a:gd name="adj2" fmla="val 7605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语素</a:t>
            </a:r>
            <a:r>
              <a:rPr kumimoji="1" lang="zh-CN" altLang="en-US" sz="2400" smtClean="0">
                <a:latin typeface="Microsoft YaHei" charset="-122"/>
                <a:ea typeface="Microsoft YaHei" charset="-122"/>
                <a:cs typeface="Microsoft YaHei" charset="-122"/>
              </a:rPr>
              <a:t>、成词语素</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665533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 y="0"/>
            <a:ext cx="3454350" cy="786063"/>
          </a:xfrm>
          <a:prstGeom prst="rect">
            <a:avLst/>
          </a:prstGeom>
        </p:spPr>
      </p:pic>
      <p:pic>
        <p:nvPicPr>
          <p:cNvPr id="7" name="图片 6"/>
          <p:cNvPicPr>
            <a:picLocks noChangeAspect="1"/>
          </p:cNvPicPr>
          <p:nvPr/>
        </p:nvPicPr>
        <p:blipFill>
          <a:blip r:embed="rId4"/>
          <a:stretch>
            <a:fillRect/>
          </a:stretch>
        </p:blipFill>
        <p:spPr>
          <a:xfrm>
            <a:off x="0" y="5262019"/>
            <a:ext cx="2662989" cy="571500"/>
          </a:xfrm>
          <a:prstGeom prst="rect">
            <a:avLst/>
          </a:prstGeom>
        </p:spPr>
      </p:pic>
      <p:sp>
        <p:nvSpPr>
          <p:cNvPr id="8" name="文本框 7"/>
          <p:cNvSpPr txBox="1"/>
          <p:nvPr/>
        </p:nvSpPr>
        <p:spPr>
          <a:xfrm>
            <a:off x="1187115" y="2331543"/>
            <a:ext cx="2031325" cy="461665"/>
          </a:xfrm>
          <a:prstGeom prst="rect">
            <a:avLst/>
          </a:prstGeom>
          <a:noFill/>
        </p:spPr>
        <p:txBody>
          <a:bodyPr wrap="none" rtlCol="0">
            <a:spAutoFit/>
          </a:bodyPr>
          <a:lstStyle/>
          <a:p>
            <a:r>
              <a:rPr kumimoji="1" lang="zh-CN" altLang="en-US" sz="2400" b="1" dirty="0" smtClean="0">
                <a:solidFill>
                  <a:srgbClr val="C00000"/>
                </a:solidFill>
              </a:rPr>
              <a:t>［</a:t>
            </a:r>
            <a:r>
              <a:rPr lang="zh-CN" altLang="en-US" sz="2400" b="1" dirty="0">
                <a:solidFill>
                  <a:srgbClr val="C00000"/>
                </a:solidFill>
              </a:rPr>
              <a:t>名词</a:t>
            </a:r>
            <a:r>
              <a:rPr lang="zh-CN" altLang="en-US" sz="2400" b="1" dirty="0" smtClean="0">
                <a:solidFill>
                  <a:srgbClr val="C00000"/>
                </a:solidFill>
              </a:rPr>
              <a:t>解释</a:t>
            </a:r>
            <a:r>
              <a:rPr kumimoji="1" lang="zh-CN" altLang="en-US" sz="2400" b="1" dirty="0" smtClean="0">
                <a:solidFill>
                  <a:srgbClr val="C00000"/>
                </a:solidFill>
              </a:rPr>
              <a:t>］</a:t>
            </a:r>
            <a:endParaRPr kumimoji="1" lang="zh-CN" altLang="en-US" sz="2400" b="1" dirty="0">
              <a:solidFill>
                <a:srgbClr val="C00000"/>
              </a:solidFill>
            </a:endParaRPr>
          </a:p>
        </p:txBody>
      </p:sp>
      <p:sp>
        <p:nvSpPr>
          <p:cNvPr id="2" name="文本框 1"/>
          <p:cNvSpPr txBox="1"/>
          <p:nvPr/>
        </p:nvSpPr>
        <p:spPr>
          <a:xfrm>
            <a:off x="3625517" y="288758"/>
            <a:ext cx="7074567" cy="2862322"/>
          </a:xfrm>
          <a:prstGeom prst="rect">
            <a:avLst/>
          </a:prstGeom>
          <a:noFill/>
        </p:spPr>
        <p:txBody>
          <a:bodyPr wrap="square" rtlCol="0">
            <a:spAutoFit/>
          </a:bodyPr>
          <a:lstStyle/>
          <a:p>
            <a:pPr>
              <a:lnSpc>
                <a:spcPct val="150000"/>
              </a:lnSpc>
            </a:pPr>
            <a:r>
              <a:rPr kumimoji="1" lang="en-US" altLang="zh-CN" sz="2400" b="1" dirty="0" smtClean="0">
                <a:latin typeface="Microsoft YaHei" charset="-122"/>
                <a:ea typeface="Microsoft YaHei" charset="-122"/>
                <a:cs typeface="Microsoft YaHei" charset="-122"/>
              </a:rPr>
              <a:t>2</a:t>
            </a:r>
            <a:r>
              <a:rPr kumimoji="1" lang="zh-CN" altLang="en-US" sz="2400" b="1" dirty="0" smtClean="0">
                <a:latin typeface="Microsoft YaHei" charset="-122"/>
                <a:ea typeface="Microsoft YaHei" charset="-122"/>
                <a:cs typeface="Microsoft YaHei" charset="-122"/>
              </a:rPr>
              <a:t>、</a:t>
            </a:r>
            <a:r>
              <a:rPr lang="zh-CN" altLang="en-US" sz="2400" b="1" dirty="0" smtClean="0">
                <a:latin typeface="Microsoft YaHei" charset="-122"/>
                <a:ea typeface="Microsoft YaHei" charset="-122"/>
                <a:cs typeface="Microsoft YaHei" charset="-122"/>
              </a:rPr>
              <a:t>孤立语。</a:t>
            </a:r>
            <a:endParaRPr lang="en-US" altLang="zh-CN" sz="2400" b="1" dirty="0">
              <a:solidFill>
                <a:srgbClr val="C00000"/>
              </a:solidFill>
              <a:latin typeface="Microsoft YaHei" charset="-122"/>
              <a:ea typeface="Microsoft YaHei" charset="-122"/>
              <a:cs typeface="Microsoft YaHei" charset="-122"/>
            </a:endParaRPr>
          </a:p>
          <a:p>
            <a:pPr>
              <a:lnSpc>
                <a:spcPct val="150000"/>
              </a:lnSpc>
            </a:pPr>
            <a:r>
              <a:rPr lang="zh-CN" altLang="en-US" sz="2400" b="1" dirty="0" smtClean="0">
                <a:latin typeface="Microsoft YaHei" charset="-122"/>
                <a:ea typeface="Microsoft YaHei" charset="-122"/>
                <a:cs typeface="Microsoft YaHei" charset="-122"/>
              </a:rPr>
              <a:t>答案：</a:t>
            </a:r>
            <a:endParaRPr lang="en-US" altLang="zh-CN" sz="2400" b="1"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孤立语</a:t>
            </a:r>
            <a:r>
              <a:rPr lang="zh-CN" altLang="en-US" sz="2400" dirty="0">
                <a:solidFill>
                  <a:srgbClr val="C00000"/>
                </a:solidFill>
                <a:latin typeface="Microsoft YaHei" charset="-122"/>
                <a:ea typeface="Microsoft YaHei" charset="-122"/>
                <a:cs typeface="Microsoft YaHei" charset="-122"/>
              </a:rPr>
              <a:t>没有</a:t>
            </a:r>
            <a:r>
              <a:rPr lang="zh-CN" altLang="en-US" sz="2400" dirty="0">
                <a:latin typeface="Microsoft YaHei" charset="-122"/>
                <a:ea typeface="Microsoft YaHei" charset="-122"/>
                <a:cs typeface="Microsoft YaHei" charset="-122"/>
              </a:rPr>
              <a:t>丰富的形态变化，各种结构意义主要由</a:t>
            </a:r>
            <a:r>
              <a:rPr lang="zh-CN" altLang="en-US" sz="2400" b="1" dirty="0">
                <a:solidFill>
                  <a:srgbClr val="C00000"/>
                </a:solidFill>
                <a:latin typeface="Microsoft YaHei" charset="-122"/>
                <a:ea typeface="Microsoft YaHei" charset="-122"/>
                <a:cs typeface="Microsoft YaHei" charset="-122"/>
              </a:rPr>
              <a:t>词序和虚词</a:t>
            </a:r>
            <a:r>
              <a:rPr lang="zh-CN" altLang="en-US" sz="2400" dirty="0">
                <a:latin typeface="Microsoft YaHei" charset="-122"/>
                <a:ea typeface="Microsoft YaHei" charset="-122"/>
                <a:cs typeface="Microsoft YaHei" charset="-122"/>
              </a:rPr>
              <a:t>等手段来体现</a:t>
            </a:r>
            <a:r>
              <a:rPr lang="zh-CN" altLang="en-US" sz="2400" dirty="0" smtClean="0">
                <a:latin typeface="Microsoft YaHei" charset="-122"/>
                <a:ea typeface="Microsoft YaHei" charset="-122"/>
                <a:cs typeface="Microsoft YaHei" charset="-122"/>
              </a:rPr>
              <a:t>。例如“</a:t>
            </a:r>
            <a:r>
              <a:rPr lang="zh-CN" altLang="en-US" sz="2400" dirty="0" smtClean="0">
                <a:solidFill>
                  <a:srgbClr val="C00000"/>
                </a:solidFill>
                <a:latin typeface="Microsoft YaHei" charset="-122"/>
                <a:ea typeface="Microsoft YaHei" charset="-122"/>
                <a:cs typeface="Microsoft YaHei" charset="-122"/>
              </a:rPr>
              <a:t>汉语</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a:p>
            <a:pPr>
              <a:lnSpc>
                <a:spcPct val="150000"/>
              </a:lnSpc>
            </a:pPr>
            <a:endParaRPr kumimoji="1" lang="zh-CN" altLang="en-US" sz="2400" dirty="0">
              <a:latin typeface="Microsoft YaHei" charset="-122"/>
              <a:ea typeface="Microsoft YaHei" charset="-122"/>
              <a:cs typeface="Microsoft YaHei" charset="-122"/>
            </a:endParaRPr>
          </a:p>
        </p:txBody>
      </p:sp>
      <p:sp>
        <p:nvSpPr>
          <p:cNvPr id="4" name="文本框 3"/>
          <p:cNvSpPr txBox="1"/>
          <p:nvPr/>
        </p:nvSpPr>
        <p:spPr>
          <a:xfrm>
            <a:off x="3753854" y="3336758"/>
            <a:ext cx="7652084" cy="2677656"/>
          </a:xfrm>
          <a:prstGeom prst="rect">
            <a:avLst/>
          </a:prstGeom>
          <a:noFill/>
        </p:spPr>
        <p:txBody>
          <a:bodyPr wrap="square" rtlCol="0">
            <a:spAutoFit/>
          </a:bodyPr>
          <a:lstStyle/>
          <a:p>
            <a:pPr marL="342900" indent="-342900">
              <a:lnSpc>
                <a:spcPct val="150000"/>
              </a:lnSpc>
              <a:buFont typeface="Wingdings" charset="2"/>
              <a:buChar char="l"/>
            </a:pPr>
            <a:r>
              <a:rPr lang="zh-CN" altLang="zh-CN" sz="2400" b="1" dirty="0">
                <a:latin typeface="Microsoft YaHei" charset="-122"/>
                <a:ea typeface="Microsoft YaHei" charset="-122"/>
                <a:cs typeface="Microsoft YaHei" charset="-122"/>
              </a:rPr>
              <a:t>形态</a:t>
            </a:r>
            <a:r>
              <a:rPr lang="zh-CN" altLang="zh-CN" sz="2400" b="1" dirty="0" smtClean="0">
                <a:latin typeface="Microsoft YaHei" charset="-122"/>
                <a:ea typeface="Microsoft YaHei" charset="-122"/>
                <a:cs typeface="Microsoft YaHei" charset="-122"/>
              </a:rPr>
              <a:t>语</a:t>
            </a:r>
            <a:r>
              <a:rPr lang="zh-CN" altLang="en-US" sz="2400" dirty="0" smtClean="0">
                <a:solidFill>
                  <a:srgbClr val="00B050"/>
                </a:solidFill>
                <a:latin typeface="Microsoft YaHei" charset="-122"/>
                <a:ea typeface="Microsoft YaHei" charset="-122"/>
                <a:cs typeface="Microsoft YaHei" charset="-122"/>
              </a:rPr>
              <a:t>［没考过］</a:t>
            </a:r>
            <a:endParaRPr lang="zh-CN" altLang="zh-CN" sz="2400" dirty="0">
              <a:solidFill>
                <a:srgbClr val="00B050"/>
              </a:solidFill>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答案：</a:t>
            </a:r>
            <a:r>
              <a:rPr lang="zh-CN" altLang="zh-CN" sz="2400" dirty="0" smtClean="0">
                <a:latin typeface="Microsoft YaHei" charset="-122"/>
                <a:ea typeface="Microsoft YaHei" charset="-122"/>
                <a:cs typeface="Microsoft YaHei" charset="-122"/>
              </a:rPr>
              <a:t>通过</a:t>
            </a:r>
            <a:r>
              <a:rPr lang="zh-CN" altLang="zh-CN" sz="2400" u="sng" dirty="0">
                <a:latin typeface="Microsoft YaHei" charset="-122"/>
                <a:ea typeface="Microsoft YaHei" charset="-122"/>
                <a:cs typeface="Microsoft YaHei" charset="-122"/>
              </a:rPr>
              <a:t>词的形态变化</a:t>
            </a:r>
            <a:r>
              <a:rPr lang="zh-CN" altLang="zh-CN" sz="2400" dirty="0">
                <a:latin typeface="Microsoft YaHei" charset="-122"/>
                <a:ea typeface="Microsoft YaHei" charset="-122"/>
                <a:cs typeface="Microsoft YaHei" charset="-122"/>
              </a:rPr>
              <a:t>来体现各种结构意义的语言，主要有</a:t>
            </a:r>
            <a:r>
              <a:rPr lang="zh-CN" altLang="zh-CN" sz="2400" b="1" dirty="0">
                <a:latin typeface="Microsoft YaHei" charset="-122"/>
                <a:ea typeface="Microsoft YaHei" charset="-122"/>
                <a:cs typeface="Microsoft YaHei" charset="-122"/>
              </a:rPr>
              <a:t>屈折语</a:t>
            </a:r>
            <a:r>
              <a:rPr lang="zh-CN" altLang="zh-CN" sz="2400" dirty="0" smtClean="0">
                <a:latin typeface="Microsoft YaHei" charset="-122"/>
                <a:ea typeface="Microsoft YaHei" charset="-122"/>
                <a:cs typeface="Microsoft YaHei" charset="-122"/>
              </a:rPr>
              <a:t>（如</a:t>
            </a:r>
            <a:r>
              <a:rPr lang="zh-CN" altLang="en-US" sz="2400" dirty="0" smtClean="0">
                <a:latin typeface="Microsoft YaHei" charset="-122"/>
                <a:ea typeface="Microsoft YaHei" charset="-122"/>
                <a:cs typeface="Microsoft YaHei" charset="-122"/>
              </a:rPr>
              <a:t>英语、</a:t>
            </a:r>
            <a:r>
              <a:rPr lang="zh-CN" altLang="zh-CN" sz="2400" dirty="0" smtClean="0">
                <a:latin typeface="Microsoft YaHei" charset="-122"/>
                <a:ea typeface="Microsoft YaHei" charset="-122"/>
                <a:cs typeface="Microsoft YaHei" charset="-122"/>
              </a:rPr>
              <a:t>德语、俄语</a:t>
            </a:r>
            <a:r>
              <a:rPr lang="zh-CN" altLang="zh-CN" sz="2400" dirty="0">
                <a:latin typeface="Microsoft YaHei" charset="-122"/>
                <a:ea typeface="Microsoft YaHei" charset="-122"/>
                <a:cs typeface="Microsoft YaHei" charset="-122"/>
              </a:rPr>
              <a:t>）、</a:t>
            </a:r>
            <a:r>
              <a:rPr lang="zh-CN" altLang="zh-CN" sz="2400" b="1" dirty="0">
                <a:latin typeface="Microsoft YaHei" charset="-122"/>
                <a:ea typeface="Microsoft YaHei" charset="-122"/>
                <a:cs typeface="Microsoft YaHei" charset="-122"/>
              </a:rPr>
              <a:t>黏着语</a:t>
            </a:r>
            <a:r>
              <a:rPr lang="zh-CN" altLang="zh-CN" sz="2400" dirty="0" smtClean="0">
                <a:latin typeface="Microsoft YaHei" charset="-122"/>
                <a:ea typeface="Microsoft YaHei" charset="-122"/>
                <a:cs typeface="Microsoft YaHei" charset="-122"/>
              </a:rPr>
              <a:t>（如</a:t>
            </a:r>
            <a:r>
              <a:rPr lang="zh-CN" altLang="zh-CN" sz="2400" dirty="0">
                <a:latin typeface="Microsoft YaHei" charset="-122"/>
                <a:ea typeface="Microsoft YaHei" charset="-122"/>
                <a:cs typeface="Microsoft YaHei" charset="-122"/>
              </a:rPr>
              <a:t>维吾尔语</a:t>
            </a:r>
            <a:r>
              <a:rPr lang="zh-CN"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韩语、</a:t>
            </a:r>
            <a:r>
              <a:rPr lang="zh-CN" altLang="zh-CN" sz="2400" dirty="0" smtClean="0">
                <a:latin typeface="Microsoft YaHei" charset="-122"/>
                <a:ea typeface="Microsoft YaHei" charset="-122"/>
                <a:cs typeface="Microsoft YaHei" charset="-122"/>
              </a:rPr>
              <a:t>日语</a:t>
            </a:r>
            <a:r>
              <a:rPr lang="zh-CN"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endParaRPr kumimoji="1" lang="zh-CN" altLang="en-US" sz="2400" dirty="0"/>
          </a:p>
        </p:txBody>
      </p:sp>
    </p:spTree>
    <p:extLst>
      <p:ext uri="{BB962C8B-B14F-4D97-AF65-F5344CB8AC3E}">
        <p14:creationId xmlns:p14="http://schemas.microsoft.com/office/powerpoint/2010/main" val="137191771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0"/>
            <a:ext cx="5050757" cy="1042737"/>
          </a:xfrm>
          <a:prstGeom prst="rect">
            <a:avLst/>
          </a:prstGeom>
        </p:spPr>
      </p:pic>
      <p:pic>
        <p:nvPicPr>
          <p:cNvPr id="2" name="图片 1"/>
          <p:cNvPicPr>
            <a:picLocks noChangeAspect="1"/>
          </p:cNvPicPr>
          <p:nvPr/>
        </p:nvPicPr>
        <p:blipFill>
          <a:blip r:embed="rId3"/>
          <a:stretch>
            <a:fillRect/>
          </a:stretch>
        </p:blipFill>
        <p:spPr>
          <a:xfrm>
            <a:off x="0" y="1042737"/>
            <a:ext cx="12192000" cy="4323974"/>
          </a:xfrm>
          <a:prstGeom prst="rect">
            <a:avLst/>
          </a:prstGeom>
        </p:spPr>
      </p:pic>
      <p:pic>
        <p:nvPicPr>
          <p:cNvPr id="4" name="图片 3"/>
          <p:cNvPicPr>
            <a:picLocks noChangeAspect="1"/>
          </p:cNvPicPr>
          <p:nvPr/>
        </p:nvPicPr>
        <p:blipFill>
          <a:blip r:embed="rId4"/>
          <a:stretch>
            <a:fillRect/>
          </a:stretch>
        </p:blipFill>
        <p:spPr>
          <a:xfrm>
            <a:off x="4317665" y="5064268"/>
            <a:ext cx="4247948" cy="1793732"/>
          </a:xfrm>
          <a:prstGeom prst="rect">
            <a:avLst/>
          </a:prstGeom>
        </p:spPr>
      </p:pic>
      <p:sp>
        <p:nvSpPr>
          <p:cNvPr id="6" name="文本框 5"/>
          <p:cNvSpPr txBox="1"/>
          <p:nvPr/>
        </p:nvSpPr>
        <p:spPr>
          <a:xfrm>
            <a:off x="208547" y="3623121"/>
            <a:ext cx="1723549" cy="461665"/>
          </a:xfrm>
          <a:prstGeom prst="rect">
            <a:avLst/>
          </a:prstGeom>
          <a:noFill/>
        </p:spPr>
        <p:txBody>
          <a:bodyPr wrap="none" rtlCol="0">
            <a:spAutoFit/>
          </a:bodyPr>
          <a:lstStyle/>
          <a:p>
            <a:r>
              <a:rPr kumimoji="1" lang="zh-CN" altLang="en-US" sz="2400" b="1" smtClean="0">
                <a:solidFill>
                  <a:srgbClr val="C00000"/>
                </a:solidFill>
              </a:rPr>
              <a:t>［选择题］</a:t>
            </a:r>
            <a:endParaRPr kumimoji="1" lang="zh-CN" altLang="en-US" sz="2400" b="1">
              <a:solidFill>
                <a:srgbClr val="C00000"/>
              </a:solidFill>
            </a:endParaRPr>
          </a:p>
        </p:txBody>
      </p:sp>
      <p:sp>
        <p:nvSpPr>
          <p:cNvPr id="7" name="云形标注 6"/>
          <p:cNvSpPr/>
          <p:nvPr/>
        </p:nvSpPr>
        <p:spPr>
          <a:xfrm>
            <a:off x="8037095" y="0"/>
            <a:ext cx="3735471" cy="946484"/>
          </a:xfrm>
          <a:prstGeom prst="cloudCallout">
            <a:avLst>
              <a:gd name="adj1" fmla="val -56127"/>
              <a:gd name="adj2" fmla="val 8453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smtClean="0">
                <a:latin typeface="Microsoft YaHei" charset="-122"/>
                <a:ea typeface="Microsoft YaHei" charset="-122"/>
                <a:cs typeface="Microsoft YaHei" charset="-122"/>
              </a:rPr>
              <a:t>单纯词、合成词</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9370124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0"/>
            <a:ext cx="5050757" cy="1042737"/>
          </a:xfrm>
          <a:prstGeom prst="rect">
            <a:avLst/>
          </a:prstGeom>
        </p:spPr>
      </p:pic>
      <p:pic>
        <p:nvPicPr>
          <p:cNvPr id="3" name="图片 2"/>
          <p:cNvPicPr>
            <a:picLocks noChangeAspect="1"/>
          </p:cNvPicPr>
          <p:nvPr/>
        </p:nvPicPr>
        <p:blipFill>
          <a:blip r:embed="rId3"/>
          <a:stretch>
            <a:fillRect/>
          </a:stretch>
        </p:blipFill>
        <p:spPr>
          <a:xfrm>
            <a:off x="515687" y="1368593"/>
            <a:ext cx="10807700" cy="4152900"/>
          </a:xfrm>
          <a:prstGeom prst="rect">
            <a:avLst/>
          </a:prstGeom>
        </p:spPr>
      </p:pic>
      <p:sp>
        <p:nvSpPr>
          <p:cNvPr id="6" name="文本框 5"/>
          <p:cNvSpPr txBox="1"/>
          <p:nvPr/>
        </p:nvSpPr>
        <p:spPr>
          <a:xfrm>
            <a:off x="515687" y="2708721"/>
            <a:ext cx="1723549" cy="461665"/>
          </a:xfrm>
          <a:prstGeom prst="rect">
            <a:avLst/>
          </a:prstGeom>
          <a:noFill/>
        </p:spPr>
        <p:txBody>
          <a:bodyPr wrap="none" rtlCol="0">
            <a:spAutoFit/>
          </a:bodyPr>
          <a:lstStyle/>
          <a:p>
            <a:r>
              <a:rPr kumimoji="1" lang="zh-CN" altLang="en-US" sz="2400" b="1" smtClean="0">
                <a:solidFill>
                  <a:srgbClr val="C00000"/>
                </a:solidFill>
              </a:rPr>
              <a:t>［选择题］</a:t>
            </a:r>
            <a:endParaRPr kumimoji="1" lang="zh-CN" altLang="en-US" sz="2400" b="1">
              <a:solidFill>
                <a:srgbClr val="C00000"/>
              </a:solidFill>
            </a:endParaRPr>
          </a:p>
        </p:txBody>
      </p:sp>
      <p:sp>
        <p:nvSpPr>
          <p:cNvPr id="7" name="云形标注 6"/>
          <p:cNvSpPr/>
          <p:nvPr/>
        </p:nvSpPr>
        <p:spPr>
          <a:xfrm>
            <a:off x="9352547" y="348435"/>
            <a:ext cx="2756903" cy="946484"/>
          </a:xfrm>
          <a:prstGeom prst="cloudCallout">
            <a:avLst>
              <a:gd name="adj1" fmla="val -39453"/>
              <a:gd name="adj2" fmla="val 198093"/>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smtClean="0">
                <a:latin typeface="Microsoft YaHei" charset="-122"/>
                <a:ea typeface="Microsoft YaHei" charset="-122"/>
                <a:cs typeface="Microsoft YaHei" charset="-122"/>
              </a:rPr>
              <a:t>没啥重要的</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7596821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0"/>
            <a:ext cx="5050757" cy="1042737"/>
          </a:xfrm>
          <a:prstGeom prst="rect">
            <a:avLst/>
          </a:prstGeom>
        </p:spPr>
      </p:pic>
      <p:pic>
        <p:nvPicPr>
          <p:cNvPr id="2" name="图片 1"/>
          <p:cNvPicPr>
            <a:picLocks noChangeAspect="1"/>
          </p:cNvPicPr>
          <p:nvPr/>
        </p:nvPicPr>
        <p:blipFill>
          <a:blip r:embed="rId3"/>
          <a:stretch>
            <a:fillRect/>
          </a:stretch>
        </p:blipFill>
        <p:spPr>
          <a:xfrm>
            <a:off x="0" y="755982"/>
            <a:ext cx="12192000" cy="6102018"/>
          </a:xfrm>
          <a:prstGeom prst="rect">
            <a:avLst/>
          </a:prstGeom>
        </p:spPr>
      </p:pic>
      <p:sp>
        <p:nvSpPr>
          <p:cNvPr id="6" name="文本框 5"/>
          <p:cNvSpPr txBox="1"/>
          <p:nvPr/>
        </p:nvSpPr>
        <p:spPr>
          <a:xfrm>
            <a:off x="673768" y="3345326"/>
            <a:ext cx="1723549" cy="461665"/>
          </a:xfrm>
          <a:prstGeom prst="rect">
            <a:avLst/>
          </a:prstGeom>
          <a:noFill/>
        </p:spPr>
        <p:txBody>
          <a:bodyPr wrap="none" rtlCol="0">
            <a:spAutoFit/>
          </a:bodyPr>
          <a:lstStyle/>
          <a:p>
            <a:r>
              <a:rPr kumimoji="1" lang="zh-CN" altLang="en-US" sz="2400" b="1" smtClean="0">
                <a:solidFill>
                  <a:srgbClr val="C00000"/>
                </a:solidFill>
              </a:rPr>
              <a:t>［选择题］</a:t>
            </a:r>
            <a:endParaRPr kumimoji="1" lang="zh-CN" altLang="en-US" sz="2400" b="1">
              <a:solidFill>
                <a:srgbClr val="C00000"/>
              </a:solidFill>
            </a:endParaRPr>
          </a:p>
        </p:txBody>
      </p:sp>
      <p:sp>
        <p:nvSpPr>
          <p:cNvPr id="7" name="云形标注 6"/>
          <p:cNvSpPr/>
          <p:nvPr/>
        </p:nvSpPr>
        <p:spPr>
          <a:xfrm>
            <a:off x="9655009" y="348435"/>
            <a:ext cx="2454441" cy="946484"/>
          </a:xfrm>
          <a:prstGeom prst="cloudCallout">
            <a:avLst>
              <a:gd name="adj1" fmla="val -41748"/>
              <a:gd name="adj2" fmla="val 137076"/>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smtClean="0">
                <a:latin typeface="Microsoft YaHei" charset="-122"/>
                <a:ea typeface="Microsoft YaHei" charset="-122"/>
                <a:cs typeface="Microsoft YaHei" charset="-122"/>
              </a:rPr>
              <a:t>分类（看）</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6565864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 y="0"/>
            <a:ext cx="3807492" cy="786063"/>
          </a:xfrm>
          <a:prstGeom prst="rect">
            <a:avLst/>
          </a:prstGeom>
        </p:spPr>
      </p:pic>
      <p:sp>
        <p:nvSpPr>
          <p:cNvPr id="6" name="文本框 5"/>
          <p:cNvSpPr txBox="1"/>
          <p:nvPr/>
        </p:nvSpPr>
        <p:spPr>
          <a:xfrm>
            <a:off x="673768" y="3345326"/>
            <a:ext cx="2339102" cy="461665"/>
          </a:xfrm>
          <a:prstGeom prst="rect">
            <a:avLst/>
          </a:prstGeom>
          <a:noFill/>
        </p:spPr>
        <p:txBody>
          <a:bodyPr wrap="none" rtlCol="0">
            <a:spAutoFit/>
          </a:bodyPr>
          <a:lstStyle/>
          <a:p>
            <a:r>
              <a:rPr kumimoji="1" lang="zh-CN" altLang="en-US" sz="2400" b="1" dirty="0" smtClean="0">
                <a:solidFill>
                  <a:srgbClr val="C00000"/>
                </a:solidFill>
              </a:rPr>
              <a:t>［名词解释题］</a:t>
            </a:r>
            <a:endParaRPr kumimoji="1" lang="zh-CN" altLang="en-US" sz="2400" b="1" dirty="0">
              <a:solidFill>
                <a:srgbClr val="C00000"/>
              </a:solidFill>
            </a:endParaRPr>
          </a:p>
        </p:txBody>
      </p:sp>
      <p:sp>
        <p:nvSpPr>
          <p:cNvPr id="3" name="文本框 2"/>
          <p:cNvSpPr txBox="1"/>
          <p:nvPr/>
        </p:nvSpPr>
        <p:spPr>
          <a:xfrm>
            <a:off x="3807494" y="80210"/>
            <a:ext cx="8256169" cy="5632311"/>
          </a:xfrm>
          <a:prstGeom prst="rect">
            <a:avLst/>
          </a:prstGeom>
          <a:noFill/>
        </p:spPr>
        <p:txBody>
          <a:bodyPr wrap="square" rtlCol="0">
            <a:spAutoFit/>
          </a:bodyPr>
          <a:lstStyle/>
          <a:p>
            <a:pPr>
              <a:lnSpc>
                <a:spcPct val="150000"/>
              </a:lnSpc>
            </a:pPr>
            <a:r>
              <a:rPr lang="en-US" altLang="zh-CN" sz="2400" b="1" dirty="0" smtClean="0">
                <a:latin typeface="Microsoft YaHei" charset="-122"/>
                <a:ea typeface="Microsoft YaHei" charset="-122"/>
                <a:cs typeface="Microsoft YaHei" charset="-122"/>
              </a:rPr>
              <a:t>1</a:t>
            </a:r>
            <a:r>
              <a:rPr lang="zh-CN" altLang="en-US" sz="2400" b="1" dirty="0" smtClean="0">
                <a:latin typeface="Microsoft YaHei" charset="-122"/>
                <a:ea typeface="Microsoft YaHei" charset="-122"/>
                <a:cs typeface="Microsoft YaHei" charset="-122"/>
              </a:rPr>
              <a:t>、</a:t>
            </a:r>
            <a:r>
              <a:rPr lang="zh-CN" altLang="zh-CN" sz="2400" b="1" dirty="0" smtClean="0">
                <a:latin typeface="Microsoft YaHei" charset="-122"/>
                <a:ea typeface="Microsoft YaHei" charset="-122"/>
                <a:cs typeface="Microsoft YaHei" charset="-122"/>
              </a:rPr>
              <a:t>词</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答案：语言中最小的、有意义的、</a:t>
            </a:r>
            <a:r>
              <a:rPr lang="zh-CN" altLang="zh-CN" sz="2400" dirty="0">
                <a:solidFill>
                  <a:srgbClr val="C00000"/>
                </a:solidFill>
                <a:latin typeface="Microsoft YaHei" charset="-122"/>
                <a:ea typeface="Microsoft YaHei" charset="-122"/>
                <a:cs typeface="Microsoft YaHei" charset="-122"/>
              </a:rPr>
              <a:t>能独立使用</a:t>
            </a:r>
            <a:r>
              <a:rPr lang="zh-CN" altLang="zh-CN" sz="2400" dirty="0">
                <a:latin typeface="Microsoft YaHei" charset="-122"/>
                <a:ea typeface="Microsoft YaHei" charset="-122"/>
                <a:cs typeface="Microsoft YaHei" charset="-122"/>
              </a:rPr>
              <a:t>的语言单位</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endParaRPr lang="zh-CN" altLang="zh-CN" sz="2400" dirty="0">
              <a:latin typeface="Microsoft YaHei" charset="-122"/>
              <a:ea typeface="Microsoft YaHei" charset="-122"/>
              <a:cs typeface="Microsoft YaHei" charset="-122"/>
            </a:endParaRPr>
          </a:p>
          <a:p>
            <a:pPr>
              <a:lnSpc>
                <a:spcPct val="150000"/>
              </a:lnSpc>
            </a:pPr>
            <a:r>
              <a:rPr lang="en-US" altLang="zh-CN" sz="2400" b="1" dirty="0" smtClean="0">
                <a:latin typeface="Microsoft YaHei" charset="-122"/>
                <a:ea typeface="Microsoft YaHei" charset="-122"/>
                <a:cs typeface="Microsoft YaHei" charset="-122"/>
              </a:rPr>
              <a:t>2</a:t>
            </a:r>
            <a:r>
              <a:rPr lang="zh-CN" altLang="en-US" sz="2400" b="1" dirty="0" smtClean="0">
                <a:latin typeface="Microsoft YaHei" charset="-122"/>
                <a:ea typeface="Microsoft YaHei" charset="-122"/>
                <a:cs typeface="Microsoft YaHei" charset="-122"/>
              </a:rPr>
              <a:t>、</a:t>
            </a:r>
            <a:r>
              <a:rPr lang="zh-CN" altLang="zh-CN" sz="2400" b="1" dirty="0" smtClean="0">
                <a:latin typeface="Microsoft YaHei" charset="-122"/>
                <a:ea typeface="Microsoft YaHei" charset="-122"/>
                <a:cs typeface="Microsoft YaHei" charset="-122"/>
              </a:rPr>
              <a:t>语素</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答案：语素是语言中</a:t>
            </a:r>
            <a:r>
              <a:rPr lang="zh-CN" altLang="zh-CN" sz="2400" dirty="0">
                <a:solidFill>
                  <a:srgbClr val="C00000"/>
                </a:solidFill>
                <a:latin typeface="Microsoft YaHei" charset="-122"/>
                <a:ea typeface="Microsoft YaHei" charset="-122"/>
                <a:cs typeface="Microsoft YaHei" charset="-122"/>
              </a:rPr>
              <a:t>音义结合</a:t>
            </a:r>
            <a:r>
              <a:rPr lang="zh-CN" altLang="zh-CN" sz="2400" dirty="0">
                <a:latin typeface="Microsoft YaHei" charset="-122"/>
                <a:ea typeface="Microsoft YaHei" charset="-122"/>
                <a:cs typeface="Microsoft YaHei" charset="-122"/>
              </a:rPr>
              <a:t>的最小单位</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endParaRPr lang="zh-CN" altLang="zh-CN" sz="2400" dirty="0">
              <a:latin typeface="Microsoft YaHei" charset="-122"/>
              <a:ea typeface="Microsoft YaHei" charset="-122"/>
              <a:cs typeface="Microsoft YaHei" charset="-122"/>
            </a:endParaRPr>
          </a:p>
          <a:p>
            <a:pPr>
              <a:lnSpc>
                <a:spcPct val="150000"/>
              </a:lnSpc>
            </a:pPr>
            <a:r>
              <a:rPr lang="en-US" altLang="zh-CN" sz="2400" b="1" dirty="0" smtClean="0">
                <a:latin typeface="Microsoft YaHei" charset="-122"/>
                <a:ea typeface="Microsoft YaHei" charset="-122"/>
                <a:cs typeface="Microsoft YaHei" charset="-122"/>
              </a:rPr>
              <a:t>3</a:t>
            </a:r>
            <a:r>
              <a:rPr lang="zh-CN" altLang="en-US" sz="2400" b="1" dirty="0" smtClean="0">
                <a:latin typeface="Microsoft YaHei" charset="-122"/>
                <a:ea typeface="Microsoft YaHei" charset="-122"/>
                <a:cs typeface="Microsoft YaHei" charset="-122"/>
              </a:rPr>
              <a:t>、</a:t>
            </a:r>
            <a:r>
              <a:rPr lang="zh-CN" altLang="zh-CN" sz="2400" b="1" dirty="0" smtClean="0">
                <a:latin typeface="Microsoft YaHei" charset="-122"/>
                <a:ea typeface="Microsoft YaHei" charset="-122"/>
                <a:cs typeface="Microsoft YaHei" charset="-122"/>
              </a:rPr>
              <a:t>单纯</a:t>
            </a:r>
            <a:r>
              <a:rPr lang="zh-CN" altLang="zh-CN" sz="2400" b="1" dirty="0">
                <a:latin typeface="Microsoft YaHei" charset="-122"/>
                <a:ea typeface="Microsoft YaHei" charset="-122"/>
                <a:cs typeface="Microsoft YaHei" charset="-122"/>
              </a:rPr>
              <a:t>词</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答案</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zh-CN" sz="2400" dirty="0" smtClean="0">
                <a:solidFill>
                  <a:srgbClr val="C00000"/>
                </a:solidFill>
                <a:latin typeface="Microsoft YaHei" charset="-122"/>
                <a:ea typeface="Microsoft YaHei" charset="-122"/>
                <a:cs typeface="Microsoft YaHei" charset="-122"/>
              </a:rPr>
              <a:t>单个</a:t>
            </a:r>
            <a:r>
              <a:rPr lang="zh-CN" altLang="zh-CN" sz="2400" dirty="0">
                <a:solidFill>
                  <a:srgbClr val="C00000"/>
                </a:solidFill>
                <a:latin typeface="Microsoft YaHei" charset="-122"/>
                <a:ea typeface="Microsoft YaHei" charset="-122"/>
                <a:cs typeface="Microsoft YaHei" charset="-122"/>
              </a:rPr>
              <a:t>语素直接形成词</a:t>
            </a:r>
            <a:r>
              <a:rPr lang="zh-CN" altLang="zh-CN" sz="2400" dirty="0">
                <a:latin typeface="Microsoft YaHei" charset="-122"/>
                <a:ea typeface="Microsoft YaHei" charset="-122"/>
                <a:cs typeface="Microsoft YaHei" charset="-122"/>
              </a:rPr>
              <a:t>，统称为“成词”，这种由一个语素构成的词叫做“单纯词”</a:t>
            </a:r>
            <a:r>
              <a:rPr lang="zh-CN" altLang="zh-CN" sz="2400" dirty="0" smtClean="0">
                <a:latin typeface="Microsoft YaHei" charset="-122"/>
                <a:ea typeface="Microsoft YaHei" charset="-122"/>
                <a:cs typeface="Microsoft YaHei" charset="-122"/>
              </a:rPr>
              <a:t>。</a:t>
            </a:r>
            <a:endParaRPr lang="zh-CN"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77498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 y="0"/>
            <a:ext cx="3807492" cy="786063"/>
          </a:xfrm>
          <a:prstGeom prst="rect">
            <a:avLst/>
          </a:prstGeom>
        </p:spPr>
      </p:pic>
      <p:sp>
        <p:nvSpPr>
          <p:cNvPr id="6" name="文本框 5"/>
          <p:cNvSpPr txBox="1"/>
          <p:nvPr/>
        </p:nvSpPr>
        <p:spPr>
          <a:xfrm>
            <a:off x="673768" y="3345326"/>
            <a:ext cx="2339102" cy="461665"/>
          </a:xfrm>
          <a:prstGeom prst="rect">
            <a:avLst/>
          </a:prstGeom>
          <a:noFill/>
        </p:spPr>
        <p:txBody>
          <a:bodyPr wrap="none" rtlCol="0">
            <a:spAutoFit/>
          </a:bodyPr>
          <a:lstStyle/>
          <a:p>
            <a:r>
              <a:rPr kumimoji="1" lang="zh-CN" altLang="en-US" sz="2400" b="1" dirty="0" smtClean="0">
                <a:solidFill>
                  <a:srgbClr val="C00000"/>
                </a:solidFill>
              </a:rPr>
              <a:t>［名词解释题］</a:t>
            </a:r>
            <a:endParaRPr kumimoji="1" lang="zh-CN" altLang="en-US" sz="2400" b="1" dirty="0">
              <a:solidFill>
                <a:srgbClr val="C00000"/>
              </a:solidFill>
            </a:endParaRPr>
          </a:p>
        </p:txBody>
      </p:sp>
      <p:sp>
        <p:nvSpPr>
          <p:cNvPr id="3" name="文本框 2"/>
          <p:cNvSpPr txBox="1"/>
          <p:nvPr/>
        </p:nvSpPr>
        <p:spPr>
          <a:xfrm>
            <a:off x="3807494" y="80210"/>
            <a:ext cx="8256169" cy="6740307"/>
          </a:xfrm>
          <a:prstGeom prst="rect">
            <a:avLst/>
          </a:prstGeom>
          <a:noFill/>
        </p:spPr>
        <p:txBody>
          <a:bodyPr wrap="square" rtlCol="0">
            <a:spAutoFit/>
          </a:bodyPr>
          <a:lstStyle/>
          <a:p>
            <a:pPr>
              <a:lnSpc>
                <a:spcPct val="150000"/>
              </a:lnSpc>
            </a:pPr>
            <a:r>
              <a:rPr lang="en-US" altLang="zh-CN" sz="2400" b="1" dirty="0" smtClean="0">
                <a:latin typeface="Microsoft YaHei" charset="-122"/>
                <a:ea typeface="Microsoft YaHei" charset="-122"/>
                <a:cs typeface="Microsoft YaHei" charset="-122"/>
              </a:rPr>
              <a:t>4</a:t>
            </a:r>
            <a:r>
              <a:rPr lang="zh-CN" altLang="en-US" sz="2400" b="1" dirty="0" smtClean="0">
                <a:latin typeface="Microsoft YaHei" charset="-122"/>
                <a:ea typeface="Microsoft YaHei" charset="-122"/>
                <a:cs typeface="Microsoft YaHei" charset="-122"/>
              </a:rPr>
              <a:t>、</a:t>
            </a:r>
            <a:r>
              <a:rPr lang="zh-CN" altLang="zh-CN" sz="2400" b="1" dirty="0" smtClean="0">
                <a:latin typeface="Microsoft YaHei" charset="-122"/>
                <a:ea typeface="Microsoft YaHei" charset="-122"/>
                <a:cs typeface="Microsoft YaHei" charset="-122"/>
              </a:rPr>
              <a:t>基本</a:t>
            </a:r>
            <a:r>
              <a:rPr lang="zh-CN" altLang="zh-CN" sz="2400" b="1" dirty="0">
                <a:latin typeface="Microsoft YaHei" charset="-122"/>
                <a:ea typeface="Microsoft YaHei" charset="-122"/>
                <a:cs typeface="Microsoft YaHei" charset="-122"/>
              </a:rPr>
              <a:t>语汇</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答案</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zh-CN" sz="2400" dirty="0" smtClean="0">
                <a:latin typeface="Microsoft YaHei" charset="-122"/>
                <a:ea typeface="Microsoft YaHei" charset="-122"/>
                <a:cs typeface="Microsoft YaHei" charset="-122"/>
              </a:rPr>
              <a:t>基本</a:t>
            </a:r>
            <a:r>
              <a:rPr lang="zh-CN" altLang="zh-CN" sz="2400" dirty="0">
                <a:latin typeface="Microsoft YaHei" charset="-122"/>
                <a:ea typeface="Microsoft YaHei" charset="-122"/>
                <a:cs typeface="Microsoft YaHei" charset="-122"/>
              </a:rPr>
              <a:t>语汇是整个语汇系统的基础和核心。汉语的基本词包括以下四类：</a:t>
            </a:r>
            <a:r>
              <a:rPr lang="zh-CN" altLang="zh-CN" sz="2400" dirty="0">
                <a:latin typeface="KaiTi" charset="-122"/>
                <a:ea typeface="KaiTi" charset="-122"/>
                <a:cs typeface="KaiTi" charset="-122"/>
              </a:rPr>
              <a:t>一是表示自然现象、事物和人体器官的词；二是表示生产和生活资料的词；三是表示最基本的动作行为和性质状态的词；四是表示时令、方位、数量、指代的词。其他语言的基本词大致也是如此。</a:t>
            </a:r>
          </a:p>
          <a:p>
            <a:pPr>
              <a:lnSpc>
                <a:spcPct val="150000"/>
              </a:lnSpc>
            </a:pPr>
            <a:r>
              <a:rPr lang="en-US" altLang="zh-CN" sz="2400" b="1" dirty="0" smtClean="0">
                <a:latin typeface="Microsoft YaHei" charset="-122"/>
                <a:ea typeface="Microsoft YaHei" charset="-122"/>
                <a:cs typeface="Microsoft YaHei" charset="-122"/>
              </a:rPr>
              <a:t>5</a:t>
            </a:r>
            <a:r>
              <a:rPr lang="zh-CN" altLang="en-US" sz="2400" b="1" dirty="0" smtClean="0">
                <a:latin typeface="Microsoft YaHei" charset="-122"/>
                <a:ea typeface="Microsoft YaHei" charset="-122"/>
                <a:cs typeface="Microsoft YaHei" charset="-122"/>
              </a:rPr>
              <a:t>、</a:t>
            </a:r>
            <a:r>
              <a:rPr lang="zh-CN" altLang="zh-CN" sz="2400" b="1" dirty="0" smtClean="0">
                <a:latin typeface="Microsoft YaHei" charset="-122"/>
                <a:ea typeface="Microsoft YaHei" charset="-122"/>
                <a:cs typeface="Microsoft YaHei" charset="-122"/>
              </a:rPr>
              <a:t>借词</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答案</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zh-CN" sz="2400" dirty="0" smtClean="0">
                <a:latin typeface="Microsoft YaHei" charset="-122"/>
                <a:ea typeface="Microsoft YaHei" charset="-122"/>
                <a:cs typeface="Microsoft YaHei" charset="-122"/>
              </a:rPr>
              <a:t>“</a:t>
            </a:r>
            <a:r>
              <a:rPr lang="zh-CN" altLang="zh-CN" sz="2400" dirty="0">
                <a:latin typeface="Microsoft YaHei" charset="-122"/>
                <a:ea typeface="Microsoft YaHei" charset="-122"/>
                <a:cs typeface="Microsoft YaHei" charset="-122"/>
              </a:rPr>
              <a:t>借词“又叫“外来词”，是一种语言</a:t>
            </a:r>
            <a:r>
              <a:rPr lang="zh-CN" altLang="zh-CN" sz="2400" dirty="0">
                <a:solidFill>
                  <a:srgbClr val="C00000"/>
                </a:solidFill>
                <a:latin typeface="Microsoft YaHei" charset="-122"/>
                <a:ea typeface="Microsoft YaHei" charset="-122"/>
                <a:cs typeface="Microsoft YaHei" charset="-122"/>
              </a:rPr>
              <a:t>从外族语言中翻译或借用的词语</a:t>
            </a:r>
            <a:r>
              <a:rPr lang="zh-CN" altLang="zh-CN" sz="2400" dirty="0">
                <a:latin typeface="Microsoft YaHei" charset="-122"/>
                <a:ea typeface="Microsoft YaHei" charset="-122"/>
                <a:cs typeface="Microsoft YaHei" charset="-122"/>
              </a:rPr>
              <a:t>，各种语言的语汇都大量地吸收了外来词。</a:t>
            </a:r>
          </a:p>
          <a:p>
            <a:pPr>
              <a:lnSpc>
                <a:spcPct val="150000"/>
              </a:lnSpc>
            </a:pP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9043670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 y="0"/>
            <a:ext cx="3807492" cy="786063"/>
          </a:xfrm>
          <a:prstGeom prst="rect">
            <a:avLst/>
          </a:prstGeom>
        </p:spPr>
      </p:pic>
      <p:sp>
        <p:nvSpPr>
          <p:cNvPr id="6" name="文本框 5"/>
          <p:cNvSpPr txBox="1"/>
          <p:nvPr/>
        </p:nvSpPr>
        <p:spPr>
          <a:xfrm>
            <a:off x="513347" y="1448800"/>
            <a:ext cx="2031325" cy="1569660"/>
          </a:xfrm>
          <a:prstGeom prst="rect">
            <a:avLst/>
          </a:prstGeom>
          <a:noFill/>
        </p:spPr>
        <p:txBody>
          <a:bodyPr wrap="none" rtlCol="0">
            <a:spAutoFit/>
          </a:bodyPr>
          <a:lstStyle/>
          <a:p>
            <a:r>
              <a:rPr kumimoji="1" lang="zh-CN" altLang="en-US" sz="2400" b="1" dirty="0" smtClean="0">
                <a:solidFill>
                  <a:srgbClr val="C00000"/>
                </a:solidFill>
              </a:rPr>
              <a:t>［名词解释］</a:t>
            </a:r>
            <a:endParaRPr kumimoji="1" lang="en-US" altLang="zh-CN" sz="2400" b="1" dirty="0" smtClean="0">
              <a:solidFill>
                <a:srgbClr val="C00000"/>
              </a:solidFill>
            </a:endParaRPr>
          </a:p>
          <a:p>
            <a:r>
              <a:rPr kumimoji="1" lang="zh-CN" altLang="en-US" sz="2400" b="1" dirty="0" smtClean="0">
                <a:solidFill>
                  <a:srgbClr val="C00000"/>
                </a:solidFill>
              </a:rPr>
              <a:t>［简答］</a:t>
            </a:r>
            <a:endParaRPr kumimoji="1" lang="en-US" altLang="zh-CN" sz="2400" b="1" dirty="0" smtClean="0">
              <a:solidFill>
                <a:srgbClr val="C00000"/>
              </a:solidFill>
            </a:endParaRPr>
          </a:p>
          <a:p>
            <a:r>
              <a:rPr kumimoji="1" lang="zh-CN" altLang="en-US" sz="2400" b="1" dirty="0" smtClean="0">
                <a:solidFill>
                  <a:srgbClr val="C00000"/>
                </a:solidFill>
              </a:rPr>
              <a:t>［论述题］</a:t>
            </a:r>
            <a:endParaRPr kumimoji="1" lang="en-US" altLang="zh-CN" sz="2400" b="1" dirty="0" smtClean="0">
              <a:solidFill>
                <a:srgbClr val="C00000"/>
              </a:solidFill>
            </a:endParaRPr>
          </a:p>
          <a:p>
            <a:endParaRPr kumimoji="1" lang="zh-CN" altLang="en-US" sz="2400" b="1" dirty="0">
              <a:solidFill>
                <a:srgbClr val="C00000"/>
              </a:solidFill>
            </a:endParaRPr>
          </a:p>
        </p:txBody>
      </p:sp>
      <p:sp>
        <p:nvSpPr>
          <p:cNvPr id="3" name="文本框 2"/>
          <p:cNvSpPr txBox="1"/>
          <p:nvPr/>
        </p:nvSpPr>
        <p:spPr>
          <a:xfrm>
            <a:off x="3807494" y="80210"/>
            <a:ext cx="8256169" cy="5632311"/>
          </a:xfrm>
          <a:prstGeom prst="rect">
            <a:avLst/>
          </a:prstGeom>
          <a:noFill/>
        </p:spPr>
        <p:txBody>
          <a:bodyPr wrap="square" rtlCol="0">
            <a:spAutoFit/>
          </a:bodyPr>
          <a:lstStyle/>
          <a:p>
            <a:pPr>
              <a:lnSpc>
                <a:spcPct val="150000"/>
              </a:lnSpc>
            </a:pPr>
            <a:r>
              <a:rPr lang="en-US" altLang="zh-CN" sz="2400" b="1" dirty="0" smtClean="0">
                <a:latin typeface="Microsoft YaHei" charset="-122"/>
                <a:ea typeface="Microsoft YaHei" charset="-122"/>
                <a:cs typeface="Microsoft YaHei" charset="-122"/>
              </a:rPr>
              <a:t>1</a:t>
            </a:r>
            <a:r>
              <a:rPr lang="zh-CN" altLang="en-US" sz="2400" b="1" dirty="0" smtClean="0">
                <a:latin typeface="Microsoft YaHei" charset="-122"/>
                <a:ea typeface="Microsoft YaHei" charset="-122"/>
                <a:cs typeface="Microsoft YaHei" charset="-122"/>
              </a:rPr>
              <a:t>、</a:t>
            </a:r>
            <a:r>
              <a:rPr lang="zh-CN" altLang="zh-CN" sz="2400" b="1" dirty="0">
                <a:latin typeface="Microsoft YaHei" charset="-122"/>
                <a:ea typeface="Microsoft YaHei" charset="-122"/>
                <a:cs typeface="Microsoft YaHei" charset="-122"/>
              </a:rPr>
              <a:t>举例说明合成词三种构词类型的特征。</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答案：“构词”是指两个或两个以上的语素组合而产生一个合成词的构词现象，主要包括三种情况：</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en-US" altLang="zh-CN" sz="2400" b="1" dirty="0">
                <a:solidFill>
                  <a:srgbClr val="C00000"/>
                </a:solidFill>
                <a:latin typeface="Microsoft YaHei" charset="-122"/>
                <a:ea typeface="Microsoft YaHei" charset="-122"/>
                <a:cs typeface="Microsoft YaHei" charset="-122"/>
              </a:rPr>
              <a:t>1</a:t>
            </a:r>
            <a:r>
              <a:rPr lang="zh-CN" altLang="zh-CN" sz="2400" b="1" dirty="0">
                <a:solidFill>
                  <a:srgbClr val="C00000"/>
                </a:solidFill>
                <a:latin typeface="Microsoft YaHei" charset="-122"/>
                <a:ea typeface="Microsoft YaHei" charset="-122"/>
                <a:cs typeface="Microsoft YaHei" charset="-122"/>
              </a:rPr>
              <a:t>、复合构词</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就是词根语素</a:t>
            </a:r>
            <a:r>
              <a:rPr lang="en-US" altLang="zh-CN" sz="2400" dirty="0">
                <a:latin typeface="Microsoft YaHei" charset="-122"/>
                <a:ea typeface="Microsoft YaHei" charset="-122"/>
                <a:cs typeface="Microsoft YaHei" charset="-122"/>
              </a:rPr>
              <a:t>+</a:t>
            </a:r>
            <a:r>
              <a:rPr lang="zh-CN" altLang="zh-CN" sz="2400" dirty="0">
                <a:latin typeface="Microsoft YaHei" charset="-122"/>
                <a:ea typeface="Microsoft YaHei" charset="-122"/>
                <a:cs typeface="Microsoft YaHei" charset="-122"/>
              </a:rPr>
              <a:t>词根语素构成一个新词，构成复合词的词根语素都是实义的成词语素或实义的不成词语素</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zh-CN" sz="2400" dirty="0" smtClean="0">
                <a:latin typeface="KaiTi" charset="-122"/>
                <a:ea typeface="KaiTi" charset="-122"/>
                <a:cs typeface="KaiTi" charset="-122"/>
              </a:rPr>
              <a:t>主要</a:t>
            </a:r>
            <a:r>
              <a:rPr lang="zh-CN" altLang="zh-CN" sz="2400" dirty="0">
                <a:latin typeface="KaiTi" charset="-122"/>
                <a:ea typeface="KaiTi" charset="-122"/>
                <a:cs typeface="KaiTi" charset="-122"/>
              </a:rPr>
              <a:t>有并列式如“打击” 、偏正式如“书包” 、陈述式（主谓式）如“手生” 、支配式（动宾式）如“整容”四种。汉语还有一种特殊的补充式的复合词，如“提高” 。</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endParaRPr lang="zh-CN"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3946662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 y="0"/>
            <a:ext cx="3807492" cy="786063"/>
          </a:xfrm>
          <a:prstGeom prst="rect">
            <a:avLst/>
          </a:prstGeom>
        </p:spPr>
      </p:pic>
      <p:sp>
        <p:nvSpPr>
          <p:cNvPr id="6" name="文本框 5"/>
          <p:cNvSpPr txBox="1"/>
          <p:nvPr/>
        </p:nvSpPr>
        <p:spPr>
          <a:xfrm>
            <a:off x="513347" y="1448800"/>
            <a:ext cx="2031325" cy="1569660"/>
          </a:xfrm>
          <a:prstGeom prst="rect">
            <a:avLst/>
          </a:prstGeom>
          <a:noFill/>
        </p:spPr>
        <p:txBody>
          <a:bodyPr wrap="none" rtlCol="0">
            <a:spAutoFit/>
          </a:bodyPr>
          <a:lstStyle/>
          <a:p>
            <a:r>
              <a:rPr kumimoji="1" lang="zh-CN" altLang="en-US" sz="2400" b="1" dirty="0" smtClean="0">
                <a:solidFill>
                  <a:srgbClr val="C00000"/>
                </a:solidFill>
              </a:rPr>
              <a:t>［名词解释］</a:t>
            </a:r>
            <a:endParaRPr kumimoji="1" lang="en-US" altLang="zh-CN" sz="2400" b="1" dirty="0" smtClean="0">
              <a:solidFill>
                <a:srgbClr val="C00000"/>
              </a:solidFill>
            </a:endParaRPr>
          </a:p>
          <a:p>
            <a:r>
              <a:rPr kumimoji="1" lang="zh-CN" altLang="en-US" sz="2400" b="1" dirty="0" smtClean="0">
                <a:solidFill>
                  <a:srgbClr val="C00000"/>
                </a:solidFill>
              </a:rPr>
              <a:t>［简答］</a:t>
            </a:r>
            <a:endParaRPr kumimoji="1" lang="en-US" altLang="zh-CN" sz="2400" b="1" dirty="0" smtClean="0">
              <a:solidFill>
                <a:srgbClr val="C00000"/>
              </a:solidFill>
            </a:endParaRPr>
          </a:p>
          <a:p>
            <a:r>
              <a:rPr kumimoji="1" lang="zh-CN" altLang="en-US" sz="2400" b="1" dirty="0" smtClean="0">
                <a:solidFill>
                  <a:srgbClr val="C00000"/>
                </a:solidFill>
              </a:rPr>
              <a:t>［论述题］</a:t>
            </a:r>
            <a:endParaRPr kumimoji="1" lang="en-US" altLang="zh-CN" sz="2400" b="1" dirty="0" smtClean="0">
              <a:solidFill>
                <a:srgbClr val="C00000"/>
              </a:solidFill>
            </a:endParaRPr>
          </a:p>
          <a:p>
            <a:endParaRPr kumimoji="1" lang="zh-CN" altLang="en-US" sz="2400" b="1" dirty="0">
              <a:solidFill>
                <a:srgbClr val="C00000"/>
              </a:solidFill>
            </a:endParaRPr>
          </a:p>
        </p:txBody>
      </p:sp>
      <p:sp>
        <p:nvSpPr>
          <p:cNvPr id="3" name="文本框 2"/>
          <p:cNvSpPr txBox="1"/>
          <p:nvPr/>
        </p:nvSpPr>
        <p:spPr>
          <a:xfrm>
            <a:off x="3807494" y="80210"/>
            <a:ext cx="8256169" cy="5632311"/>
          </a:xfrm>
          <a:prstGeom prst="rect">
            <a:avLst/>
          </a:prstGeom>
          <a:noFill/>
        </p:spPr>
        <p:txBody>
          <a:bodyPr wrap="square" rtlCol="0">
            <a:spAutoFit/>
          </a:bodyPr>
          <a:lstStyle/>
          <a:p>
            <a:pPr>
              <a:lnSpc>
                <a:spcPct val="150000"/>
              </a:lnSpc>
            </a:pPr>
            <a:r>
              <a:rPr lang="en-US" altLang="zh-CN" sz="2400" b="1" dirty="0" smtClean="0">
                <a:latin typeface="Microsoft YaHei" charset="-122"/>
                <a:ea typeface="Microsoft YaHei" charset="-122"/>
                <a:cs typeface="Microsoft YaHei" charset="-122"/>
              </a:rPr>
              <a:t>1</a:t>
            </a:r>
            <a:r>
              <a:rPr lang="zh-CN" altLang="en-US" sz="2400" b="1" dirty="0" smtClean="0">
                <a:latin typeface="Microsoft YaHei" charset="-122"/>
                <a:ea typeface="Microsoft YaHei" charset="-122"/>
                <a:cs typeface="Microsoft YaHei" charset="-122"/>
              </a:rPr>
              <a:t>、</a:t>
            </a:r>
            <a:r>
              <a:rPr lang="zh-CN" altLang="zh-CN" sz="2400" b="1" dirty="0">
                <a:latin typeface="Microsoft YaHei" charset="-122"/>
                <a:ea typeface="Microsoft YaHei" charset="-122"/>
                <a:cs typeface="Microsoft YaHei" charset="-122"/>
              </a:rPr>
              <a:t>举例说明合成词三种构词类型的特征。</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答案：“构词”是指两个或两个以上的语素组合而产生一个合成词的构词现象，主要包括三种情况</a:t>
            </a:r>
            <a:r>
              <a:rPr lang="zh-CN" altLang="zh-CN"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en-US" altLang="zh-CN" sz="2400" b="1" dirty="0">
                <a:solidFill>
                  <a:srgbClr val="C00000"/>
                </a:solidFill>
                <a:latin typeface="Microsoft YaHei" charset="-122"/>
                <a:ea typeface="Microsoft YaHei" charset="-122"/>
                <a:cs typeface="Microsoft YaHei" charset="-122"/>
              </a:rPr>
              <a:t>2</a:t>
            </a:r>
            <a:r>
              <a:rPr lang="zh-CN" altLang="zh-CN" sz="2400" b="1" dirty="0">
                <a:solidFill>
                  <a:srgbClr val="C00000"/>
                </a:solidFill>
                <a:latin typeface="Microsoft YaHei" charset="-122"/>
                <a:ea typeface="Microsoft YaHei" charset="-122"/>
                <a:cs typeface="Microsoft YaHei" charset="-122"/>
              </a:rPr>
              <a:t>、附加构词</a:t>
            </a:r>
            <a:r>
              <a:rPr lang="zh-CN" altLang="zh-CN" sz="2400" dirty="0">
                <a:solidFill>
                  <a:srgbClr val="0070C0"/>
                </a:solidFill>
                <a:latin typeface="Microsoft YaHei" charset="-122"/>
                <a:ea typeface="Microsoft YaHei" charset="-122"/>
                <a:cs typeface="Microsoft YaHei" charset="-122"/>
              </a:rPr>
              <a:t>（派生词）</a:t>
            </a:r>
            <a:r>
              <a:rPr lang="en-US" altLang="zh-CN" sz="2400" dirty="0">
                <a:solidFill>
                  <a:srgbClr val="0070C0"/>
                </a:solidFill>
                <a:latin typeface="Microsoft YaHei" charset="-122"/>
                <a:ea typeface="Microsoft YaHei" charset="-122"/>
                <a:cs typeface="Microsoft YaHei" charset="-122"/>
              </a:rPr>
              <a:t/>
            </a:r>
            <a:br>
              <a:rPr lang="en-US" altLang="zh-CN" sz="2400" dirty="0">
                <a:solidFill>
                  <a:srgbClr val="0070C0"/>
                </a:solidFill>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就是词根语素加上词缀语素构成一个新词。按照词缀在词中的位置，派生词可分为三种：</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zh-CN" sz="2400" dirty="0">
                <a:latin typeface="Microsoft YaHei" charset="-122"/>
                <a:ea typeface="Microsoft YaHei" charset="-122"/>
                <a:cs typeface="Microsoft YaHei" charset="-122"/>
              </a:rPr>
              <a:t>）前缀式：阿姨、老师；</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zh-CN" sz="2400" dirty="0">
                <a:latin typeface="Microsoft YaHei" charset="-122"/>
                <a:ea typeface="Microsoft YaHei" charset="-122"/>
                <a:cs typeface="Microsoft YaHei" charset="-122"/>
              </a:rPr>
              <a:t>）后缀式：作家、桌子；</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zh-CN" sz="2400" dirty="0">
                <a:latin typeface="Microsoft YaHei" charset="-122"/>
                <a:ea typeface="Microsoft YaHei" charset="-122"/>
                <a:cs typeface="Microsoft YaHei" charset="-122"/>
              </a:rPr>
              <a:t>）中缀式：古里古怪、糊里糊涂。</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endParaRPr lang="zh-CN"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070013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 y="0"/>
            <a:ext cx="3807492" cy="786063"/>
          </a:xfrm>
          <a:prstGeom prst="rect">
            <a:avLst/>
          </a:prstGeom>
        </p:spPr>
      </p:pic>
      <p:sp>
        <p:nvSpPr>
          <p:cNvPr id="6" name="文本框 5"/>
          <p:cNvSpPr txBox="1"/>
          <p:nvPr/>
        </p:nvSpPr>
        <p:spPr>
          <a:xfrm>
            <a:off x="513347" y="1448800"/>
            <a:ext cx="2031325" cy="1569660"/>
          </a:xfrm>
          <a:prstGeom prst="rect">
            <a:avLst/>
          </a:prstGeom>
          <a:noFill/>
        </p:spPr>
        <p:txBody>
          <a:bodyPr wrap="none" rtlCol="0">
            <a:spAutoFit/>
          </a:bodyPr>
          <a:lstStyle/>
          <a:p>
            <a:r>
              <a:rPr kumimoji="1" lang="zh-CN" altLang="en-US" sz="2400" b="1" dirty="0" smtClean="0">
                <a:solidFill>
                  <a:srgbClr val="C00000"/>
                </a:solidFill>
              </a:rPr>
              <a:t>［名词解释］</a:t>
            </a:r>
            <a:endParaRPr kumimoji="1" lang="en-US" altLang="zh-CN" sz="2400" b="1" dirty="0" smtClean="0">
              <a:solidFill>
                <a:srgbClr val="C00000"/>
              </a:solidFill>
            </a:endParaRPr>
          </a:p>
          <a:p>
            <a:r>
              <a:rPr kumimoji="1" lang="zh-CN" altLang="en-US" sz="2400" b="1" dirty="0" smtClean="0">
                <a:solidFill>
                  <a:srgbClr val="C00000"/>
                </a:solidFill>
              </a:rPr>
              <a:t>［简答］</a:t>
            </a:r>
            <a:endParaRPr kumimoji="1" lang="en-US" altLang="zh-CN" sz="2400" b="1" dirty="0" smtClean="0">
              <a:solidFill>
                <a:srgbClr val="C00000"/>
              </a:solidFill>
            </a:endParaRPr>
          </a:p>
          <a:p>
            <a:r>
              <a:rPr kumimoji="1" lang="zh-CN" altLang="en-US" sz="2400" b="1" dirty="0" smtClean="0">
                <a:solidFill>
                  <a:srgbClr val="C00000"/>
                </a:solidFill>
              </a:rPr>
              <a:t>［论述题］</a:t>
            </a:r>
            <a:endParaRPr kumimoji="1" lang="en-US" altLang="zh-CN" sz="2400" b="1" dirty="0" smtClean="0">
              <a:solidFill>
                <a:srgbClr val="C00000"/>
              </a:solidFill>
            </a:endParaRPr>
          </a:p>
          <a:p>
            <a:endParaRPr kumimoji="1" lang="zh-CN" altLang="en-US" sz="2400" b="1" dirty="0">
              <a:solidFill>
                <a:srgbClr val="C00000"/>
              </a:solidFill>
            </a:endParaRPr>
          </a:p>
        </p:txBody>
      </p:sp>
      <p:sp>
        <p:nvSpPr>
          <p:cNvPr id="3" name="文本框 2"/>
          <p:cNvSpPr txBox="1"/>
          <p:nvPr/>
        </p:nvSpPr>
        <p:spPr>
          <a:xfrm>
            <a:off x="3807494" y="80210"/>
            <a:ext cx="8256169" cy="5632311"/>
          </a:xfrm>
          <a:prstGeom prst="rect">
            <a:avLst/>
          </a:prstGeom>
          <a:noFill/>
        </p:spPr>
        <p:txBody>
          <a:bodyPr wrap="square" rtlCol="0">
            <a:spAutoFit/>
          </a:bodyPr>
          <a:lstStyle/>
          <a:p>
            <a:pPr>
              <a:lnSpc>
                <a:spcPct val="150000"/>
              </a:lnSpc>
            </a:pPr>
            <a:r>
              <a:rPr lang="en-US" altLang="zh-CN" sz="2400" b="1" dirty="0" smtClean="0">
                <a:latin typeface="Microsoft YaHei" charset="-122"/>
                <a:ea typeface="Microsoft YaHei" charset="-122"/>
                <a:cs typeface="Microsoft YaHei" charset="-122"/>
              </a:rPr>
              <a:t>1</a:t>
            </a:r>
            <a:r>
              <a:rPr lang="zh-CN" altLang="en-US" sz="2400" b="1" dirty="0" smtClean="0">
                <a:latin typeface="Microsoft YaHei" charset="-122"/>
                <a:ea typeface="Microsoft YaHei" charset="-122"/>
                <a:cs typeface="Microsoft YaHei" charset="-122"/>
              </a:rPr>
              <a:t>、</a:t>
            </a:r>
            <a:r>
              <a:rPr lang="zh-CN" altLang="zh-CN" sz="2400" b="1" dirty="0">
                <a:latin typeface="Microsoft YaHei" charset="-122"/>
                <a:ea typeface="Microsoft YaHei" charset="-122"/>
                <a:cs typeface="Microsoft YaHei" charset="-122"/>
              </a:rPr>
              <a:t>举例说明合成词三种构词类型的特征。</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答案：“构词”是指两个或两个以上的语素组合而产生一个合成词的构词现象，主要包括三种情况</a:t>
            </a:r>
            <a:r>
              <a:rPr lang="zh-CN" altLang="zh-CN"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en-US" altLang="zh-CN" sz="2400" b="1" dirty="0">
                <a:solidFill>
                  <a:srgbClr val="C00000"/>
                </a:solidFill>
                <a:latin typeface="Microsoft YaHei" charset="-122"/>
                <a:ea typeface="Microsoft YaHei" charset="-122"/>
                <a:cs typeface="Microsoft YaHei" charset="-122"/>
              </a:rPr>
              <a:t>3.</a:t>
            </a:r>
            <a:r>
              <a:rPr lang="zh-CN" altLang="zh-CN" sz="2400" b="1" dirty="0">
                <a:solidFill>
                  <a:srgbClr val="C00000"/>
                </a:solidFill>
                <a:latin typeface="Microsoft YaHei" charset="-122"/>
                <a:ea typeface="Microsoft YaHei" charset="-122"/>
                <a:cs typeface="Microsoft YaHei" charset="-122"/>
              </a:rPr>
              <a:t>重叠构词</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就是词根语素通过重叠形式而构成一个新词。这样得到的合成词又叫重叠式合成词，即重叠词。汉语的重叠词包括：</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zh-CN" sz="2400" dirty="0">
                <a:latin typeface="Microsoft YaHei" charset="-122"/>
                <a:ea typeface="Microsoft YaHei" charset="-122"/>
                <a:cs typeface="Microsoft YaHei" charset="-122"/>
              </a:rPr>
              <a:t>）名词性重叠词：妈妈、哥哥、星星；</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zh-CN" sz="2400" dirty="0">
                <a:latin typeface="Microsoft YaHei" charset="-122"/>
                <a:ea typeface="Microsoft YaHei" charset="-122"/>
                <a:cs typeface="Microsoft YaHei" charset="-122"/>
              </a:rPr>
              <a:t>）副词性重叠词：刚刚、往往、常常、渐渐；</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zh-CN" sz="2400" dirty="0">
                <a:latin typeface="Microsoft YaHei" charset="-122"/>
                <a:ea typeface="Microsoft YaHei" charset="-122"/>
                <a:cs typeface="Microsoft YaHei" charset="-122"/>
              </a:rPr>
              <a:t>）多重重叠词：大大咧咧、婆婆妈妈、整整齐齐、高高兴兴。</a:t>
            </a:r>
            <a:r>
              <a:rPr lang="en-US" altLang="zh-CN" sz="2400" dirty="0">
                <a:latin typeface="Microsoft YaHei" charset="-122"/>
                <a:ea typeface="Microsoft YaHei" charset="-122"/>
                <a:cs typeface="Microsoft YaHei" charset="-122"/>
              </a:rPr>
              <a:t>  </a:t>
            </a:r>
            <a:endParaRPr lang="zh-CN"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140001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 y="0"/>
            <a:ext cx="3807492" cy="786063"/>
          </a:xfrm>
          <a:prstGeom prst="rect">
            <a:avLst/>
          </a:prstGeom>
        </p:spPr>
      </p:pic>
      <p:sp>
        <p:nvSpPr>
          <p:cNvPr id="6" name="文本框 5"/>
          <p:cNvSpPr txBox="1"/>
          <p:nvPr/>
        </p:nvSpPr>
        <p:spPr>
          <a:xfrm>
            <a:off x="513347" y="1448800"/>
            <a:ext cx="2031325" cy="1569660"/>
          </a:xfrm>
          <a:prstGeom prst="rect">
            <a:avLst/>
          </a:prstGeom>
          <a:noFill/>
        </p:spPr>
        <p:txBody>
          <a:bodyPr wrap="none" rtlCol="0">
            <a:spAutoFit/>
          </a:bodyPr>
          <a:lstStyle/>
          <a:p>
            <a:r>
              <a:rPr kumimoji="1" lang="zh-CN" altLang="en-US" sz="2400" b="1" dirty="0" smtClean="0">
                <a:solidFill>
                  <a:srgbClr val="C00000"/>
                </a:solidFill>
              </a:rPr>
              <a:t>［名词解释］</a:t>
            </a:r>
            <a:endParaRPr kumimoji="1" lang="en-US" altLang="zh-CN" sz="2400" b="1" dirty="0" smtClean="0">
              <a:solidFill>
                <a:srgbClr val="C00000"/>
              </a:solidFill>
            </a:endParaRPr>
          </a:p>
          <a:p>
            <a:r>
              <a:rPr kumimoji="1" lang="zh-CN" altLang="en-US" sz="2400" b="1" dirty="0" smtClean="0">
                <a:solidFill>
                  <a:srgbClr val="C00000"/>
                </a:solidFill>
              </a:rPr>
              <a:t>［简答］</a:t>
            </a:r>
            <a:endParaRPr kumimoji="1" lang="en-US" altLang="zh-CN" sz="2400" b="1" dirty="0" smtClean="0">
              <a:solidFill>
                <a:srgbClr val="C00000"/>
              </a:solidFill>
            </a:endParaRPr>
          </a:p>
          <a:p>
            <a:r>
              <a:rPr kumimoji="1" lang="zh-CN" altLang="en-US" sz="2400" b="1" dirty="0" smtClean="0">
                <a:solidFill>
                  <a:srgbClr val="C00000"/>
                </a:solidFill>
              </a:rPr>
              <a:t>［论述题］</a:t>
            </a:r>
            <a:endParaRPr kumimoji="1" lang="en-US" altLang="zh-CN" sz="2400" b="1" dirty="0" smtClean="0">
              <a:solidFill>
                <a:srgbClr val="C00000"/>
              </a:solidFill>
            </a:endParaRPr>
          </a:p>
          <a:p>
            <a:endParaRPr kumimoji="1" lang="zh-CN" altLang="en-US" sz="2400" b="1" dirty="0">
              <a:solidFill>
                <a:srgbClr val="C00000"/>
              </a:solidFill>
            </a:endParaRPr>
          </a:p>
        </p:txBody>
      </p:sp>
      <p:sp>
        <p:nvSpPr>
          <p:cNvPr id="3" name="文本框 2"/>
          <p:cNvSpPr txBox="1"/>
          <p:nvPr/>
        </p:nvSpPr>
        <p:spPr>
          <a:xfrm>
            <a:off x="3807494" y="80210"/>
            <a:ext cx="8256169" cy="3970318"/>
          </a:xfrm>
          <a:prstGeom prst="rect">
            <a:avLst/>
          </a:prstGeom>
          <a:noFill/>
        </p:spPr>
        <p:txBody>
          <a:bodyPr wrap="square" rtlCol="0">
            <a:spAutoFit/>
          </a:bodyPr>
          <a:lstStyle/>
          <a:p>
            <a:pPr>
              <a:lnSpc>
                <a:spcPct val="150000"/>
              </a:lnSpc>
            </a:pPr>
            <a:r>
              <a:rPr lang="en-US" altLang="zh-CN" sz="2400" b="1" dirty="0" smtClean="0">
                <a:latin typeface="Microsoft YaHei" charset="-122"/>
                <a:ea typeface="Microsoft YaHei" charset="-122"/>
                <a:cs typeface="Microsoft YaHei" charset="-122"/>
              </a:rPr>
              <a:t>2</a:t>
            </a:r>
            <a:r>
              <a:rPr lang="zh-CN" altLang="en-US" sz="2400" b="1" dirty="0" smtClean="0">
                <a:latin typeface="Microsoft YaHei" charset="-122"/>
                <a:ea typeface="Microsoft YaHei" charset="-122"/>
                <a:cs typeface="Microsoft YaHei" charset="-122"/>
              </a:rPr>
              <a:t>、</a:t>
            </a:r>
            <a:r>
              <a:rPr lang="zh-CN" altLang="zh-CN" sz="2400" b="1" dirty="0">
                <a:latin typeface="Microsoft YaHei" charset="-122"/>
                <a:ea typeface="Microsoft YaHei" charset="-122"/>
                <a:cs typeface="Microsoft YaHei" charset="-122"/>
              </a:rPr>
              <a:t>“语”又可以分成哪几类</a:t>
            </a:r>
            <a:r>
              <a:rPr lang="en-US" altLang="zh-CN" sz="2400" b="1" dirty="0">
                <a:latin typeface="Microsoft YaHei" charset="-122"/>
                <a:ea typeface="Microsoft YaHei" charset="-122"/>
                <a:cs typeface="Microsoft YaHei" charset="-122"/>
              </a:rPr>
              <a:t>?</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答案</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zh-CN" sz="2400" dirty="0" smtClean="0">
                <a:latin typeface="Microsoft YaHei" charset="-122"/>
                <a:ea typeface="Microsoft YaHei" charset="-122"/>
                <a:cs typeface="Microsoft YaHei" charset="-122"/>
              </a:rPr>
              <a:t>“</a:t>
            </a:r>
            <a:r>
              <a:rPr lang="zh-CN" altLang="zh-CN" sz="2400" dirty="0">
                <a:latin typeface="Microsoft YaHei" charset="-122"/>
                <a:ea typeface="Microsoft YaHei" charset="-122"/>
                <a:cs typeface="Microsoft YaHei" charset="-122"/>
              </a:rPr>
              <a:t>语”</a:t>
            </a:r>
            <a:r>
              <a:rPr lang="zh-CN" altLang="zh-CN" sz="2400" dirty="0">
                <a:latin typeface="KaiTi" charset="-122"/>
                <a:ea typeface="KaiTi" charset="-122"/>
                <a:cs typeface="KaiTi" charset="-122"/>
              </a:rPr>
              <a:t>（也可以称作“熟语”或“固定短语”）</a:t>
            </a:r>
            <a:r>
              <a:rPr lang="zh-CN" altLang="zh-CN" sz="2400" dirty="0">
                <a:latin typeface="Microsoft YaHei" charset="-122"/>
                <a:ea typeface="Microsoft YaHei" charset="-122"/>
                <a:cs typeface="Microsoft YaHei" charset="-122"/>
              </a:rPr>
              <a:t>是由词构成的固定词组或熟语</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zh-CN" sz="2400" dirty="0" smtClean="0">
                <a:latin typeface="Microsoft YaHei" charset="-122"/>
                <a:ea typeface="Microsoft YaHei" charset="-122"/>
                <a:cs typeface="Microsoft YaHei" charset="-122"/>
              </a:rPr>
              <a:t>“</a:t>
            </a:r>
            <a:r>
              <a:rPr lang="zh-CN" altLang="zh-CN" sz="2400" dirty="0">
                <a:latin typeface="Microsoft YaHei" charset="-122"/>
                <a:ea typeface="Microsoft YaHei" charset="-122"/>
                <a:cs typeface="Microsoft YaHei" charset="-122"/>
              </a:rPr>
              <a:t>语”是一种特定的集合，因此只能按照本身的形式特点，大致分为“</a:t>
            </a:r>
            <a:r>
              <a:rPr lang="zh-CN" altLang="zh-CN" sz="2400" dirty="0">
                <a:solidFill>
                  <a:srgbClr val="C00000"/>
                </a:solidFill>
                <a:latin typeface="Microsoft YaHei" charset="-122"/>
                <a:ea typeface="Microsoft YaHei" charset="-122"/>
                <a:cs typeface="Microsoft YaHei" charset="-122"/>
              </a:rPr>
              <a:t>专有名词、惯用语（习语、俚语）、成语、谚语（俗语）、歇后语、简缩词语</a:t>
            </a:r>
            <a:r>
              <a:rPr lang="zh-CN" altLang="zh-CN" sz="2400" dirty="0">
                <a:latin typeface="Microsoft YaHei" charset="-122"/>
                <a:ea typeface="Microsoft YaHei" charset="-122"/>
                <a:cs typeface="Microsoft YaHei" charset="-122"/>
              </a:rPr>
              <a:t>”等几种。 </a:t>
            </a:r>
          </a:p>
        </p:txBody>
      </p:sp>
    </p:spTree>
    <p:extLst>
      <p:ext uri="{BB962C8B-B14F-4D97-AF65-F5344CB8AC3E}">
        <p14:creationId xmlns:p14="http://schemas.microsoft.com/office/powerpoint/2010/main" val="84677872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 y="0"/>
            <a:ext cx="3807492" cy="786063"/>
          </a:xfrm>
          <a:prstGeom prst="rect">
            <a:avLst/>
          </a:prstGeom>
        </p:spPr>
      </p:pic>
      <p:sp>
        <p:nvSpPr>
          <p:cNvPr id="6" name="文本框 5"/>
          <p:cNvSpPr txBox="1"/>
          <p:nvPr/>
        </p:nvSpPr>
        <p:spPr>
          <a:xfrm>
            <a:off x="513347" y="1448800"/>
            <a:ext cx="1723549" cy="1200329"/>
          </a:xfrm>
          <a:prstGeom prst="rect">
            <a:avLst/>
          </a:prstGeom>
          <a:noFill/>
        </p:spPr>
        <p:txBody>
          <a:bodyPr wrap="none" rtlCol="0">
            <a:spAutoFit/>
          </a:bodyPr>
          <a:lstStyle/>
          <a:p>
            <a:r>
              <a:rPr kumimoji="1" lang="zh-CN" altLang="en-US" sz="2400" b="1" dirty="0" smtClean="0">
                <a:solidFill>
                  <a:srgbClr val="C00000"/>
                </a:solidFill>
              </a:rPr>
              <a:t>［简答］</a:t>
            </a:r>
            <a:endParaRPr kumimoji="1" lang="en-US" altLang="zh-CN" sz="2400" b="1" dirty="0" smtClean="0">
              <a:solidFill>
                <a:srgbClr val="C00000"/>
              </a:solidFill>
            </a:endParaRPr>
          </a:p>
          <a:p>
            <a:r>
              <a:rPr kumimoji="1" lang="zh-CN" altLang="en-US" sz="2400" b="1" dirty="0" smtClean="0">
                <a:solidFill>
                  <a:srgbClr val="C00000"/>
                </a:solidFill>
              </a:rPr>
              <a:t>［论述题］</a:t>
            </a:r>
            <a:endParaRPr kumimoji="1" lang="en-US" altLang="zh-CN" sz="2400" b="1" dirty="0" smtClean="0">
              <a:solidFill>
                <a:srgbClr val="C00000"/>
              </a:solidFill>
            </a:endParaRPr>
          </a:p>
          <a:p>
            <a:endParaRPr kumimoji="1" lang="zh-CN" altLang="en-US" sz="2400" b="1" dirty="0">
              <a:solidFill>
                <a:srgbClr val="C00000"/>
              </a:solidFill>
            </a:endParaRPr>
          </a:p>
        </p:txBody>
      </p:sp>
      <p:sp>
        <p:nvSpPr>
          <p:cNvPr id="3" name="文本框 2"/>
          <p:cNvSpPr txBox="1"/>
          <p:nvPr/>
        </p:nvSpPr>
        <p:spPr>
          <a:xfrm>
            <a:off x="3807494" y="80210"/>
            <a:ext cx="8256169" cy="5632311"/>
          </a:xfrm>
          <a:prstGeom prst="rect">
            <a:avLst/>
          </a:prstGeom>
          <a:noFill/>
        </p:spPr>
        <p:txBody>
          <a:bodyPr wrap="square" rtlCol="0">
            <a:spAutoFit/>
          </a:bodyPr>
          <a:lstStyle/>
          <a:p>
            <a:pPr>
              <a:lnSpc>
                <a:spcPct val="150000"/>
              </a:lnSpc>
            </a:pPr>
            <a:r>
              <a:rPr lang="en-US" altLang="zh-CN" sz="2400" b="1" dirty="0" smtClean="0">
                <a:latin typeface="Microsoft YaHei" charset="-122"/>
                <a:ea typeface="Microsoft YaHei" charset="-122"/>
                <a:cs typeface="Microsoft YaHei" charset="-122"/>
              </a:rPr>
              <a:t>3</a:t>
            </a:r>
            <a:r>
              <a:rPr lang="zh-CN" altLang="en-US" sz="2400" b="1" dirty="0" smtClean="0">
                <a:latin typeface="Microsoft YaHei" charset="-122"/>
                <a:ea typeface="Microsoft YaHei" charset="-122"/>
                <a:cs typeface="Microsoft YaHei" charset="-122"/>
              </a:rPr>
              <a:t>、</a:t>
            </a:r>
            <a:r>
              <a:rPr lang="zh-CN" altLang="zh-CN" sz="2400" b="1" dirty="0">
                <a:latin typeface="Microsoft YaHei" charset="-122"/>
                <a:ea typeface="Microsoft YaHei" charset="-122"/>
                <a:cs typeface="Microsoft YaHei" charset="-122"/>
              </a:rPr>
              <a:t>请简要回答“语”的特点。</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答案：</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zh-CN" sz="2400" dirty="0">
                <a:latin typeface="Microsoft YaHei" charset="-122"/>
                <a:ea typeface="Microsoft YaHei" charset="-122"/>
                <a:cs typeface="Microsoft YaHei" charset="-122"/>
              </a:rPr>
              <a:t>）</a:t>
            </a:r>
            <a:r>
              <a:rPr lang="zh-CN" altLang="zh-CN" sz="2400" b="1" dirty="0">
                <a:solidFill>
                  <a:srgbClr val="C00000"/>
                </a:solidFill>
                <a:latin typeface="Microsoft YaHei" charset="-122"/>
                <a:ea typeface="Microsoft YaHei" charset="-122"/>
                <a:cs typeface="Microsoft YaHei" charset="-122"/>
              </a:rPr>
              <a:t>结构的固定性</a:t>
            </a:r>
            <a:r>
              <a:rPr lang="zh-CN" altLang="zh-CN" sz="2400" dirty="0">
                <a:latin typeface="Microsoft YaHei" charset="-122"/>
                <a:ea typeface="Microsoft YaHei" charset="-122"/>
                <a:cs typeface="Microsoft YaHei" charset="-122"/>
              </a:rPr>
              <a:t>：“语”在结构上具有固定性，所以不能像普通词组那样随意改动。语的固定性包括：不能颠倒原有成分、不能替换原有成分、不能插入其他成分等。</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zh-CN" sz="2400" dirty="0">
                <a:latin typeface="Microsoft YaHei" charset="-122"/>
                <a:ea typeface="Microsoft YaHei" charset="-122"/>
                <a:cs typeface="Microsoft YaHei" charset="-122"/>
              </a:rPr>
              <a:t>）</a:t>
            </a:r>
            <a:r>
              <a:rPr lang="zh-CN" altLang="zh-CN" sz="2400" b="1" dirty="0">
                <a:solidFill>
                  <a:srgbClr val="C00000"/>
                </a:solidFill>
                <a:latin typeface="Microsoft YaHei" charset="-122"/>
                <a:ea typeface="Microsoft YaHei" charset="-122"/>
                <a:cs typeface="Microsoft YaHei" charset="-122"/>
              </a:rPr>
              <a:t>意义的整体性</a:t>
            </a:r>
            <a:r>
              <a:rPr lang="zh-CN" altLang="zh-CN" sz="2400" dirty="0">
                <a:latin typeface="Microsoft YaHei" charset="-122"/>
                <a:ea typeface="Microsoft YaHei" charset="-122"/>
                <a:cs typeface="Microsoft YaHei" charset="-122"/>
              </a:rPr>
              <a:t>：“语”在意义上还具有整体性，所以通常不能像词组那样根据组成成分来分析语的意义，否则即使解释后的意思能够成立也不再是语的本义了</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zh-CN"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zh-CN" sz="2400" dirty="0">
                <a:latin typeface="Microsoft YaHei" charset="-122"/>
                <a:ea typeface="Microsoft YaHei" charset="-122"/>
                <a:cs typeface="Microsoft YaHei" charset="-122"/>
              </a:rPr>
              <a:t>）</a:t>
            </a:r>
            <a:r>
              <a:rPr lang="zh-CN" altLang="zh-CN" sz="2400" b="1" dirty="0">
                <a:solidFill>
                  <a:srgbClr val="C00000"/>
                </a:solidFill>
                <a:latin typeface="Microsoft YaHei" charset="-122"/>
                <a:ea typeface="Microsoft YaHei" charset="-122"/>
                <a:cs typeface="Microsoft YaHei" charset="-122"/>
              </a:rPr>
              <a:t>自身的特殊性</a:t>
            </a:r>
            <a:r>
              <a:rPr lang="zh-CN" altLang="zh-CN" sz="2400" dirty="0">
                <a:latin typeface="Microsoft YaHei" charset="-122"/>
                <a:ea typeface="Microsoft YaHei" charset="-122"/>
                <a:cs typeface="Microsoft YaHei" charset="-122"/>
              </a:rPr>
              <a:t>：每种“语”的结构都各自有一些区别于一般词组的特殊形式。</a:t>
            </a:r>
          </a:p>
        </p:txBody>
      </p:sp>
    </p:spTree>
    <p:extLst>
      <p:ext uri="{BB962C8B-B14F-4D97-AF65-F5344CB8AC3E}">
        <p14:creationId xmlns:p14="http://schemas.microsoft.com/office/powerpoint/2010/main" val="11886275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 y="0"/>
            <a:ext cx="3454350" cy="786063"/>
          </a:xfrm>
          <a:prstGeom prst="rect">
            <a:avLst/>
          </a:prstGeom>
        </p:spPr>
      </p:pic>
      <p:pic>
        <p:nvPicPr>
          <p:cNvPr id="7" name="图片 6"/>
          <p:cNvPicPr>
            <a:picLocks noChangeAspect="1"/>
          </p:cNvPicPr>
          <p:nvPr/>
        </p:nvPicPr>
        <p:blipFill>
          <a:blip r:embed="rId4"/>
          <a:stretch>
            <a:fillRect/>
          </a:stretch>
        </p:blipFill>
        <p:spPr>
          <a:xfrm>
            <a:off x="0" y="5262019"/>
            <a:ext cx="2662989" cy="571500"/>
          </a:xfrm>
          <a:prstGeom prst="rect">
            <a:avLst/>
          </a:prstGeom>
        </p:spPr>
      </p:pic>
      <p:sp>
        <p:nvSpPr>
          <p:cNvPr id="8" name="文本框 7"/>
          <p:cNvSpPr txBox="1"/>
          <p:nvPr/>
        </p:nvSpPr>
        <p:spPr>
          <a:xfrm>
            <a:off x="1187115" y="2331543"/>
            <a:ext cx="1723549" cy="461665"/>
          </a:xfrm>
          <a:prstGeom prst="rect">
            <a:avLst/>
          </a:prstGeom>
          <a:noFill/>
        </p:spPr>
        <p:txBody>
          <a:bodyPr wrap="none" rtlCol="0">
            <a:spAutoFit/>
          </a:bodyPr>
          <a:lstStyle/>
          <a:p>
            <a:r>
              <a:rPr kumimoji="1" lang="zh-CN" altLang="en-US" sz="2400" b="1" dirty="0" smtClean="0">
                <a:solidFill>
                  <a:srgbClr val="C00000"/>
                </a:solidFill>
              </a:rPr>
              <a:t>［</a:t>
            </a:r>
            <a:r>
              <a:rPr lang="zh-CN" altLang="en-US" sz="2400" b="1" dirty="0" smtClean="0">
                <a:solidFill>
                  <a:srgbClr val="C00000"/>
                </a:solidFill>
              </a:rPr>
              <a:t>简答题</a:t>
            </a:r>
            <a:r>
              <a:rPr kumimoji="1" lang="zh-CN" altLang="en-US" sz="2400" b="1" dirty="0" smtClean="0">
                <a:solidFill>
                  <a:srgbClr val="C00000"/>
                </a:solidFill>
              </a:rPr>
              <a:t>］</a:t>
            </a:r>
            <a:endParaRPr kumimoji="1" lang="zh-CN" altLang="en-US" sz="2400" b="1" dirty="0">
              <a:solidFill>
                <a:srgbClr val="C00000"/>
              </a:solidFill>
            </a:endParaRPr>
          </a:p>
        </p:txBody>
      </p:sp>
      <p:sp>
        <p:nvSpPr>
          <p:cNvPr id="2" name="文本框 1"/>
          <p:cNvSpPr txBox="1"/>
          <p:nvPr/>
        </p:nvSpPr>
        <p:spPr>
          <a:xfrm>
            <a:off x="3625517" y="288758"/>
            <a:ext cx="8277725" cy="6186309"/>
          </a:xfrm>
          <a:prstGeom prst="rect">
            <a:avLst/>
          </a:prstGeom>
          <a:noFill/>
        </p:spPr>
        <p:txBody>
          <a:bodyPr wrap="square" rtlCol="0">
            <a:spAutoFit/>
          </a:bodyPr>
          <a:lstStyle/>
          <a:p>
            <a:pPr>
              <a:lnSpc>
                <a:spcPct val="150000"/>
              </a:lnSpc>
            </a:pPr>
            <a:r>
              <a:rPr kumimoji="1" lang="en-US" altLang="zh-CN" sz="2400" b="1" dirty="0" smtClean="0">
                <a:latin typeface="Microsoft YaHei" charset="-122"/>
                <a:ea typeface="Microsoft YaHei" charset="-122"/>
                <a:cs typeface="Microsoft YaHei" charset="-122"/>
              </a:rPr>
              <a:t>3</a:t>
            </a:r>
            <a:r>
              <a:rPr kumimoji="1" lang="zh-CN" altLang="en-US" sz="2400" b="1" dirty="0" smtClean="0">
                <a:latin typeface="Microsoft YaHei" charset="-122"/>
                <a:ea typeface="Microsoft YaHei" charset="-122"/>
                <a:cs typeface="Microsoft YaHei" charset="-122"/>
              </a:rPr>
              <a:t>、</a:t>
            </a:r>
            <a:r>
              <a:rPr lang="zh-CN" altLang="en-US" sz="2400" b="1" dirty="0">
                <a:latin typeface="Microsoft YaHei" charset="-122"/>
                <a:ea typeface="Microsoft YaHei" charset="-122"/>
                <a:cs typeface="Microsoft YaHei" charset="-122"/>
              </a:rPr>
              <a:t>“语言”和“言语”具有怎样的区别</a:t>
            </a:r>
            <a:r>
              <a:rPr lang="zh-CN" altLang="en-US" sz="2400" b="1" dirty="0" smtClean="0">
                <a:latin typeface="Microsoft YaHei" charset="-122"/>
                <a:ea typeface="Microsoft YaHei" charset="-122"/>
                <a:cs typeface="Microsoft YaHei" charset="-122"/>
              </a:rPr>
              <a:t>？</a:t>
            </a:r>
            <a:r>
              <a:rPr lang="zh-CN" altLang="en-US" sz="2400" b="1" dirty="0" smtClean="0">
                <a:solidFill>
                  <a:srgbClr val="C00000"/>
                </a:solidFill>
                <a:latin typeface="Microsoft YaHei" charset="-122"/>
                <a:ea typeface="Microsoft YaHei" charset="-122"/>
                <a:cs typeface="Microsoft YaHei" charset="-122"/>
              </a:rPr>
              <a:t>［</a:t>
            </a:r>
            <a:r>
              <a:rPr lang="en-US" altLang="zh-CN" sz="2400" b="1" dirty="0" smtClean="0">
                <a:solidFill>
                  <a:srgbClr val="C00000"/>
                </a:solidFill>
                <a:latin typeface="Microsoft YaHei" charset="-122"/>
                <a:ea typeface="Microsoft YaHei" charset="-122"/>
                <a:cs typeface="Microsoft YaHei" charset="-122"/>
              </a:rPr>
              <a:t>05</a:t>
            </a:r>
            <a:r>
              <a:rPr lang="zh-CN" altLang="en-US" sz="2400" b="1" dirty="0" smtClean="0">
                <a:solidFill>
                  <a:srgbClr val="C00000"/>
                </a:solidFill>
                <a:latin typeface="Microsoft YaHei" charset="-122"/>
                <a:ea typeface="Microsoft YaHei" charset="-122"/>
                <a:cs typeface="Microsoft YaHei" charset="-122"/>
              </a:rPr>
              <a:t>年</a:t>
            </a:r>
            <a:r>
              <a:rPr lang="zh-CN" altLang="en-US" sz="2400" b="1" dirty="0">
                <a:solidFill>
                  <a:srgbClr val="C00000"/>
                </a:solidFill>
                <a:latin typeface="Microsoft YaHei" charset="-122"/>
                <a:ea typeface="Microsoft YaHei" charset="-122"/>
                <a:cs typeface="Microsoft YaHei" charset="-122"/>
              </a:rPr>
              <a:t>考题</a:t>
            </a:r>
            <a:r>
              <a:rPr lang="zh-CN" altLang="en-US" sz="2400" b="1" dirty="0" smtClean="0">
                <a:solidFill>
                  <a:srgbClr val="C00000"/>
                </a:solidFill>
                <a:latin typeface="Microsoft YaHei" charset="-122"/>
                <a:ea typeface="Microsoft YaHei" charset="-122"/>
                <a:cs typeface="Microsoft YaHei" charset="-122"/>
              </a:rPr>
              <a:t>］过</a:t>
            </a:r>
            <a:r>
              <a:rPr lang="zh-CN" altLang="en-US" sz="2400" b="1" dirty="0" smtClean="0">
                <a:latin typeface="Microsoft YaHei" charset="-122"/>
                <a:ea typeface="Microsoft YaHei" charset="-122"/>
                <a:cs typeface="Microsoft YaHei" charset="-122"/>
              </a:rPr>
              <a:t>答案：</a:t>
            </a:r>
            <a:endParaRPr lang="en-US" altLang="zh-CN" sz="2400" b="1"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“语言”是</a:t>
            </a:r>
            <a:r>
              <a:rPr lang="zh-CN" altLang="en-US" sz="2400" u="sng" dirty="0">
                <a:solidFill>
                  <a:srgbClr val="C00000"/>
                </a:solidFill>
                <a:latin typeface="Microsoft YaHei" charset="-122"/>
                <a:ea typeface="Microsoft YaHei" charset="-122"/>
                <a:cs typeface="Microsoft YaHei" charset="-122"/>
              </a:rPr>
              <a:t>社会的</a:t>
            </a:r>
            <a:r>
              <a:rPr lang="zh-CN" altLang="en-US" sz="2400" dirty="0">
                <a:latin typeface="KaiTi" charset="-122"/>
                <a:ea typeface="KaiTi" charset="-122"/>
                <a:cs typeface="KaiTi" charset="-122"/>
              </a:rPr>
              <a:t>，</a:t>
            </a:r>
            <a:r>
              <a:rPr lang="zh-CN" altLang="en-US" sz="2400" dirty="0" smtClean="0">
                <a:latin typeface="KaiTi" charset="-122"/>
                <a:ea typeface="KaiTi" charset="-122"/>
                <a:cs typeface="KaiTi" charset="-122"/>
              </a:rPr>
              <a:t>是社会</a:t>
            </a:r>
            <a:r>
              <a:rPr lang="zh-CN" altLang="en-US" sz="2400" dirty="0">
                <a:latin typeface="KaiTi" charset="-122"/>
                <a:ea typeface="KaiTi" charset="-122"/>
                <a:cs typeface="KaiTi" charset="-122"/>
              </a:rPr>
              <a:t>成员约定俗成共同使用的部分，是一个有规律可循的抽象的均质的系统。</a:t>
            </a:r>
            <a:r>
              <a:rPr lang="zh-CN" altLang="en-US" sz="2400" dirty="0">
                <a:latin typeface="Microsoft YaHei" charset="-122"/>
                <a:ea typeface="Microsoft YaHei" charset="-122"/>
                <a:cs typeface="Microsoft YaHei" charset="-122"/>
              </a:rPr>
              <a:t>“言语”则是</a:t>
            </a:r>
            <a:r>
              <a:rPr lang="zh-CN" altLang="en-US" sz="2400" u="sng" dirty="0">
                <a:solidFill>
                  <a:srgbClr val="C00000"/>
                </a:solidFill>
                <a:latin typeface="Microsoft YaHei" charset="-122"/>
                <a:ea typeface="Microsoft YaHei" charset="-122"/>
                <a:cs typeface="Microsoft YaHei" charset="-122"/>
              </a:rPr>
              <a:t>个人的</a:t>
            </a:r>
            <a:r>
              <a:rPr lang="zh-CN" altLang="en-US" sz="2400" dirty="0">
                <a:latin typeface="KaiTi" charset="-122"/>
                <a:ea typeface="KaiTi" charset="-122"/>
                <a:cs typeface="KaiTi" charset="-122"/>
              </a:rPr>
              <a:t>，是言语活动中具有个人特色的部分，不是全社会共同使用的，因此是异质的。</a:t>
            </a:r>
            <a:br>
              <a:rPr lang="zh-CN" altLang="en-US" sz="2400" dirty="0">
                <a:latin typeface="KaiTi" charset="-122"/>
                <a:ea typeface="KaiTi" charset="-122"/>
                <a:cs typeface="KaiTi" charset="-122"/>
              </a:rPr>
            </a:b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“语言”是</a:t>
            </a:r>
            <a:r>
              <a:rPr lang="zh-CN" altLang="en-US" sz="2400" u="sng" dirty="0">
                <a:solidFill>
                  <a:srgbClr val="C00000"/>
                </a:solidFill>
                <a:latin typeface="Microsoft YaHei" charset="-122"/>
                <a:ea typeface="Microsoft YaHei" charset="-122"/>
                <a:cs typeface="Microsoft YaHei" charset="-122"/>
              </a:rPr>
              <a:t>主要的</a:t>
            </a:r>
            <a:r>
              <a:rPr lang="zh-CN" altLang="en-US" sz="2400" dirty="0">
                <a:latin typeface="Microsoft YaHei" charset="-122"/>
                <a:ea typeface="Microsoft YaHei" charset="-122"/>
                <a:cs typeface="Microsoft YaHei" charset="-122"/>
              </a:rPr>
              <a:t>，而“言语”是</a:t>
            </a:r>
            <a:r>
              <a:rPr lang="zh-CN" altLang="en-US" sz="2400" u="sng" dirty="0">
                <a:solidFill>
                  <a:srgbClr val="C00000"/>
                </a:solidFill>
                <a:latin typeface="Microsoft YaHei" charset="-122"/>
                <a:ea typeface="Microsoft YaHei" charset="-122"/>
                <a:cs typeface="Microsoft YaHei" charset="-122"/>
              </a:rPr>
              <a:t>次要的</a:t>
            </a:r>
            <a:r>
              <a:rPr lang="zh-CN" altLang="en-US" sz="2400" dirty="0">
                <a:latin typeface="Microsoft YaHei" charset="-122"/>
                <a:ea typeface="Microsoft YaHei" charset="-122"/>
                <a:cs typeface="Microsoft YaHei" charset="-122"/>
              </a:rPr>
              <a:t>、从属的和偶然的</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）语言学</a:t>
            </a:r>
            <a:r>
              <a:rPr lang="zh-CN" altLang="en-US" sz="2400" dirty="0">
                <a:latin typeface="Microsoft YaHei" charset="-122"/>
                <a:ea typeface="Microsoft YaHei" charset="-122"/>
                <a:cs typeface="Microsoft YaHei" charset="-122"/>
              </a:rPr>
              <a:t>应该以</a:t>
            </a:r>
            <a:r>
              <a:rPr lang="zh-CN" altLang="en-US" sz="2400" dirty="0">
                <a:solidFill>
                  <a:srgbClr val="C00000"/>
                </a:solidFill>
                <a:latin typeface="Microsoft YaHei" charset="-122"/>
                <a:ea typeface="Microsoft YaHei" charset="-122"/>
                <a:cs typeface="Microsoft YaHei" charset="-122"/>
              </a:rPr>
              <a:t>“语言”为研究对象</a:t>
            </a:r>
            <a:r>
              <a:rPr lang="zh-CN" altLang="en-US" sz="2400" dirty="0">
                <a:latin typeface="Microsoft YaHei" charset="-122"/>
                <a:ea typeface="Microsoft YaHei" charset="-122"/>
                <a:cs typeface="Microsoft YaHei" charset="-122"/>
              </a:rPr>
              <a:t>，而“言语”问题可以另行研究。</a:t>
            </a:r>
          </a:p>
          <a:p>
            <a:pPr>
              <a:lnSpc>
                <a:spcPct val="150000"/>
              </a:lnSpc>
            </a:pP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86302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 y="0"/>
            <a:ext cx="3807492" cy="786063"/>
          </a:xfrm>
          <a:prstGeom prst="rect">
            <a:avLst/>
          </a:prstGeom>
        </p:spPr>
      </p:pic>
      <p:sp>
        <p:nvSpPr>
          <p:cNvPr id="6" name="文本框 5"/>
          <p:cNvSpPr txBox="1"/>
          <p:nvPr/>
        </p:nvSpPr>
        <p:spPr>
          <a:xfrm>
            <a:off x="513347" y="1448800"/>
            <a:ext cx="1723549" cy="1569660"/>
          </a:xfrm>
          <a:prstGeom prst="rect">
            <a:avLst/>
          </a:prstGeom>
          <a:noFill/>
        </p:spPr>
        <p:txBody>
          <a:bodyPr wrap="none" rtlCol="0">
            <a:spAutoFit/>
          </a:bodyPr>
          <a:lstStyle/>
          <a:p>
            <a:endParaRPr kumimoji="1" lang="en-US" altLang="zh-CN" sz="2400" b="1" dirty="0" smtClean="0">
              <a:solidFill>
                <a:srgbClr val="C00000"/>
              </a:solidFill>
            </a:endParaRPr>
          </a:p>
          <a:p>
            <a:r>
              <a:rPr kumimoji="1" lang="zh-CN" altLang="en-US" sz="2400" b="1" dirty="0" smtClean="0">
                <a:solidFill>
                  <a:srgbClr val="C00000"/>
                </a:solidFill>
              </a:rPr>
              <a:t>［简答］</a:t>
            </a:r>
            <a:endParaRPr kumimoji="1" lang="en-US" altLang="zh-CN" sz="2400" b="1" dirty="0" smtClean="0">
              <a:solidFill>
                <a:srgbClr val="C00000"/>
              </a:solidFill>
            </a:endParaRPr>
          </a:p>
          <a:p>
            <a:r>
              <a:rPr kumimoji="1" lang="zh-CN" altLang="en-US" sz="2400" b="1" dirty="0" smtClean="0">
                <a:solidFill>
                  <a:srgbClr val="C00000"/>
                </a:solidFill>
              </a:rPr>
              <a:t>［论述题］</a:t>
            </a:r>
            <a:endParaRPr kumimoji="1" lang="en-US" altLang="zh-CN" sz="2400" b="1" dirty="0" smtClean="0">
              <a:solidFill>
                <a:srgbClr val="C00000"/>
              </a:solidFill>
            </a:endParaRPr>
          </a:p>
          <a:p>
            <a:endParaRPr kumimoji="1" lang="zh-CN" altLang="en-US" sz="2400" b="1" dirty="0">
              <a:solidFill>
                <a:srgbClr val="C00000"/>
              </a:solidFill>
            </a:endParaRPr>
          </a:p>
        </p:txBody>
      </p:sp>
      <p:sp>
        <p:nvSpPr>
          <p:cNvPr id="3" name="文本框 2"/>
          <p:cNvSpPr txBox="1"/>
          <p:nvPr/>
        </p:nvSpPr>
        <p:spPr>
          <a:xfrm>
            <a:off x="3807494" y="80210"/>
            <a:ext cx="8256169" cy="4524315"/>
          </a:xfrm>
          <a:prstGeom prst="rect">
            <a:avLst/>
          </a:prstGeom>
          <a:noFill/>
        </p:spPr>
        <p:txBody>
          <a:bodyPr wrap="square" rtlCol="0">
            <a:spAutoFit/>
          </a:bodyPr>
          <a:lstStyle/>
          <a:p>
            <a:pPr>
              <a:lnSpc>
                <a:spcPct val="150000"/>
              </a:lnSpc>
            </a:pPr>
            <a:r>
              <a:rPr lang="en-US" altLang="zh-CN" sz="2400" b="1" dirty="0" smtClean="0">
                <a:latin typeface="Microsoft YaHei" charset="-122"/>
                <a:ea typeface="Microsoft YaHei" charset="-122"/>
                <a:cs typeface="Microsoft YaHei" charset="-122"/>
              </a:rPr>
              <a:t>4</a:t>
            </a:r>
            <a:r>
              <a:rPr lang="zh-CN" altLang="en-US" sz="2400" b="1" dirty="0" smtClean="0">
                <a:latin typeface="Microsoft YaHei" charset="-122"/>
                <a:ea typeface="Microsoft YaHei" charset="-122"/>
                <a:cs typeface="Microsoft YaHei" charset="-122"/>
              </a:rPr>
              <a:t>、</a:t>
            </a:r>
            <a:r>
              <a:rPr lang="zh-CN" altLang="zh-CN" sz="2400" b="1" dirty="0" smtClean="0">
                <a:latin typeface="Microsoft YaHei" charset="-122"/>
                <a:ea typeface="Microsoft YaHei" charset="-122"/>
                <a:cs typeface="Microsoft YaHei" charset="-122"/>
              </a:rPr>
              <a:t>词</a:t>
            </a:r>
            <a:r>
              <a:rPr lang="zh-CN" altLang="zh-CN" sz="2400" b="1" dirty="0">
                <a:latin typeface="Microsoft YaHei" charset="-122"/>
                <a:ea typeface="Microsoft YaHei" charset="-122"/>
                <a:cs typeface="Microsoft YaHei" charset="-122"/>
              </a:rPr>
              <a:t>主要可以根据哪几种不同标准进行分类？</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答案</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zh-CN"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zh-CN" sz="2400" dirty="0">
                <a:latin typeface="Microsoft YaHei" charset="-122"/>
                <a:ea typeface="Microsoft YaHei" charset="-122"/>
                <a:cs typeface="Microsoft YaHei" charset="-122"/>
              </a:rPr>
              <a:t>）</a:t>
            </a:r>
            <a:r>
              <a:rPr lang="zh-CN" altLang="zh-CN" sz="2400" dirty="0">
                <a:solidFill>
                  <a:srgbClr val="C00000"/>
                </a:solidFill>
                <a:latin typeface="Microsoft YaHei" charset="-122"/>
                <a:ea typeface="Microsoft YaHei" charset="-122"/>
                <a:cs typeface="Microsoft YaHei" charset="-122"/>
              </a:rPr>
              <a:t>根据词的音节数量</a:t>
            </a:r>
            <a:r>
              <a:rPr lang="zh-CN" altLang="zh-CN" sz="2400" dirty="0">
                <a:latin typeface="Microsoft YaHei" charset="-122"/>
                <a:ea typeface="Microsoft YaHei" charset="-122"/>
                <a:cs typeface="Microsoft YaHei" charset="-122"/>
              </a:rPr>
              <a:t>，词可以分为“单音节词”“双音节词”和“多音节词”。</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zh-CN" sz="2400" dirty="0">
                <a:latin typeface="Microsoft YaHei" charset="-122"/>
                <a:ea typeface="Microsoft YaHei" charset="-122"/>
                <a:cs typeface="Microsoft YaHei" charset="-122"/>
              </a:rPr>
              <a:t>）</a:t>
            </a:r>
            <a:r>
              <a:rPr lang="zh-CN" altLang="zh-CN" sz="2400" dirty="0">
                <a:solidFill>
                  <a:srgbClr val="C00000"/>
                </a:solidFill>
                <a:latin typeface="Microsoft YaHei" charset="-122"/>
                <a:ea typeface="Microsoft YaHei" charset="-122"/>
                <a:cs typeface="Microsoft YaHei" charset="-122"/>
              </a:rPr>
              <a:t>根据语素数量</a:t>
            </a:r>
            <a:r>
              <a:rPr lang="zh-CN" altLang="zh-CN" sz="2400" dirty="0">
                <a:latin typeface="Microsoft YaHei" charset="-122"/>
                <a:ea typeface="Microsoft YaHei" charset="-122"/>
                <a:cs typeface="Microsoft YaHei" charset="-122"/>
              </a:rPr>
              <a:t>，词可以分为单纯词和合成词。</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zh-CN" sz="2400" dirty="0">
                <a:latin typeface="Microsoft YaHei" charset="-122"/>
                <a:ea typeface="Microsoft YaHei" charset="-122"/>
                <a:cs typeface="Microsoft YaHei" charset="-122"/>
              </a:rPr>
              <a:t>）</a:t>
            </a:r>
            <a:r>
              <a:rPr lang="zh-CN" altLang="zh-CN" sz="2400" dirty="0">
                <a:solidFill>
                  <a:srgbClr val="C00000"/>
                </a:solidFill>
                <a:latin typeface="Microsoft YaHei" charset="-122"/>
                <a:ea typeface="Microsoft YaHei" charset="-122"/>
                <a:cs typeface="Microsoft YaHei" charset="-122"/>
              </a:rPr>
              <a:t>根据词的来源特点和地位作用</a:t>
            </a:r>
            <a:r>
              <a:rPr lang="zh-CN" altLang="zh-CN" sz="2400" dirty="0">
                <a:latin typeface="Microsoft YaHei" charset="-122"/>
                <a:ea typeface="Microsoft YaHei" charset="-122"/>
                <a:cs typeface="Microsoft YaHei" charset="-122"/>
              </a:rPr>
              <a:t>，词可以分为“基本词”和“一般词（非基本词）”，一般词的内部又包括了“新造词”“古语词”“方言词”“外来词”等</a:t>
            </a:r>
            <a:r>
              <a:rPr lang="zh-CN" altLang="zh-CN" sz="2400" dirty="0" smtClean="0">
                <a:latin typeface="Microsoft YaHei" charset="-122"/>
                <a:ea typeface="Microsoft YaHei" charset="-122"/>
                <a:cs typeface="Microsoft YaHei" charset="-122"/>
              </a:rPr>
              <a:t>。</a:t>
            </a:r>
            <a:endParaRPr lang="zh-CN"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4061842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 y="0"/>
            <a:ext cx="3807492" cy="786063"/>
          </a:xfrm>
          <a:prstGeom prst="rect">
            <a:avLst/>
          </a:prstGeom>
        </p:spPr>
      </p:pic>
      <p:sp>
        <p:nvSpPr>
          <p:cNvPr id="6" name="文本框 5"/>
          <p:cNvSpPr txBox="1"/>
          <p:nvPr/>
        </p:nvSpPr>
        <p:spPr>
          <a:xfrm>
            <a:off x="513347" y="1448800"/>
            <a:ext cx="1723549" cy="1569660"/>
          </a:xfrm>
          <a:prstGeom prst="rect">
            <a:avLst/>
          </a:prstGeom>
          <a:noFill/>
        </p:spPr>
        <p:txBody>
          <a:bodyPr wrap="none" rtlCol="0">
            <a:spAutoFit/>
          </a:bodyPr>
          <a:lstStyle/>
          <a:p>
            <a:endParaRPr kumimoji="1" lang="en-US" altLang="zh-CN" sz="2400" b="1" dirty="0" smtClean="0">
              <a:solidFill>
                <a:srgbClr val="C00000"/>
              </a:solidFill>
            </a:endParaRPr>
          </a:p>
          <a:p>
            <a:r>
              <a:rPr kumimoji="1" lang="zh-CN" altLang="en-US" sz="2400" b="1" dirty="0" smtClean="0">
                <a:solidFill>
                  <a:srgbClr val="C00000"/>
                </a:solidFill>
              </a:rPr>
              <a:t>［简答］</a:t>
            </a:r>
            <a:endParaRPr kumimoji="1" lang="en-US" altLang="zh-CN" sz="2400" b="1" dirty="0" smtClean="0">
              <a:solidFill>
                <a:srgbClr val="C00000"/>
              </a:solidFill>
            </a:endParaRPr>
          </a:p>
          <a:p>
            <a:r>
              <a:rPr kumimoji="1" lang="zh-CN" altLang="en-US" sz="2400" b="1" dirty="0" smtClean="0">
                <a:solidFill>
                  <a:srgbClr val="C00000"/>
                </a:solidFill>
              </a:rPr>
              <a:t>［论述题］</a:t>
            </a:r>
            <a:endParaRPr kumimoji="1" lang="en-US" altLang="zh-CN" sz="2400" b="1" dirty="0" smtClean="0">
              <a:solidFill>
                <a:srgbClr val="C00000"/>
              </a:solidFill>
            </a:endParaRPr>
          </a:p>
          <a:p>
            <a:endParaRPr kumimoji="1" lang="zh-CN" altLang="en-US" sz="2400" b="1" dirty="0">
              <a:solidFill>
                <a:srgbClr val="C00000"/>
              </a:solidFill>
            </a:endParaRPr>
          </a:p>
        </p:txBody>
      </p:sp>
      <p:sp>
        <p:nvSpPr>
          <p:cNvPr id="3" name="文本框 2"/>
          <p:cNvSpPr txBox="1"/>
          <p:nvPr/>
        </p:nvSpPr>
        <p:spPr>
          <a:xfrm>
            <a:off x="3807494" y="80210"/>
            <a:ext cx="8256169" cy="4524315"/>
          </a:xfrm>
          <a:prstGeom prst="rect">
            <a:avLst/>
          </a:prstGeom>
          <a:noFill/>
        </p:spPr>
        <p:txBody>
          <a:bodyPr wrap="square" rtlCol="0">
            <a:spAutoFit/>
          </a:bodyPr>
          <a:lstStyle/>
          <a:p>
            <a:pPr>
              <a:lnSpc>
                <a:spcPct val="150000"/>
              </a:lnSpc>
            </a:pPr>
            <a:r>
              <a:rPr lang="en-US" altLang="zh-CN" sz="2400" b="1" dirty="0" smtClean="0">
                <a:latin typeface="Microsoft YaHei" charset="-122"/>
                <a:ea typeface="Microsoft YaHei" charset="-122"/>
                <a:cs typeface="Microsoft YaHei" charset="-122"/>
              </a:rPr>
              <a:t>4</a:t>
            </a:r>
            <a:r>
              <a:rPr lang="zh-CN" altLang="en-US" sz="2400" b="1" dirty="0" smtClean="0">
                <a:latin typeface="Microsoft YaHei" charset="-122"/>
                <a:ea typeface="Microsoft YaHei" charset="-122"/>
                <a:cs typeface="Microsoft YaHei" charset="-122"/>
              </a:rPr>
              <a:t>、</a:t>
            </a:r>
            <a:r>
              <a:rPr lang="zh-CN" altLang="zh-CN" sz="2400" b="1" dirty="0" smtClean="0">
                <a:latin typeface="Microsoft YaHei" charset="-122"/>
                <a:ea typeface="Microsoft YaHei" charset="-122"/>
                <a:cs typeface="Microsoft YaHei" charset="-122"/>
              </a:rPr>
              <a:t>词</a:t>
            </a:r>
            <a:r>
              <a:rPr lang="zh-CN" altLang="zh-CN" sz="2400" b="1" dirty="0">
                <a:latin typeface="Microsoft YaHei" charset="-122"/>
                <a:ea typeface="Microsoft YaHei" charset="-122"/>
                <a:cs typeface="Microsoft YaHei" charset="-122"/>
              </a:rPr>
              <a:t>主要可以根据哪几种不同标准进行分类？</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答案</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zh-CN"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4</a:t>
            </a:r>
            <a:r>
              <a:rPr lang="zh-CN" altLang="zh-CN" sz="2400" dirty="0">
                <a:latin typeface="Microsoft YaHei" charset="-122"/>
                <a:ea typeface="Microsoft YaHei" charset="-122"/>
                <a:cs typeface="Microsoft YaHei" charset="-122"/>
              </a:rPr>
              <a:t>）</a:t>
            </a:r>
            <a:r>
              <a:rPr lang="zh-CN" altLang="zh-CN" sz="2400" dirty="0">
                <a:solidFill>
                  <a:srgbClr val="C00000"/>
                </a:solidFill>
                <a:latin typeface="Microsoft YaHei" charset="-122"/>
                <a:ea typeface="Microsoft YaHei" charset="-122"/>
                <a:cs typeface="Microsoft YaHei" charset="-122"/>
              </a:rPr>
              <a:t>从词的用途特点</a:t>
            </a:r>
            <a:r>
              <a:rPr lang="zh-CN" altLang="zh-CN" sz="2400" dirty="0">
                <a:latin typeface="Microsoft YaHei" charset="-122"/>
                <a:ea typeface="Microsoft YaHei" charset="-122"/>
                <a:cs typeface="Microsoft YaHei" charset="-122"/>
              </a:rPr>
              <a:t>看，词可以分成“常用词、非常用词（罕用词）”和“通用词、非通用词（专用词）”等不同的类别。这些分类对于语文教学、词典编集和计算机信息处理等都有重要作用。</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5</a:t>
            </a:r>
            <a:r>
              <a:rPr lang="zh-CN" altLang="zh-CN" sz="2400" dirty="0">
                <a:latin typeface="Microsoft YaHei" charset="-122"/>
                <a:ea typeface="Microsoft YaHei" charset="-122"/>
                <a:cs typeface="Microsoft YaHei" charset="-122"/>
              </a:rPr>
              <a:t>）</a:t>
            </a:r>
            <a:r>
              <a:rPr lang="zh-CN" altLang="zh-CN" sz="2400" dirty="0">
                <a:solidFill>
                  <a:srgbClr val="C00000"/>
                </a:solidFill>
                <a:latin typeface="Microsoft YaHei" charset="-122"/>
                <a:ea typeface="Microsoft YaHei" charset="-122"/>
                <a:cs typeface="Microsoft YaHei" charset="-122"/>
              </a:rPr>
              <a:t>根据词之间的音（读音）形（拼法或写法）关系</a:t>
            </a:r>
            <a:r>
              <a:rPr lang="zh-CN" altLang="zh-CN" sz="2400" dirty="0">
                <a:latin typeface="Microsoft YaHei" charset="-122"/>
                <a:ea typeface="Microsoft YaHei" charset="-122"/>
                <a:cs typeface="Microsoft YaHei" charset="-122"/>
              </a:rPr>
              <a:t>，词还可以分为“同音词”和“同形词”等类别。</a:t>
            </a:r>
          </a:p>
        </p:txBody>
      </p:sp>
    </p:spTree>
    <p:extLst>
      <p:ext uri="{BB962C8B-B14F-4D97-AF65-F5344CB8AC3E}">
        <p14:creationId xmlns:p14="http://schemas.microsoft.com/office/powerpoint/2010/main" val="63179829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 y="0"/>
            <a:ext cx="3807492" cy="786063"/>
          </a:xfrm>
          <a:prstGeom prst="rect">
            <a:avLst/>
          </a:prstGeom>
        </p:spPr>
      </p:pic>
      <p:sp>
        <p:nvSpPr>
          <p:cNvPr id="6" name="文本框 5"/>
          <p:cNvSpPr txBox="1"/>
          <p:nvPr/>
        </p:nvSpPr>
        <p:spPr>
          <a:xfrm>
            <a:off x="513347" y="1448800"/>
            <a:ext cx="1723549" cy="1569660"/>
          </a:xfrm>
          <a:prstGeom prst="rect">
            <a:avLst/>
          </a:prstGeom>
          <a:noFill/>
        </p:spPr>
        <p:txBody>
          <a:bodyPr wrap="none" rtlCol="0">
            <a:spAutoFit/>
          </a:bodyPr>
          <a:lstStyle/>
          <a:p>
            <a:endParaRPr kumimoji="1" lang="en-US" altLang="zh-CN" sz="2400" b="1" dirty="0" smtClean="0">
              <a:solidFill>
                <a:srgbClr val="C00000"/>
              </a:solidFill>
            </a:endParaRPr>
          </a:p>
          <a:p>
            <a:r>
              <a:rPr kumimoji="1" lang="zh-CN" altLang="en-US" sz="2400" b="1" dirty="0" smtClean="0">
                <a:solidFill>
                  <a:srgbClr val="C00000"/>
                </a:solidFill>
              </a:rPr>
              <a:t>［简答］</a:t>
            </a:r>
            <a:endParaRPr kumimoji="1" lang="en-US" altLang="zh-CN" sz="2400" b="1" dirty="0" smtClean="0">
              <a:solidFill>
                <a:srgbClr val="C00000"/>
              </a:solidFill>
            </a:endParaRPr>
          </a:p>
          <a:p>
            <a:r>
              <a:rPr kumimoji="1" lang="zh-CN" altLang="en-US" sz="2400" b="1" dirty="0" smtClean="0">
                <a:solidFill>
                  <a:srgbClr val="C00000"/>
                </a:solidFill>
              </a:rPr>
              <a:t>［论述题］</a:t>
            </a:r>
            <a:endParaRPr kumimoji="1" lang="en-US" altLang="zh-CN" sz="2400" b="1" dirty="0" smtClean="0">
              <a:solidFill>
                <a:srgbClr val="C00000"/>
              </a:solidFill>
            </a:endParaRPr>
          </a:p>
          <a:p>
            <a:endParaRPr kumimoji="1" lang="zh-CN" altLang="en-US" sz="2400" b="1" dirty="0">
              <a:solidFill>
                <a:srgbClr val="C00000"/>
              </a:solidFill>
            </a:endParaRPr>
          </a:p>
        </p:txBody>
      </p:sp>
      <p:sp>
        <p:nvSpPr>
          <p:cNvPr id="3" name="文本框 2"/>
          <p:cNvSpPr txBox="1"/>
          <p:nvPr/>
        </p:nvSpPr>
        <p:spPr>
          <a:xfrm>
            <a:off x="3807494" y="80210"/>
            <a:ext cx="8256169" cy="6767365"/>
          </a:xfrm>
          <a:prstGeom prst="rect">
            <a:avLst/>
          </a:prstGeom>
          <a:noFill/>
        </p:spPr>
        <p:txBody>
          <a:bodyPr wrap="square" rtlCol="0">
            <a:spAutoFit/>
          </a:bodyPr>
          <a:lstStyle/>
          <a:p>
            <a:pPr>
              <a:lnSpc>
                <a:spcPct val="150000"/>
              </a:lnSpc>
            </a:pPr>
            <a:r>
              <a:rPr lang="en-US" altLang="zh-CN" sz="2400" b="1" dirty="0" smtClean="0">
                <a:latin typeface="Microsoft YaHei" charset="-122"/>
                <a:ea typeface="Microsoft YaHei" charset="-122"/>
                <a:cs typeface="Microsoft YaHei" charset="-122"/>
              </a:rPr>
              <a:t>5</a:t>
            </a:r>
            <a:r>
              <a:rPr lang="zh-CN" altLang="en-US" sz="2400" b="1" dirty="0" smtClean="0">
                <a:latin typeface="Microsoft YaHei" charset="-122"/>
                <a:ea typeface="Microsoft YaHei" charset="-122"/>
                <a:cs typeface="Microsoft YaHei" charset="-122"/>
              </a:rPr>
              <a:t>、</a:t>
            </a:r>
            <a:r>
              <a:rPr lang="zh-CN" altLang="zh-CN" sz="2400" b="1" dirty="0" smtClean="0">
                <a:latin typeface="Microsoft YaHei" charset="-122"/>
                <a:ea typeface="Microsoft YaHei" charset="-122"/>
                <a:cs typeface="Microsoft YaHei" charset="-122"/>
              </a:rPr>
              <a:t>举例</a:t>
            </a:r>
            <a:r>
              <a:rPr lang="zh-CN" altLang="zh-CN" sz="2400" b="1" dirty="0">
                <a:latin typeface="Microsoft YaHei" charset="-122"/>
                <a:ea typeface="Microsoft YaHei" charset="-122"/>
                <a:cs typeface="Microsoft YaHei" charset="-122"/>
              </a:rPr>
              <a:t>说明基本语汇的重要特点</a:t>
            </a:r>
            <a:r>
              <a:rPr lang="zh-CN" altLang="zh-CN" sz="2400" b="1" dirty="0" smtClean="0">
                <a:latin typeface="Microsoft YaHei" charset="-122"/>
                <a:ea typeface="Microsoft YaHei" charset="-122"/>
                <a:cs typeface="Microsoft YaHei" charset="-122"/>
              </a:rPr>
              <a:t>。</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答案</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zh-CN"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zh-CN" sz="2400" dirty="0">
                <a:latin typeface="Microsoft YaHei" charset="-122"/>
                <a:ea typeface="Microsoft YaHei" charset="-122"/>
                <a:cs typeface="Microsoft YaHei" charset="-122"/>
              </a:rPr>
              <a:t>）基本语汇</a:t>
            </a:r>
            <a:r>
              <a:rPr lang="zh-CN" altLang="zh-CN" sz="2400" u="sng" dirty="0">
                <a:latin typeface="Microsoft YaHei" charset="-122"/>
                <a:ea typeface="Microsoft YaHei" charset="-122"/>
                <a:cs typeface="Microsoft YaHei" charset="-122"/>
              </a:rPr>
              <a:t>产生的</a:t>
            </a:r>
            <a:r>
              <a:rPr lang="zh-CN" altLang="zh-CN" sz="2400" b="1" u="sng" dirty="0">
                <a:solidFill>
                  <a:srgbClr val="C00000"/>
                </a:solidFill>
                <a:latin typeface="Microsoft YaHei" charset="-122"/>
                <a:ea typeface="Microsoft YaHei" charset="-122"/>
                <a:cs typeface="Microsoft YaHei" charset="-122"/>
              </a:rPr>
              <a:t>历史长，稳固性</a:t>
            </a:r>
            <a:r>
              <a:rPr lang="zh-CN" altLang="zh-CN" sz="2400" dirty="0">
                <a:latin typeface="Microsoft YaHei" charset="-122"/>
                <a:ea typeface="Microsoft YaHei" charset="-122"/>
                <a:cs typeface="Microsoft YaHei" charset="-122"/>
              </a:rPr>
              <a:t>。</a:t>
            </a:r>
            <a:r>
              <a:rPr lang="zh-CN" altLang="zh-CN" sz="2000" dirty="0">
                <a:latin typeface="KaiTi" charset="-122"/>
                <a:ea typeface="KaiTi" charset="-122"/>
                <a:cs typeface="KaiTi" charset="-122"/>
              </a:rPr>
              <a:t>很多属于基本语汇的词千百年前就已经有了。如汉语的“人、天、水、火、大、生、一、二”等，从甲骨文时代到现在三千多年一直在使用。</a:t>
            </a:r>
            <a:r>
              <a:rPr lang="en-US" altLang="zh-CN" sz="2000" dirty="0">
                <a:latin typeface="KaiTi" charset="-122"/>
                <a:ea typeface="KaiTi" charset="-122"/>
                <a:cs typeface="KaiTi" charset="-122"/>
              </a:rPr>
              <a:t/>
            </a:r>
            <a:br>
              <a:rPr lang="en-US" altLang="zh-CN" sz="2000" dirty="0">
                <a:latin typeface="KaiTi" charset="-122"/>
                <a:ea typeface="KaiTi" charset="-122"/>
                <a:cs typeface="KaiT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zh-CN" sz="2400" dirty="0">
                <a:latin typeface="Microsoft YaHei" charset="-122"/>
                <a:ea typeface="Microsoft YaHei" charset="-122"/>
                <a:cs typeface="Microsoft YaHei" charset="-122"/>
              </a:rPr>
              <a:t>）基本语汇</a:t>
            </a:r>
            <a:r>
              <a:rPr lang="zh-CN" altLang="zh-CN" sz="2400" u="sng" dirty="0">
                <a:latin typeface="Microsoft YaHei" charset="-122"/>
                <a:ea typeface="Microsoft YaHei" charset="-122"/>
                <a:cs typeface="Microsoft YaHei" charset="-122"/>
              </a:rPr>
              <a:t>使用的</a:t>
            </a:r>
            <a:r>
              <a:rPr lang="zh-CN" altLang="zh-CN" sz="2400" b="1" u="sng" dirty="0">
                <a:solidFill>
                  <a:srgbClr val="C00000"/>
                </a:solidFill>
                <a:latin typeface="Microsoft YaHei" charset="-122"/>
                <a:ea typeface="Microsoft YaHei" charset="-122"/>
                <a:cs typeface="Microsoft YaHei" charset="-122"/>
              </a:rPr>
              <a:t>范围广，普遍性</a:t>
            </a:r>
            <a:r>
              <a:rPr lang="zh-CN" altLang="zh-CN" sz="2400" dirty="0">
                <a:latin typeface="Microsoft YaHei" charset="-122"/>
                <a:ea typeface="Microsoft YaHei" charset="-122"/>
                <a:cs typeface="Microsoft YaHei" charset="-122"/>
              </a:rPr>
              <a:t>。</a:t>
            </a:r>
            <a:r>
              <a:rPr lang="zh-CN" altLang="zh-CN" sz="2000" dirty="0">
                <a:latin typeface="KaiTi" charset="-122"/>
                <a:ea typeface="KaiTi" charset="-122"/>
                <a:cs typeface="KaiTi" charset="-122"/>
              </a:rPr>
              <a:t>基本语汇一般都是表示基本事物、动作、性质状态和语法关系的词，不论什么时代、什么人在日常交际中都经常使用。如汉语中的“水、火、吃、好、大、的、了”等。</a:t>
            </a:r>
            <a:r>
              <a:rPr lang="en-US" altLang="zh-CN" sz="2000" dirty="0">
                <a:latin typeface="KaiTi" charset="-122"/>
                <a:ea typeface="KaiTi" charset="-122"/>
                <a:cs typeface="KaiTi" charset="-122"/>
              </a:rPr>
              <a:t/>
            </a:r>
            <a:br>
              <a:rPr lang="en-US" altLang="zh-CN" sz="2000" dirty="0">
                <a:latin typeface="KaiTi" charset="-122"/>
                <a:ea typeface="KaiTi" charset="-122"/>
                <a:cs typeface="KaiT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zh-CN" sz="2400" dirty="0">
                <a:latin typeface="Microsoft YaHei" charset="-122"/>
                <a:ea typeface="Microsoft YaHei" charset="-122"/>
                <a:cs typeface="Microsoft YaHei" charset="-122"/>
              </a:rPr>
              <a:t>）基本语汇</a:t>
            </a:r>
            <a:r>
              <a:rPr lang="zh-CN" altLang="zh-CN" sz="2400" b="1" u="sng" dirty="0">
                <a:solidFill>
                  <a:srgbClr val="C00000"/>
                </a:solidFill>
                <a:latin typeface="Microsoft YaHei" charset="-122"/>
                <a:ea typeface="Microsoft YaHei" charset="-122"/>
                <a:cs typeface="Microsoft YaHei" charset="-122"/>
              </a:rPr>
              <a:t>构词的能力强</a:t>
            </a:r>
            <a:r>
              <a:rPr lang="zh-CN" altLang="zh-CN" sz="2400" dirty="0">
                <a:latin typeface="Microsoft YaHei" charset="-122"/>
                <a:ea typeface="Microsoft YaHei" charset="-122"/>
                <a:cs typeface="Microsoft YaHei" charset="-122"/>
              </a:rPr>
              <a:t>。</a:t>
            </a:r>
            <a:r>
              <a:rPr lang="zh-CN" altLang="zh-CN" sz="2000" dirty="0">
                <a:latin typeface="KaiTi" charset="-122"/>
                <a:ea typeface="KaiTi" charset="-122"/>
                <a:cs typeface="KaiTi" charset="-122"/>
              </a:rPr>
              <a:t>基本语汇中除代词和虚词以外，大部分词都往往成为构成新词的基础语素。如汉语的“山”可以构成“山村、山峰、山涧、山参、深山、山野、山水、山穷水尽、这山望着那山高”等二百多个词和语。</a:t>
            </a:r>
          </a:p>
        </p:txBody>
      </p:sp>
    </p:spTree>
    <p:extLst>
      <p:ext uri="{BB962C8B-B14F-4D97-AF65-F5344CB8AC3E}">
        <p14:creationId xmlns:p14="http://schemas.microsoft.com/office/powerpoint/2010/main" val="14889452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 y="0"/>
            <a:ext cx="3807492" cy="786063"/>
          </a:xfrm>
          <a:prstGeom prst="rect">
            <a:avLst/>
          </a:prstGeom>
        </p:spPr>
      </p:pic>
      <p:sp>
        <p:nvSpPr>
          <p:cNvPr id="6" name="文本框 5"/>
          <p:cNvSpPr txBox="1"/>
          <p:nvPr/>
        </p:nvSpPr>
        <p:spPr>
          <a:xfrm>
            <a:off x="513347" y="1448800"/>
            <a:ext cx="1723549" cy="1569660"/>
          </a:xfrm>
          <a:prstGeom prst="rect">
            <a:avLst/>
          </a:prstGeom>
          <a:noFill/>
        </p:spPr>
        <p:txBody>
          <a:bodyPr wrap="none" rtlCol="0">
            <a:spAutoFit/>
          </a:bodyPr>
          <a:lstStyle/>
          <a:p>
            <a:endParaRPr kumimoji="1" lang="en-US" altLang="zh-CN" sz="2400" b="1" dirty="0" smtClean="0">
              <a:solidFill>
                <a:srgbClr val="C00000"/>
              </a:solidFill>
            </a:endParaRPr>
          </a:p>
          <a:p>
            <a:r>
              <a:rPr kumimoji="1" lang="zh-CN" altLang="en-US" sz="2400" b="1" dirty="0" smtClean="0">
                <a:solidFill>
                  <a:srgbClr val="C00000"/>
                </a:solidFill>
              </a:rPr>
              <a:t>［简答］</a:t>
            </a:r>
            <a:endParaRPr kumimoji="1" lang="en-US" altLang="zh-CN" sz="2400" b="1" dirty="0" smtClean="0">
              <a:solidFill>
                <a:srgbClr val="C00000"/>
              </a:solidFill>
            </a:endParaRPr>
          </a:p>
          <a:p>
            <a:r>
              <a:rPr kumimoji="1" lang="zh-CN" altLang="en-US" sz="2400" b="1" dirty="0" smtClean="0">
                <a:solidFill>
                  <a:srgbClr val="C00000"/>
                </a:solidFill>
              </a:rPr>
              <a:t>［论述题］</a:t>
            </a:r>
            <a:endParaRPr kumimoji="1" lang="en-US" altLang="zh-CN" sz="2400" b="1" dirty="0" smtClean="0">
              <a:solidFill>
                <a:srgbClr val="C00000"/>
              </a:solidFill>
            </a:endParaRPr>
          </a:p>
          <a:p>
            <a:endParaRPr kumimoji="1" lang="zh-CN" altLang="en-US" sz="2400" b="1" dirty="0">
              <a:solidFill>
                <a:srgbClr val="C00000"/>
              </a:solidFill>
            </a:endParaRPr>
          </a:p>
        </p:txBody>
      </p:sp>
      <p:sp>
        <p:nvSpPr>
          <p:cNvPr id="3" name="文本框 2"/>
          <p:cNvSpPr txBox="1"/>
          <p:nvPr/>
        </p:nvSpPr>
        <p:spPr>
          <a:xfrm>
            <a:off x="3807494" y="80210"/>
            <a:ext cx="8256169" cy="4461093"/>
          </a:xfrm>
          <a:prstGeom prst="rect">
            <a:avLst/>
          </a:prstGeom>
          <a:noFill/>
        </p:spPr>
        <p:txBody>
          <a:bodyPr wrap="square" rtlCol="0">
            <a:spAutoFit/>
          </a:bodyPr>
          <a:lstStyle/>
          <a:p>
            <a:pPr>
              <a:lnSpc>
                <a:spcPct val="150000"/>
              </a:lnSpc>
            </a:pPr>
            <a:r>
              <a:rPr lang="en-US" altLang="zh-CN" sz="2400" b="1" dirty="0" smtClean="0">
                <a:latin typeface="Microsoft YaHei" charset="-122"/>
                <a:ea typeface="Microsoft YaHei" charset="-122"/>
                <a:cs typeface="Microsoft YaHei" charset="-122"/>
              </a:rPr>
              <a:t>6</a:t>
            </a:r>
            <a:r>
              <a:rPr lang="zh-CN" altLang="en-US" sz="2400" b="1" dirty="0" smtClean="0">
                <a:latin typeface="Microsoft YaHei" charset="-122"/>
                <a:ea typeface="Microsoft YaHei" charset="-122"/>
                <a:cs typeface="Microsoft YaHei" charset="-122"/>
              </a:rPr>
              <a:t>、</a:t>
            </a:r>
            <a:r>
              <a:rPr lang="zh-CN" altLang="zh-CN" sz="2400" b="1" dirty="0">
                <a:latin typeface="Microsoft YaHei" charset="-122"/>
                <a:ea typeface="Microsoft YaHei" charset="-122"/>
                <a:cs typeface="Microsoft YaHei" charset="-122"/>
              </a:rPr>
              <a:t>一般语汇的主要类型有哪些？</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答案：一般语汇的主要类型有：</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zh-CN" sz="2400" dirty="0">
                <a:latin typeface="Microsoft YaHei" charset="-122"/>
                <a:ea typeface="Microsoft YaHei" charset="-122"/>
                <a:cs typeface="Microsoft YaHei" charset="-122"/>
              </a:rPr>
              <a:t>）</a:t>
            </a:r>
            <a:r>
              <a:rPr lang="zh-CN" altLang="zh-CN" sz="2400" dirty="0">
                <a:solidFill>
                  <a:srgbClr val="C00000"/>
                </a:solidFill>
                <a:latin typeface="Microsoft YaHei" charset="-122"/>
                <a:ea typeface="Microsoft YaHei" charset="-122"/>
                <a:cs typeface="Microsoft YaHei" charset="-122"/>
              </a:rPr>
              <a:t>新造词</a:t>
            </a:r>
            <a:r>
              <a:rPr lang="zh-CN" altLang="zh-CN" sz="2400" dirty="0">
                <a:latin typeface="Microsoft YaHei" charset="-122"/>
                <a:ea typeface="Microsoft YaHei" charset="-122"/>
                <a:cs typeface="Microsoft YaHei" charset="-122"/>
              </a:rPr>
              <a:t>，又称新词，指过去没有而新创造出来的词，这是一般语汇的最重要的来源；</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zh-CN" sz="2400" dirty="0">
                <a:latin typeface="Microsoft YaHei" charset="-122"/>
                <a:ea typeface="Microsoft YaHei" charset="-122"/>
                <a:cs typeface="Microsoft YaHei" charset="-122"/>
              </a:rPr>
              <a:t>）</a:t>
            </a:r>
            <a:r>
              <a:rPr lang="zh-CN" altLang="zh-CN" sz="2400" dirty="0">
                <a:solidFill>
                  <a:srgbClr val="C00000"/>
                </a:solidFill>
                <a:latin typeface="Microsoft YaHei" charset="-122"/>
                <a:ea typeface="Microsoft YaHei" charset="-122"/>
                <a:cs typeface="Microsoft YaHei" charset="-122"/>
              </a:rPr>
              <a:t>古语词</a:t>
            </a:r>
            <a:r>
              <a:rPr lang="zh-CN" altLang="zh-CN" sz="2400" dirty="0">
                <a:latin typeface="Microsoft YaHei" charset="-122"/>
                <a:ea typeface="Microsoft YaHei" charset="-122"/>
                <a:cs typeface="Microsoft YaHei" charset="-122"/>
              </a:rPr>
              <a:t>，指古代已经产生，但又不算基本语汇，现在只是偶尔还使用的词，它又包括历史词语和文言词语两类；</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zh-CN" sz="2400" dirty="0">
                <a:latin typeface="Microsoft YaHei" charset="-122"/>
                <a:ea typeface="Microsoft YaHei" charset="-122"/>
                <a:cs typeface="Microsoft YaHei" charset="-122"/>
              </a:rPr>
              <a:t>）</a:t>
            </a:r>
            <a:r>
              <a:rPr lang="zh-CN" altLang="zh-CN" sz="2400" dirty="0">
                <a:solidFill>
                  <a:srgbClr val="C00000"/>
                </a:solidFill>
                <a:latin typeface="Microsoft YaHei" charset="-122"/>
                <a:ea typeface="Microsoft YaHei" charset="-122"/>
                <a:cs typeface="Microsoft YaHei" charset="-122"/>
              </a:rPr>
              <a:t>方言词</a:t>
            </a:r>
            <a:r>
              <a:rPr lang="zh-CN" altLang="zh-CN" sz="2400" dirty="0">
                <a:latin typeface="Microsoft YaHei" charset="-122"/>
                <a:ea typeface="Microsoft YaHei" charset="-122"/>
                <a:cs typeface="Microsoft YaHei" charset="-122"/>
              </a:rPr>
              <a:t>，指在某一地域方言中使用的词语；</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4</a:t>
            </a:r>
            <a:r>
              <a:rPr lang="zh-CN" altLang="zh-CN" sz="2400" dirty="0">
                <a:latin typeface="Microsoft YaHei" charset="-122"/>
                <a:ea typeface="Microsoft YaHei" charset="-122"/>
                <a:cs typeface="Microsoft YaHei" charset="-122"/>
              </a:rPr>
              <a:t>）</a:t>
            </a:r>
            <a:r>
              <a:rPr lang="zh-CN" altLang="zh-CN" sz="2400" dirty="0">
                <a:solidFill>
                  <a:srgbClr val="C00000"/>
                </a:solidFill>
                <a:latin typeface="Microsoft YaHei" charset="-122"/>
                <a:ea typeface="Microsoft YaHei" charset="-122"/>
                <a:cs typeface="Microsoft YaHei" charset="-122"/>
              </a:rPr>
              <a:t>外来词</a:t>
            </a:r>
            <a:r>
              <a:rPr lang="zh-CN" altLang="zh-CN" sz="2400" dirty="0">
                <a:latin typeface="Microsoft YaHei" charset="-122"/>
                <a:ea typeface="Microsoft YaHei" charset="-122"/>
                <a:cs typeface="Microsoft YaHei" charset="-122"/>
              </a:rPr>
              <a:t>，一种语言从外族语言中翻译或借用的词语。</a:t>
            </a:r>
          </a:p>
        </p:txBody>
      </p:sp>
    </p:spTree>
    <p:extLst>
      <p:ext uri="{BB962C8B-B14F-4D97-AF65-F5344CB8AC3E}">
        <p14:creationId xmlns:p14="http://schemas.microsoft.com/office/powerpoint/2010/main" val="9530122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 y="0"/>
            <a:ext cx="3807492" cy="786063"/>
          </a:xfrm>
          <a:prstGeom prst="rect">
            <a:avLst/>
          </a:prstGeom>
        </p:spPr>
      </p:pic>
      <p:sp>
        <p:nvSpPr>
          <p:cNvPr id="6" name="文本框 5"/>
          <p:cNvSpPr txBox="1"/>
          <p:nvPr/>
        </p:nvSpPr>
        <p:spPr>
          <a:xfrm>
            <a:off x="513347" y="1448800"/>
            <a:ext cx="1723549" cy="1569660"/>
          </a:xfrm>
          <a:prstGeom prst="rect">
            <a:avLst/>
          </a:prstGeom>
          <a:noFill/>
        </p:spPr>
        <p:txBody>
          <a:bodyPr wrap="none" rtlCol="0">
            <a:spAutoFit/>
          </a:bodyPr>
          <a:lstStyle/>
          <a:p>
            <a:endParaRPr kumimoji="1" lang="en-US" altLang="zh-CN" sz="2400" b="1" dirty="0" smtClean="0">
              <a:solidFill>
                <a:srgbClr val="C00000"/>
              </a:solidFill>
            </a:endParaRPr>
          </a:p>
          <a:p>
            <a:r>
              <a:rPr kumimoji="1" lang="zh-CN" altLang="en-US" sz="2400" b="1" dirty="0" smtClean="0">
                <a:solidFill>
                  <a:srgbClr val="C00000"/>
                </a:solidFill>
              </a:rPr>
              <a:t>［简答］</a:t>
            </a:r>
            <a:endParaRPr kumimoji="1" lang="en-US" altLang="zh-CN" sz="2400" b="1" dirty="0" smtClean="0">
              <a:solidFill>
                <a:srgbClr val="C00000"/>
              </a:solidFill>
            </a:endParaRPr>
          </a:p>
          <a:p>
            <a:r>
              <a:rPr kumimoji="1" lang="zh-CN" altLang="en-US" sz="2400" b="1" dirty="0" smtClean="0">
                <a:solidFill>
                  <a:srgbClr val="C00000"/>
                </a:solidFill>
              </a:rPr>
              <a:t>［论述题］</a:t>
            </a:r>
            <a:endParaRPr kumimoji="1" lang="en-US" altLang="zh-CN" sz="2400" b="1" dirty="0" smtClean="0">
              <a:solidFill>
                <a:srgbClr val="C00000"/>
              </a:solidFill>
            </a:endParaRPr>
          </a:p>
          <a:p>
            <a:endParaRPr kumimoji="1" lang="zh-CN" altLang="en-US" sz="2400" b="1" dirty="0">
              <a:solidFill>
                <a:srgbClr val="C00000"/>
              </a:solidFill>
            </a:endParaRPr>
          </a:p>
        </p:txBody>
      </p:sp>
      <p:sp>
        <p:nvSpPr>
          <p:cNvPr id="3" name="文本框 2"/>
          <p:cNvSpPr txBox="1"/>
          <p:nvPr/>
        </p:nvSpPr>
        <p:spPr>
          <a:xfrm>
            <a:off x="3807494" y="80210"/>
            <a:ext cx="8256169" cy="5078313"/>
          </a:xfrm>
          <a:prstGeom prst="rect">
            <a:avLst/>
          </a:prstGeom>
          <a:noFill/>
        </p:spPr>
        <p:txBody>
          <a:bodyPr wrap="square" rtlCol="0">
            <a:spAutoFit/>
          </a:bodyPr>
          <a:lstStyle/>
          <a:p>
            <a:pPr>
              <a:lnSpc>
                <a:spcPct val="150000"/>
              </a:lnSpc>
            </a:pPr>
            <a:r>
              <a:rPr lang="en-US" altLang="zh-CN" sz="2400" b="1" dirty="0" smtClean="0">
                <a:latin typeface="Microsoft YaHei" charset="-122"/>
                <a:ea typeface="Microsoft YaHei" charset="-122"/>
                <a:cs typeface="Microsoft YaHei" charset="-122"/>
              </a:rPr>
              <a:t>7</a:t>
            </a:r>
            <a:r>
              <a:rPr lang="zh-CN" altLang="en-US" sz="2400" b="1" dirty="0" smtClean="0">
                <a:latin typeface="Microsoft YaHei" charset="-122"/>
                <a:ea typeface="Microsoft YaHei" charset="-122"/>
                <a:cs typeface="Microsoft YaHei" charset="-122"/>
              </a:rPr>
              <a:t>、</a:t>
            </a:r>
            <a:r>
              <a:rPr lang="zh-CN" altLang="zh-CN" sz="2400" b="1" dirty="0">
                <a:latin typeface="Microsoft YaHei" charset="-122"/>
                <a:ea typeface="Microsoft YaHei" charset="-122"/>
                <a:cs typeface="Microsoft YaHei" charset="-122"/>
              </a:rPr>
              <a:t>举例说明汉语吸收外来词的几种手段。</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答案：汉语吸收外来词的手段主要有三种：</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zh-CN" sz="2400" dirty="0">
                <a:latin typeface="Microsoft YaHei" charset="-122"/>
                <a:ea typeface="Microsoft YaHei" charset="-122"/>
                <a:cs typeface="Microsoft YaHei" charset="-122"/>
              </a:rPr>
              <a:t>）第一种是</a:t>
            </a:r>
            <a:r>
              <a:rPr lang="zh-CN" altLang="zh-CN" sz="2400" dirty="0">
                <a:solidFill>
                  <a:srgbClr val="C00000"/>
                </a:solidFill>
                <a:latin typeface="Microsoft YaHei" charset="-122"/>
                <a:ea typeface="Microsoft YaHei" charset="-122"/>
                <a:cs typeface="Microsoft YaHei" charset="-122"/>
              </a:rPr>
              <a:t>纯粹音译</a:t>
            </a:r>
            <a:r>
              <a:rPr lang="zh-CN" altLang="zh-CN" sz="2400" dirty="0">
                <a:latin typeface="Microsoft YaHei" charset="-122"/>
                <a:ea typeface="Microsoft YaHei" charset="-122"/>
                <a:cs typeface="Microsoft YaHei" charset="-122"/>
              </a:rPr>
              <a:t>，</a:t>
            </a:r>
            <a:r>
              <a:rPr lang="zh-CN" altLang="zh-CN" sz="2400" dirty="0">
                <a:latin typeface="KaiTi" charset="-122"/>
                <a:ea typeface="KaiTi" charset="-122"/>
                <a:cs typeface="KaiTi" charset="-122"/>
              </a:rPr>
              <a:t>比如“咖啡、沙发”等；</a:t>
            </a:r>
            <a:r>
              <a:rPr lang="en-US" altLang="zh-CN" sz="2400" dirty="0">
                <a:latin typeface="KaiTi" charset="-122"/>
                <a:ea typeface="KaiTi" charset="-122"/>
                <a:cs typeface="KaiTi" charset="-122"/>
              </a:rPr>
              <a:t/>
            </a:r>
            <a:br>
              <a:rPr lang="en-US" altLang="zh-CN" sz="2400" dirty="0">
                <a:latin typeface="KaiTi" charset="-122"/>
                <a:ea typeface="KaiTi" charset="-122"/>
                <a:cs typeface="KaiT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zh-CN" sz="2400" dirty="0">
                <a:latin typeface="Microsoft YaHei" charset="-122"/>
                <a:ea typeface="Microsoft YaHei" charset="-122"/>
                <a:cs typeface="Microsoft YaHei" charset="-122"/>
              </a:rPr>
              <a:t>）第二种是</a:t>
            </a:r>
            <a:r>
              <a:rPr lang="zh-CN" altLang="zh-CN" sz="2400" dirty="0">
                <a:solidFill>
                  <a:srgbClr val="C00000"/>
                </a:solidFill>
                <a:latin typeface="Microsoft YaHei" charset="-122"/>
                <a:ea typeface="Microsoft YaHei" charset="-122"/>
                <a:cs typeface="Microsoft YaHei" charset="-122"/>
              </a:rPr>
              <a:t>半音译半意译</a:t>
            </a:r>
            <a:r>
              <a:rPr lang="zh-CN" altLang="zh-CN" sz="2400" dirty="0">
                <a:latin typeface="Microsoft YaHei" charset="-122"/>
                <a:ea typeface="Microsoft YaHei" charset="-122"/>
                <a:cs typeface="Microsoft YaHei" charset="-122"/>
              </a:rPr>
              <a:t>，</a:t>
            </a:r>
            <a:r>
              <a:rPr lang="zh-CN" altLang="zh-CN" sz="2400" dirty="0">
                <a:latin typeface="KaiTi" charset="-122"/>
                <a:ea typeface="KaiTi" charset="-122"/>
                <a:cs typeface="KaiTi" charset="-122"/>
              </a:rPr>
              <a:t>比如“新西兰、北爱尔兰”等就是其中某个语素用意译，“啤酒、芭蕾舞”等就是音译加意译语素；</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zh-CN" sz="2400" dirty="0">
                <a:latin typeface="Microsoft YaHei" charset="-122"/>
                <a:ea typeface="Microsoft YaHei" charset="-122"/>
                <a:cs typeface="Microsoft YaHei" charset="-122"/>
              </a:rPr>
              <a:t>）第三种是</a:t>
            </a:r>
            <a:r>
              <a:rPr lang="zh-CN" altLang="zh-CN" sz="2400" dirty="0">
                <a:solidFill>
                  <a:srgbClr val="C00000"/>
                </a:solidFill>
                <a:latin typeface="Microsoft YaHei" charset="-122"/>
                <a:ea typeface="Microsoft YaHei" charset="-122"/>
                <a:cs typeface="Microsoft YaHei" charset="-122"/>
              </a:rPr>
              <a:t>音译兼意译</a:t>
            </a:r>
            <a:r>
              <a:rPr lang="zh-CN" altLang="zh-CN" sz="2400" dirty="0">
                <a:latin typeface="Microsoft YaHei" charset="-122"/>
                <a:ea typeface="Microsoft YaHei" charset="-122"/>
                <a:cs typeface="Microsoft YaHei" charset="-122"/>
              </a:rPr>
              <a:t>，</a:t>
            </a:r>
            <a:r>
              <a:rPr lang="zh-CN" altLang="zh-CN" sz="2400" dirty="0">
                <a:latin typeface="KaiTi" charset="-122"/>
                <a:ea typeface="KaiTi" charset="-122"/>
                <a:cs typeface="KaiTi" charset="-122"/>
              </a:rPr>
              <a:t>比如“基因、可口可乐”等，虽然是音译，但又能够从汉字的意义获得外来词词义的某种提示。</a:t>
            </a:r>
          </a:p>
        </p:txBody>
      </p:sp>
    </p:spTree>
    <p:extLst>
      <p:ext uri="{BB962C8B-B14F-4D97-AF65-F5344CB8AC3E}">
        <p14:creationId xmlns:p14="http://schemas.microsoft.com/office/powerpoint/2010/main" val="158580410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23147" y="0"/>
            <a:ext cx="10349917" cy="6858000"/>
          </a:xfrm>
          <a:prstGeom prst="rect">
            <a:avLst/>
          </a:prstGeom>
        </p:spPr>
      </p:pic>
      <p:pic>
        <p:nvPicPr>
          <p:cNvPr id="5" name="图片 4"/>
          <p:cNvPicPr>
            <a:picLocks noChangeAspect="1"/>
          </p:cNvPicPr>
          <p:nvPr/>
        </p:nvPicPr>
        <p:blipFill>
          <a:blip r:embed="rId3"/>
          <a:stretch>
            <a:fillRect/>
          </a:stretch>
        </p:blipFill>
        <p:spPr>
          <a:xfrm>
            <a:off x="0" y="0"/>
            <a:ext cx="5050757" cy="1042737"/>
          </a:xfrm>
          <a:prstGeom prst="rect">
            <a:avLst/>
          </a:prstGeom>
        </p:spPr>
      </p:pic>
      <p:sp>
        <p:nvSpPr>
          <p:cNvPr id="6" name="文本框 5"/>
          <p:cNvSpPr txBox="1"/>
          <p:nvPr/>
        </p:nvSpPr>
        <p:spPr>
          <a:xfrm>
            <a:off x="432358" y="1363580"/>
            <a:ext cx="3005951" cy="1323439"/>
          </a:xfrm>
          <a:prstGeom prst="rect">
            <a:avLst/>
          </a:prstGeom>
          <a:noFill/>
        </p:spPr>
        <p:txBody>
          <a:bodyPr wrap="none" rtlCol="0">
            <a:spAutoFit/>
          </a:bodyPr>
          <a:lstStyle/>
          <a:p>
            <a:r>
              <a:rPr kumimoji="1" lang="zh-CN" altLang="en-US" sz="2000" b="1" dirty="0" smtClean="0">
                <a:solidFill>
                  <a:srgbClr val="C00000"/>
                </a:solidFill>
              </a:rPr>
              <a:t>［选择题］</a:t>
            </a:r>
            <a:endParaRPr kumimoji="1" lang="en-US" altLang="zh-CN" sz="2000" b="1" dirty="0" smtClean="0">
              <a:solidFill>
                <a:srgbClr val="C00000"/>
              </a:solidFill>
            </a:endParaRPr>
          </a:p>
          <a:p>
            <a:r>
              <a:rPr kumimoji="1" lang="zh-CN" altLang="en-US" sz="2000" b="1" dirty="0" smtClean="0">
                <a:solidFill>
                  <a:srgbClr val="C00000"/>
                </a:solidFill>
              </a:rPr>
              <a:t>［名词解释］</a:t>
            </a:r>
            <a:endParaRPr kumimoji="1" lang="en-US" altLang="zh-CN" sz="2000" b="1" dirty="0" smtClean="0">
              <a:solidFill>
                <a:srgbClr val="C00000"/>
              </a:solidFill>
            </a:endParaRPr>
          </a:p>
          <a:p>
            <a:r>
              <a:rPr kumimoji="1" lang="zh-CN" altLang="en-US" sz="2000" b="1" dirty="0" smtClean="0">
                <a:solidFill>
                  <a:srgbClr val="C00000"/>
                </a:solidFill>
              </a:rPr>
              <a:t>［简答］</a:t>
            </a:r>
            <a:endParaRPr kumimoji="1" lang="en-US" altLang="zh-CN" sz="2000" b="1" dirty="0" smtClean="0">
              <a:solidFill>
                <a:srgbClr val="C00000"/>
              </a:solidFill>
            </a:endParaRPr>
          </a:p>
          <a:p>
            <a:r>
              <a:rPr kumimoji="1" lang="zh-CN" altLang="en-US" sz="2000" b="1" dirty="0" smtClean="0">
                <a:solidFill>
                  <a:srgbClr val="C00000"/>
                </a:solidFill>
              </a:rPr>
              <a:t>以上为历年真题考点汇总</a:t>
            </a:r>
            <a:endParaRPr kumimoji="1" lang="zh-CN" altLang="en-US" sz="2000" b="1" dirty="0">
              <a:solidFill>
                <a:srgbClr val="C00000"/>
              </a:solidFill>
            </a:endParaRPr>
          </a:p>
        </p:txBody>
      </p:sp>
      <p:sp>
        <p:nvSpPr>
          <p:cNvPr id="7" name="文本框 6"/>
          <p:cNvSpPr txBox="1"/>
          <p:nvPr/>
        </p:nvSpPr>
        <p:spPr>
          <a:xfrm>
            <a:off x="704880" y="4411579"/>
            <a:ext cx="2492990" cy="646331"/>
          </a:xfrm>
          <a:prstGeom prst="rect">
            <a:avLst/>
          </a:prstGeom>
          <a:noFill/>
        </p:spPr>
        <p:txBody>
          <a:bodyPr wrap="none" rtlCol="0">
            <a:spAutoFit/>
          </a:bodyPr>
          <a:lstStyle/>
          <a:p>
            <a:r>
              <a:rPr kumimoji="1" lang="zh-CN" altLang="en-US" b="1" dirty="0" smtClean="0">
                <a:solidFill>
                  <a:srgbClr val="C00000"/>
                </a:solidFill>
              </a:rPr>
              <a:t>你喜欢这样的讲解吗？</a:t>
            </a:r>
            <a:endParaRPr kumimoji="1" lang="en-US" altLang="zh-CN" b="1" dirty="0" smtClean="0">
              <a:solidFill>
                <a:srgbClr val="C00000"/>
              </a:solidFill>
            </a:endParaRPr>
          </a:p>
          <a:p>
            <a:r>
              <a:rPr kumimoji="1" lang="zh-CN" altLang="en-US" b="1" dirty="0" smtClean="0">
                <a:solidFill>
                  <a:srgbClr val="C00000"/>
                </a:solidFill>
              </a:rPr>
              <a:t>记得支持洋洋哦～</a:t>
            </a:r>
            <a:endParaRPr kumimoji="1" lang="zh-CN" altLang="en-US" b="1" dirty="0">
              <a:solidFill>
                <a:srgbClr val="C00000"/>
              </a:solidFill>
            </a:endParaRPr>
          </a:p>
        </p:txBody>
      </p:sp>
    </p:spTree>
    <p:extLst>
      <p:ext uri="{BB962C8B-B14F-4D97-AF65-F5344CB8AC3E}">
        <p14:creationId xmlns:p14="http://schemas.microsoft.com/office/powerpoint/2010/main" val="138542439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03445" y="1124745"/>
            <a:ext cx="10657184" cy="3785652"/>
          </a:xfrm>
          <a:prstGeom prst="rect">
            <a:avLst/>
          </a:prstGeom>
        </p:spPr>
        <p:txBody>
          <a:bodyPr wrap="square">
            <a:spAutoFit/>
          </a:bodyPr>
          <a:lstStyle/>
          <a:p>
            <a:pPr fontAlgn="t">
              <a:lnSpc>
                <a:spcPct val="150000"/>
              </a:lnSpc>
            </a:pPr>
            <a:r>
              <a:rPr lang="zh-CN" altLang="en-US" sz="3200" dirty="0">
                <a:latin typeface="Helvetica Neue For Number" charset="0"/>
              </a:rPr>
              <a:t>下列关于“语汇”的表述中，正确的一项是 （   ）</a:t>
            </a:r>
          </a:p>
          <a:p>
            <a:pPr>
              <a:lnSpc>
                <a:spcPct val="150000"/>
              </a:lnSpc>
            </a:pPr>
            <a:r>
              <a:rPr lang="en-US" altLang="zh-CN" sz="3200" dirty="0">
                <a:latin typeface="Helvetica Neue For Number" charset="0"/>
              </a:rPr>
              <a:t>A:</a:t>
            </a:r>
            <a:r>
              <a:rPr lang="zh-CN" altLang="en-US" sz="3200" dirty="0">
                <a:latin typeface="Helvetica Neue For Number" charset="0"/>
              </a:rPr>
              <a:t>语汇是最小的有意义的语言单位</a:t>
            </a:r>
          </a:p>
          <a:p>
            <a:pPr>
              <a:lnSpc>
                <a:spcPct val="150000"/>
              </a:lnSpc>
            </a:pPr>
            <a:r>
              <a:rPr lang="en-US" altLang="zh-CN" sz="3200" dirty="0">
                <a:latin typeface="Helvetica Neue For Number" charset="0"/>
              </a:rPr>
              <a:t>B:</a:t>
            </a:r>
            <a:r>
              <a:rPr lang="zh-CN" altLang="en-US" sz="3200" dirty="0">
                <a:latin typeface="Helvetica Neue For Number" charset="0"/>
              </a:rPr>
              <a:t>语汇是一种语言中词的总汇</a:t>
            </a:r>
          </a:p>
          <a:p>
            <a:pPr>
              <a:lnSpc>
                <a:spcPct val="150000"/>
              </a:lnSpc>
            </a:pPr>
            <a:r>
              <a:rPr lang="en-US" altLang="zh-CN" sz="3200" dirty="0">
                <a:latin typeface="Helvetica Neue For Number" charset="0"/>
              </a:rPr>
              <a:t>C:</a:t>
            </a:r>
            <a:r>
              <a:rPr lang="zh-CN" altLang="en-US" sz="3200" dirty="0">
                <a:latin typeface="Helvetica Neue For Number" charset="0"/>
              </a:rPr>
              <a:t>语汇是一种语言中词和语的总汇</a:t>
            </a:r>
          </a:p>
          <a:p>
            <a:pPr>
              <a:lnSpc>
                <a:spcPct val="150000"/>
              </a:lnSpc>
            </a:pPr>
            <a:r>
              <a:rPr lang="en-US" altLang="zh-CN" sz="3200" dirty="0">
                <a:latin typeface="Helvetica Neue For Number" charset="0"/>
              </a:rPr>
              <a:t>D:</a:t>
            </a:r>
            <a:r>
              <a:rPr lang="zh-CN" altLang="en-US" sz="3200" dirty="0">
                <a:latin typeface="Helvetica Neue For Number" charset="0"/>
              </a:rPr>
              <a:t>语汇是一种语言中固定词组和熟语的总汇</a:t>
            </a:r>
          </a:p>
        </p:txBody>
      </p:sp>
    </p:spTree>
    <p:extLst>
      <p:ext uri="{BB962C8B-B14F-4D97-AF65-F5344CB8AC3E}">
        <p14:creationId xmlns:p14="http://schemas.microsoft.com/office/powerpoint/2010/main" val="208796168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03445" y="1124745"/>
            <a:ext cx="10657184" cy="3785652"/>
          </a:xfrm>
          <a:prstGeom prst="rect">
            <a:avLst/>
          </a:prstGeom>
        </p:spPr>
        <p:txBody>
          <a:bodyPr wrap="square">
            <a:spAutoFit/>
          </a:bodyPr>
          <a:lstStyle/>
          <a:p>
            <a:pPr fontAlgn="t">
              <a:lnSpc>
                <a:spcPct val="150000"/>
              </a:lnSpc>
            </a:pPr>
            <a:r>
              <a:rPr lang="zh-CN" altLang="en-US" sz="3200" dirty="0">
                <a:latin typeface="Helvetica Neue For Number" charset="0"/>
              </a:rPr>
              <a:t>下列关于“语汇”的表述中，正确的一项是 （   ）</a:t>
            </a:r>
          </a:p>
          <a:p>
            <a:pPr>
              <a:lnSpc>
                <a:spcPct val="150000"/>
              </a:lnSpc>
            </a:pPr>
            <a:r>
              <a:rPr lang="en-US" altLang="zh-CN" sz="3200" dirty="0">
                <a:latin typeface="Helvetica Neue For Number" charset="0"/>
              </a:rPr>
              <a:t>A:</a:t>
            </a:r>
            <a:r>
              <a:rPr lang="zh-CN" altLang="en-US" sz="3200" dirty="0">
                <a:latin typeface="Helvetica Neue For Number" charset="0"/>
              </a:rPr>
              <a:t>语汇是最小的有意义的语言单位</a:t>
            </a:r>
          </a:p>
          <a:p>
            <a:pPr>
              <a:lnSpc>
                <a:spcPct val="150000"/>
              </a:lnSpc>
            </a:pPr>
            <a:r>
              <a:rPr lang="en-US" altLang="zh-CN" sz="3200" dirty="0">
                <a:latin typeface="Helvetica Neue For Number" charset="0"/>
              </a:rPr>
              <a:t>B:</a:t>
            </a:r>
            <a:r>
              <a:rPr lang="zh-CN" altLang="en-US" sz="3200" dirty="0">
                <a:latin typeface="Helvetica Neue For Number" charset="0"/>
              </a:rPr>
              <a:t>语汇是一种语言中词的总汇</a:t>
            </a:r>
          </a:p>
          <a:p>
            <a:pPr>
              <a:lnSpc>
                <a:spcPct val="150000"/>
              </a:lnSpc>
            </a:pPr>
            <a:r>
              <a:rPr lang="en-US" altLang="zh-CN" sz="3200" dirty="0">
                <a:solidFill>
                  <a:srgbClr val="FF0000"/>
                </a:solidFill>
                <a:latin typeface="Helvetica Neue For Number" charset="0"/>
              </a:rPr>
              <a:t>C:</a:t>
            </a:r>
            <a:r>
              <a:rPr lang="zh-CN" altLang="en-US" sz="3200" dirty="0">
                <a:solidFill>
                  <a:srgbClr val="FF0000"/>
                </a:solidFill>
                <a:latin typeface="Helvetica Neue For Number" charset="0"/>
              </a:rPr>
              <a:t>语汇是一种语言中词和语的总汇</a:t>
            </a:r>
          </a:p>
          <a:p>
            <a:pPr>
              <a:lnSpc>
                <a:spcPct val="150000"/>
              </a:lnSpc>
            </a:pPr>
            <a:r>
              <a:rPr lang="en-US" altLang="zh-CN" sz="3200" dirty="0">
                <a:latin typeface="Helvetica Neue For Number" charset="0"/>
              </a:rPr>
              <a:t>D:</a:t>
            </a:r>
            <a:r>
              <a:rPr lang="zh-CN" altLang="en-US" sz="3200" dirty="0">
                <a:latin typeface="Helvetica Neue For Number" charset="0"/>
              </a:rPr>
              <a:t>语汇是一种语言中固定词组和熟语的总汇</a:t>
            </a:r>
          </a:p>
        </p:txBody>
      </p:sp>
    </p:spTree>
    <p:extLst>
      <p:ext uri="{BB962C8B-B14F-4D97-AF65-F5344CB8AC3E}">
        <p14:creationId xmlns:p14="http://schemas.microsoft.com/office/powerpoint/2010/main" val="34179778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03445" y="1124745"/>
            <a:ext cx="10657184" cy="4524315"/>
          </a:xfrm>
          <a:prstGeom prst="rect">
            <a:avLst/>
          </a:prstGeom>
        </p:spPr>
        <p:txBody>
          <a:bodyPr wrap="square">
            <a:spAutoFit/>
          </a:bodyPr>
          <a:lstStyle/>
          <a:p>
            <a:pPr fontAlgn="t">
              <a:lnSpc>
                <a:spcPct val="150000"/>
              </a:lnSpc>
            </a:pPr>
            <a:r>
              <a:rPr lang="zh-CN" altLang="en-US" sz="3200" dirty="0"/>
              <a:t>如果把人们说出来的一句一句、一段一段的话比作高楼大厦，那么（ ）就是构成这些高楼大厦的建筑材料。</a:t>
            </a:r>
          </a:p>
          <a:p>
            <a:pPr>
              <a:lnSpc>
                <a:spcPct val="150000"/>
              </a:lnSpc>
            </a:pPr>
            <a:r>
              <a:rPr lang="en-US" altLang="zh-CN" sz="3200" dirty="0"/>
              <a:t>A:</a:t>
            </a:r>
            <a:r>
              <a:rPr lang="zh-CN" altLang="en-US" sz="3200" dirty="0"/>
              <a:t>语法</a:t>
            </a:r>
          </a:p>
          <a:p>
            <a:pPr>
              <a:lnSpc>
                <a:spcPct val="150000"/>
              </a:lnSpc>
            </a:pPr>
            <a:r>
              <a:rPr lang="en-US" altLang="zh-CN" sz="3200" dirty="0"/>
              <a:t>B:</a:t>
            </a:r>
            <a:r>
              <a:rPr lang="zh-CN" altLang="en-US" sz="3200" dirty="0"/>
              <a:t>语义</a:t>
            </a:r>
          </a:p>
          <a:p>
            <a:pPr>
              <a:lnSpc>
                <a:spcPct val="150000"/>
              </a:lnSpc>
            </a:pPr>
            <a:r>
              <a:rPr lang="en-US" altLang="zh-CN" sz="3200" dirty="0"/>
              <a:t>C:</a:t>
            </a:r>
            <a:r>
              <a:rPr lang="zh-CN" altLang="en-US" sz="3200" dirty="0"/>
              <a:t>语汇</a:t>
            </a:r>
          </a:p>
          <a:p>
            <a:pPr>
              <a:lnSpc>
                <a:spcPct val="150000"/>
              </a:lnSpc>
            </a:pPr>
            <a:r>
              <a:rPr lang="en-US" altLang="zh-CN" sz="3200" dirty="0"/>
              <a:t>D:</a:t>
            </a:r>
            <a:r>
              <a:rPr lang="zh-CN" altLang="en-US" sz="3200" dirty="0"/>
              <a:t>语音</a:t>
            </a:r>
          </a:p>
        </p:txBody>
      </p:sp>
    </p:spTree>
    <p:extLst>
      <p:ext uri="{BB962C8B-B14F-4D97-AF65-F5344CB8AC3E}">
        <p14:creationId xmlns:p14="http://schemas.microsoft.com/office/powerpoint/2010/main" val="7656634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03445" y="1124745"/>
            <a:ext cx="10657184" cy="4524315"/>
          </a:xfrm>
          <a:prstGeom prst="rect">
            <a:avLst/>
          </a:prstGeom>
        </p:spPr>
        <p:txBody>
          <a:bodyPr wrap="square">
            <a:spAutoFit/>
          </a:bodyPr>
          <a:lstStyle/>
          <a:p>
            <a:pPr fontAlgn="t">
              <a:lnSpc>
                <a:spcPct val="150000"/>
              </a:lnSpc>
            </a:pPr>
            <a:r>
              <a:rPr lang="zh-CN" altLang="en-US" sz="3200" dirty="0"/>
              <a:t>如果把人们说出来的一句一句、一段一段的话比作高楼大厦，那么（ ）就是构成这些高楼大厦的建筑材料。</a:t>
            </a:r>
          </a:p>
          <a:p>
            <a:pPr>
              <a:lnSpc>
                <a:spcPct val="150000"/>
              </a:lnSpc>
            </a:pPr>
            <a:r>
              <a:rPr lang="en-US" altLang="zh-CN" sz="3200" dirty="0"/>
              <a:t>A:</a:t>
            </a:r>
            <a:r>
              <a:rPr lang="zh-CN" altLang="en-US" sz="3200" dirty="0"/>
              <a:t>语法</a:t>
            </a:r>
          </a:p>
          <a:p>
            <a:pPr>
              <a:lnSpc>
                <a:spcPct val="150000"/>
              </a:lnSpc>
            </a:pPr>
            <a:r>
              <a:rPr lang="en-US" altLang="zh-CN" sz="3200" dirty="0"/>
              <a:t>B:</a:t>
            </a:r>
            <a:r>
              <a:rPr lang="zh-CN" altLang="en-US" sz="3200" dirty="0"/>
              <a:t>语义</a:t>
            </a:r>
          </a:p>
          <a:p>
            <a:pPr>
              <a:lnSpc>
                <a:spcPct val="150000"/>
              </a:lnSpc>
            </a:pPr>
            <a:r>
              <a:rPr lang="en-US" altLang="zh-CN" sz="3200" dirty="0">
                <a:solidFill>
                  <a:srgbClr val="FF0000"/>
                </a:solidFill>
              </a:rPr>
              <a:t>C:</a:t>
            </a:r>
            <a:r>
              <a:rPr lang="zh-CN" altLang="en-US" sz="3200" dirty="0">
                <a:solidFill>
                  <a:srgbClr val="FF0000"/>
                </a:solidFill>
              </a:rPr>
              <a:t>语汇</a:t>
            </a:r>
          </a:p>
          <a:p>
            <a:pPr>
              <a:lnSpc>
                <a:spcPct val="150000"/>
              </a:lnSpc>
            </a:pPr>
            <a:r>
              <a:rPr lang="en-US" altLang="zh-CN" sz="3200" dirty="0"/>
              <a:t>D:</a:t>
            </a:r>
            <a:r>
              <a:rPr lang="zh-CN" altLang="en-US" sz="3200" dirty="0"/>
              <a:t>语音</a:t>
            </a:r>
          </a:p>
        </p:txBody>
      </p:sp>
    </p:spTree>
    <p:extLst>
      <p:ext uri="{BB962C8B-B14F-4D97-AF65-F5344CB8AC3E}">
        <p14:creationId xmlns:p14="http://schemas.microsoft.com/office/powerpoint/2010/main" val="5079230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 y="0"/>
            <a:ext cx="3454350" cy="786063"/>
          </a:xfrm>
          <a:prstGeom prst="rect">
            <a:avLst/>
          </a:prstGeom>
        </p:spPr>
      </p:pic>
      <p:sp>
        <p:nvSpPr>
          <p:cNvPr id="8" name="文本框 7"/>
          <p:cNvSpPr txBox="1"/>
          <p:nvPr/>
        </p:nvSpPr>
        <p:spPr>
          <a:xfrm>
            <a:off x="711513" y="2347585"/>
            <a:ext cx="2031325" cy="830997"/>
          </a:xfrm>
          <a:prstGeom prst="rect">
            <a:avLst/>
          </a:prstGeom>
          <a:noFill/>
        </p:spPr>
        <p:txBody>
          <a:bodyPr wrap="none" rtlCol="0">
            <a:spAutoFit/>
          </a:bodyPr>
          <a:lstStyle/>
          <a:p>
            <a:r>
              <a:rPr kumimoji="1" lang="zh-CN" altLang="en-US" sz="2400" b="1" dirty="0" smtClean="0">
                <a:solidFill>
                  <a:srgbClr val="C00000"/>
                </a:solidFill>
              </a:rPr>
              <a:t>［</a:t>
            </a:r>
            <a:r>
              <a:rPr lang="zh-CN" altLang="en-US" sz="2400" b="1" dirty="0" smtClean="0">
                <a:solidFill>
                  <a:srgbClr val="C00000"/>
                </a:solidFill>
              </a:rPr>
              <a:t>名词解释</a:t>
            </a:r>
            <a:r>
              <a:rPr kumimoji="1" lang="zh-CN" altLang="en-US" sz="2400" b="1" dirty="0" smtClean="0">
                <a:solidFill>
                  <a:srgbClr val="C00000"/>
                </a:solidFill>
              </a:rPr>
              <a:t>］</a:t>
            </a:r>
            <a:endParaRPr kumimoji="1" lang="en-US" altLang="zh-CN" sz="2400" b="1" dirty="0" smtClean="0">
              <a:solidFill>
                <a:srgbClr val="C00000"/>
              </a:solidFill>
            </a:endParaRPr>
          </a:p>
          <a:p>
            <a:r>
              <a:rPr kumimoji="1" lang="zh-CN" altLang="en-US" sz="2400" b="1" dirty="0" smtClean="0">
                <a:solidFill>
                  <a:srgbClr val="C00000"/>
                </a:solidFill>
              </a:rPr>
              <a:t>［简答题］</a:t>
            </a:r>
            <a:endParaRPr kumimoji="1" lang="zh-CN" altLang="en-US" sz="2400" b="1" dirty="0">
              <a:solidFill>
                <a:srgbClr val="C00000"/>
              </a:solidFill>
            </a:endParaRPr>
          </a:p>
        </p:txBody>
      </p:sp>
      <p:sp>
        <p:nvSpPr>
          <p:cNvPr id="2" name="文本框 1"/>
          <p:cNvSpPr txBox="1"/>
          <p:nvPr/>
        </p:nvSpPr>
        <p:spPr>
          <a:xfrm>
            <a:off x="3625517" y="288758"/>
            <a:ext cx="8277725" cy="6186309"/>
          </a:xfrm>
          <a:prstGeom prst="rect">
            <a:avLst/>
          </a:prstGeom>
          <a:noFill/>
        </p:spPr>
        <p:txBody>
          <a:bodyPr wrap="square" rtlCol="0">
            <a:spAutoFit/>
          </a:bodyPr>
          <a:lstStyle/>
          <a:p>
            <a:pPr>
              <a:lnSpc>
                <a:spcPct val="150000"/>
              </a:lnSpc>
            </a:pPr>
            <a:r>
              <a:rPr kumimoji="1" lang="en-US" altLang="zh-CN" sz="2400" b="1" dirty="0" smtClean="0">
                <a:latin typeface="Microsoft YaHei" charset="-122"/>
                <a:ea typeface="Microsoft YaHei" charset="-122"/>
                <a:cs typeface="Microsoft YaHei" charset="-122"/>
              </a:rPr>
              <a:t>4</a:t>
            </a:r>
            <a:r>
              <a:rPr kumimoji="1" lang="zh-CN" altLang="en-US" sz="2400" b="1" dirty="0" smtClean="0">
                <a:latin typeface="Microsoft YaHei" charset="-122"/>
                <a:ea typeface="Microsoft YaHei" charset="-122"/>
                <a:cs typeface="Microsoft YaHei" charset="-122"/>
              </a:rPr>
              <a:t>、</a:t>
            </a:r>
            <a:r>
              <a:rPr lang="zh-CN" altLang="en-US" sz="2400" b="1" dirty="0">
                <a:latin typeface="Microsoft YaHei" charset="-122"/>
                <a:ea typeface="Microsoft YaHei" charset="-122"/>
                <a:cs typeface="Microsoft YaHei" charset="-122"/>
              </a:rPr>
              <a:t>书面</a:t>
            </a:r>
            <a:r>
              <a:rPr lang="zh-CN" altLang="en-US" sz="2400" b="1" dirty="0" smtClean="0">
                <a:latin typeface="Microsoft YaHei" charset="-122"/>
                <a:ea typeface="Microsoft YaHei" charset="-122"/>
                <a:cs typeface="Microsoft YaHei" charset="-122"/>
              </a:rPr>
              <a:t>语（第二性）</a:t>
            </a:r>
            <a:endParaRPr lang="en-US" altLang="zh-CN" sz="2400" b="1" dirty="0" smtClean="0">
              <a:latin typeface="Microsoft YaHei" charset="-122"/>
              <a:ea typeface="Microsoft YaHei" charset="-122"/>
              <a:cs typeface="Microsoft YaHei" charset="-122"/>
            </a:endParaRPr>
          </a:p>
          <a:p>
            <a:pPr>
              <a:lnSpc>
                <a:spcPct val="150000"/>
              </a:lnSpc>
            </a:pPr>
            <a:r>
              <a:rPr lang="zh-CN" altLang="en-US" sz="2400" b="1" dirty="0">
                <a:latin typeface="Microsoft YaHei" charset="-122"/>
                <a:ea typeface="Microsoft YaHei" charset="-122"/>
                <a:cs typeface="Microsoft YaHei" charset="-122"/>
              </a:rPr>
              <a:t>答案</a:t>
            </a:r>
            <a:r>
              <a:rPr lang="zh-CN" altLang="en-US" sz="2400" b="1" dirty="0" smtClean="0">
                <a:latin typeface="Microsoft YaHei" charset="-122"/>
                <a:ea typeface="Microsoft YaHei" charset="-122"/>
                <a:cs typeface="Microsoft YaHei" charset="-122"/>
              </a:rPr>
              <a:t>：</a:t>
            </a:r>
            <a:endParaRPr lang="en-US" altLang="zh-CN" sz="2400" b="1"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书面语</a:t>
            </a:r>
            <a:r>
              <a:rPr lang="zh-CN" altLang="en-US" sz="2400" dirty="0">
                <a:latin typeface="Microsoft YaHei" charset="-122"/>
                <a:ea typeface="Microsoft YaHei" charset="-122"/>
                <a:cs typeface="Microsoft YaHei" charset="-122"/>
              </a:rPr>
              <a:t>是</a:t>
            </a:r>
            <a:r>
              <a:rPr lang="zh-CN" altLang="en-US" sz="2400" dirty="0">
                <a:solidFill>
                  <a:srgbClr val="C00000"/>
                </a:solidFill>
                <a:latin typeface="Microsoft YaHei" charset="-122"/>
                <a:ea typeface="Microsoft YaHei" charset="-122"/>
                <a:cs typeface="Microsoft YaHei" charset="-122"/>
              </a:rPr>
              <a:t>用文字记录</a:t>
            </a:r>
            <a:r>
              <a:rPr lang="zh-CN" altLang="en-US" sz="2400" dirty="0">
                <a:latin typeface="Microsoft YaHei" charset="-122"/>
                <a:ea typeface="Microsoft YaHei" charset="-122"/>
                <a:cs typeface="Microsoft YaHei" charset="-122"/>
              </a:rPr>
              <a:t>的语言形式，它是文字产生后</a:t>
            </a:r>
            <a:r>
              <a:rPr lang="zh-CN" altLang="en-US" sz="2400" dirty="0">
                <a:solidFill>
                  <a:srgbClr val="C00000"/>
                </a:solidFill>
                <a:latin typeface="Microsoft YaHei" charset="-122"/>
                <a:ea typeface="Microsoft YaHei" charset="-122"/>
                <a:cs typeface="Microsoft YaHei" charset="-122"/>
              </a:rPr>
              <a:t>在口语的基础上</a:t>
            </a:r>
            <a:r>
              <a:rPr lang="zh-CN" altLang="en-US" sz="2400" dirty="0">
                <a:latin typeface="Microsoft YaHei" charset="-122"/>
                <a:ea typeface="Microsoft YaHei" charset="-122"/>
                <a:cs typeface="Microsoft YaHei" charset="-122"/>
              </a:rPr>
              <a:t>产生的，书面语是经过</a:t>
            </a:r>
            <a:r>
              <a:rPr lang="zh-CN" altLang="en-US" sz="2400" u="sng" dirty="0">
                <a:latin typeface="Microsoft YaHei" charset="-122"/>
                <a:ea typeface="Microsoft YaHei" charset="-122"/>
                <a:cs typeface="Microsoft YaHei" charset="-122"/>
              </a:rPr>
              <a:t>加工、提炼和发展</a:t>
            </a:r>
            <a:r>
              <a:rPr lang="zh-CN" altLang="en-US" sz="2400" dirty="0">
                <a:latin typeface="Microsoft YaHei" charset="-122"/>
                <a:ea typeface="Microsoft YaHei" charset="-122"/>
                <a:cs typeface="Microsoft YaHei" charset="-122"/>
              </a:rPr>
              <a:t>了的口语的书面形式。</a:t>
            </a:r>
          </a:p>
          <a:p>
            <a:pPr>
              <a:lnSpc>
                <a:spcPct val="150000"/>
              </a:lnSpc>
            </a:pPr>
            <a:endParaRPr kumimoji="1" lang="en-US" altLang="zh-CN" sz="2400" dirty="0" smtClean="0">
              <a:latin typeface="Microsoft YaHei" charset="-122"/>
              <a:ea typeface="Microsoft YaHei" charset="-122"/>
              <a:cs typeface="Microsoft YaHei" charset="-122"/>
            </a:endParaRPr>
          </a:p>
          <a:p>
            <a:pPr marL="342900" indent="-342900">
              <a:lnSpc>
                <a:spcPct val="150000"/>
              </a:lnSpc>
              <a:buFont typeface="Wingdings" charset="2"/>
              <a:buChar char="l"/>
            </a:pPr>
            <a:r>
              <a:rPr lang="zh-CN" altLang="en-US" sz="2400" b="1" dirty="0" smtClean="0">
                <a:latin typeface="Microsoft YaHei" charset="-122"/>
                <a:ea typeface="Microsoft YaHei" charset="-122"/>
                <a:cs typeface="Microsoft YaHei" charset="-122"/>
              </a:rPr>
              <a:t>口语（第一性）</a:t>
            </a:r>
            <a:endParaRPr lang="en-US" altLang="zh-CN" sz="2400" b="1" dirty="0" smtClean="0">
              <a:latin typeface="Microsoft YaHei" charset="-122"/>
              <a:ea typeface="Microsoft YaHei" charset="-122"/>
              <a:cs typeface="Microsoft YaHei" charset="-122"/>
            </a:endParaRPr>
          </a:p>
          <a:p>
            <a:pPr>
              <a:lnSpc>
                <a:spcPct val="150000"/>
              </a:lnSpc>
            </a:pPr>
            <a:r>
              <a:rPr lang="zh-CN" altLang="en-US" sz="2400" b="1" dirty="0">
                <a:latin typeface="Microsoft YaHei" charset="-122"/>
                <a:ea typeface="Microsoft YaHei" charset="-122"/>
                <a:cs typeface="Microsoft YaHei" charset="-122"/>
              </a:rPr>
              <a:t>答案</a:t>
            </a:r>
            <a:r>
              <a:rPr lang="zh-CN" altLang="en-US" sz="2400" b="1" dirty="0" smtClean="0">
                <a:latin typeface="Microsoft YaHei" charset="-122"/>
                <a:ea typeface="Microsoft YaHei" charset="-122"/>
                <a:cs typeface="Microsoft YaHei" charset="-122"/>
              </a:rPr>
              <a:t>：</a:t>
            </a:r>
            <a:endParaRPr lang="en-US" altLang="zh-CN" sz="2400" b="1"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口语</a:t>
            </a:r>
            <a:r>
              <a:rPr lang="zh-CN" altLang="en-US" sz="2400" dirty="0">
                <a:latin typeface="Microsoft YaHei" charset="-122"/>
                <a:ea typeface="Microsoft YaHei" charset="-122"/>
                <a:cs typeface="Microsoft YaHei" charset="-122"/>
              </a:rPr>
              <a:t>就是</a:t>
            </a:r>
            <a:r>
              <a:rPr lang="zh-CN" altLang="en-US" sz="2400" dirty="0">
                <a:solidFill>
                  <a:srgbClr val="C00000"/>
                </a:solidFill>
                <a:latin typeface="Microsoft YaHei" charset="-122"/>
                <a:ea typeface="Microsoft YaHei" charset="-122"/>
                <a:cs typeface="Microsoft YaHei" charset="-122"/>
              </a:rPr>
              <a:t>有声的口头语言</a:t>
            </a:r>
            <a:r>
              <a:rPr lang="zh-CN" altLang="en-US" sz="2400" dirty="0">
                <a:latin typeface="Microsoft YaHei" charset="-122"/>
                <a:ea typeface="Microsoft YaHei" charset="-122"/>
                <a:cs typeface="Microsoft YaHei" charset="-122"/>
              </a:rPr>
              <a:t>，任何一种语言都有口头存在形式，它是书面语产生的基础。</a:t>
            </a:r>
          </a:p>
          <a:p>
            <a:pPr>
              <a:lnSpc>
                <a:spcPct val="150000"/>
              </a:lnSpc>
            </a:pP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5946519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文本框 1"/>
          <p:cNvSpPr txBox="1">
            <a:spLocks noChangeArrowheads="1"/>
          </p:cNvSpPr>
          <p:nvPr/>
        </p:nvSpPr>
        <p:spPr bwMode="auto">
          <a:xfrm>
            <a:off x="1199457" y="740701"/>
            <a:ext cx="9334607"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lang="zh-CN" altLang="en-US" sz="3200">
                <a:solidFill>
                  <a:srgbClr val="000000"/>
                </a:solidFill>
                <a:latin typeface="微软雅黑" charset="-122"/>
                <a:ea typeface="微软雅黑" charset="-122"/>
              </a:rPr>
              <a:t>下列关于语汇性质特点的表述，正确的一项是（ ）</a:t>
            </a:r>
          </a:p>
          <a:p>
            <a:pPr>
              <a:lnSpc>
                <a:spcPct val="150000"/>
              </a:lnSpc>
            </a:pPr>
            <a:r>
              <a:rPr lang="en-US" altLang="zh-CN" sz="3200" dirty="0">
                <a:solidFill>
                  <a:srgbClr val="000000"/>
                </a:solidFill>
                <a:latin typeface="微软雅黑" charset="-122"/>
                <a:ea typeface="微软雅黑" charset="-122"/>
              </a:rPr>
              <a:t>A </a:t>
            </a:r>
            <a:r>
              <a:rPr lang="zh-CN" altLang="en-US" sz="3200" dirty="0">
                <a:solidFill>
                  <a:srgbClr val="000000"/>
                </a:solidFill>
                <a:latin typeface="微软雅黑" charset="-122"/>
                <a:ea typeface="微软雅黑" charset="-122"/>
              </a:rPr>
              <a:t>语汇具有任意性，没有任何理据性</a:t>
            </a:r>
          </a:p>
          <a:p>
            <a:pPr>
              <a:lnSpc>
                <a:spcPct val="150000"/>
              </a:lnSpc>
            </a:pPr>
            <a:r>
              <a:rPr lang="en-US" altLang="zh-CN" sz="3200" dirty="0">
                <a:solidFill>
                  <a:srgbClr val="000000"/>
                </a:solidFill>
                <a:latin typeface="微软雅黑" charset="-122"/>
                <a:ea typeface="微软雅黑" charset="-122"/>
              </a:rPr>
              <a:t>B </a:t>
            </a:r>
            <a:r>
              <a:rPr lang="zh-CN" altLang="en-US" sz="3200" dirty="0">
                <a:solidFill>
                  <a:srgbClr val="000000"/>
                </a:solidFill>
                <a:latin typeface="微软雅黑" charset="-122"/>
                <a:ea typeface="微软雅黑" charset="-122"/>
              </a:rPr>
              <a:t>语汇具有民族性，不会具有普遍性</a:t>
            </a:r>
          </a:p>
          <a:p>
            <a:pPr>
              <a:lnSpc>
                <a:spcPct val="150000"/>
              </a:lnSpc>
            </a:pPr>
            <a:r>
              <a:rPr lang="en-US" altLang="zh-CN" sz="3200" dirty="0">
                <a:solidFill>
                  <a:srgbClr val="000000"/>
                </a:solidFill>
                <a:latin typeface="微软雅黑" charset="-122"/>
                <a:ea typeface="微软雅黑" charset="-122"/>
              </a:rPr>
              <a:t>C </a:t>
            </a:r>
            <a:r>
              <a:rPr lang="zh-CN" altLang="en-US" sz="3200" dirty="0">
                <a:solidFill>
                  <a:srgbClr val="000000"/>
                </a:solidFill>
                <a:latin typeface="微软雅黑" charset="-122"/>
                <a:ea typeface="微软雅黑" charset="-122"/>
              </a:rPr>
              <a:t>语汇具有活跃性，不会存在稳定性</a:t>
            </a:r>
          </a:p>
          <a:p>
            <a:pPr>
              <a:lnSpc>
                <a:spcPct val="150000"/>
              </a:lnSpc>
            </a:pPr>
            <a:r>
              <a:rPr lang="en-US" altLang="zh-CN" sz="3200" dirty="0">
                <a:solidFill>
                  <a:srgbClr val="000000"/>
                </a:solidFill>
                <a:latin typeface="微软雅黑" charset="-122"/>
                <a:ea typeface="微软雅黑" charset="-122"/>
              </a:rPr>
              <a:t>D </a:t>
            </a:r>
            <a:r>
              <a:rPr lang="zh-CN" altLang="en-US" sz="3200" dirty="0">
                <a:solidFill>
                  <a:srgbClr val="000000"/>
                </a:solidFill>
                <a:latin typeface="微软雅黑" charset="-122"/>
                <a:ea typeface="微软雅黑" charset="-122"/>
              </a:rPr>
              <a:t>语汇具有开放性，不会呈现封闭性</a:t>
            </a:r>
          </a:p>
        </p:txBody>
      </p:sp>
    </p:spTree>
    <p:extLst>
      <p:ext uri="{BB962C8B-B14F-4D97-AF65-F5344CB8AC3E}">
        <p14:creationId xmlns:p14="http://schemas.microsoft.com/office/powerpoint/2010/main" val="179427819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文本框 1"/>
          <p:cNvSpPr txBox="1">
            <a:spLocks noChangeArrowheads="1"/>
          </p:cNvSpPr>
          <p:nvPr/>
        </p:nvSpPr>
        <p:spPr bwMode="auto">
          <a:xfrm>
            <a:off x="1199457" y="740701"/>
            <a:ext cx="9334607"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lang="zh-CN" altLang="en-US" sz="3200" dirty="0">
                <a:solidFill>
                  <a:srgbClr val="000000"/>
                </a:solidFill>
                <a:latin typeface="微软雅黑" charset="-122"/>
                <a:ea typeface="微软雅黑" charset="-122"/>
              </a:rPr>
              <a:t>下列关于语汇性质特点的表述，正确的一项是（ ）</a:t>
            </a:r>
          </a:p>
          <a:p>
            <a:pPr>
              <a:lnSpc>
                <a:spcPct val="150000"/>
              </a:lnSpc>
            </a:pPr>
            <a:r>
              <a:rPr lang="en-US" altLang="zh-CN" sz="3200" dirty="0">
                <a:solidFill>
                  <a:srgbClr val="000000"/>
                </a:solidFill>
                <a:latin typeface="微软雅黑" charset="-122"/>
                <a:ea typeface="微软雅黑" charset="-122"/>
              </a:rPr>
              <a:t>A </a:t>
            </a:r>
            <a:r>
              <a:rPr lang="zh-CN" altLang="en-US" sz="3200" dirty="0">
                <a:solidFill>
                  <a:srgbClr val="000000"/>
                </a:solidFill>
                <a:latin typeface="微软雅黑" charset="-122"/>
                <a:ea typeface="微软雅黑" charset="-122"/>
              </a:rPr>
              <a:t>语汇具有任意性，没有任何理据性</a:t>
            </a:r>
          </a:p>
          <a:p>
            <a:pPr>
              <a:lnSpc>
                <a:spcPct val="150000"/>
              </a:lnSpc>
            </a:pPr>
            <a:r>
              <a:rPr lang="en-US" altLang="zh-CN" sz="3200" dirty="0">
                <a:solidFill>
                  <a:srgbClr val="000000"/>
                </a:solidFill>
                <a:latin typeface="微软雅黑" charset="-122"/>
                <a:ea typeface="微软雅黑" charset="-122"/>
              </a:rPr>
              <a:t>B </a:t>
            </a:r>
            <a:r>
              <a:rPr lang="zh-CN" altLang="en-US" sz="3200" dirty="0">
                <a:solidFill>
                  <a:srgbClr val="000000"/>
                </a:solidFill>
                <a:latin typeface="微软雅黑" charset="-122"/>
                <a:ea typeface="微软雅黑" charset="-122"/>
              </a:rPr>
              <a:t>语汇具有民族性，不会具有普遍性</a:t>
            </a:r>
          </a:p>
          <a:p>
            <a:pPr>
              <a:lnSpc>
                <a:spcPct val="150000"/>
              </a:lnSpc>
            </a:pPr>
            <a:r>
              <a:rPr lang="en-US" altLang="zh-CN" sz="3200" dirty="0">
                <a:solidFill>
                  <a:srgbClr val="000000"/>
                </a:solidFill>
                <a:latin typeface="微软雅黑" charset="-122"/>
                <a:ea typeface="微软雅黑" charset="-122"/>
              </a:rPr>
              <a:t>C </a:t>
            </a:r>
            <a:r>
              <a:rPr lang="zh-CN" altLang="en-US" sz="3200" dirty="0">
                <a:solidFill>
                  <a:srgbClr val="000000"/>
                </a:solidFill>
                <a:latin typeface="微软雅黑" charset="-122"/>
                <a:ea typeface="微软雅黑" charset="-122"/>
              </a:rPr>
              <a:t>语汇具有活跃性，不会存在稳定性</a:t>
            </a:r>
          </a:p>
          <a:p>
            <a:pPr>
              <a:lnSpc>
                <a:spcPct val="150000"/>
              </a:lnSpc>
            </a:pPr>
            <a:r>
              <a:rPr lang="en-US" altLang="zh-CN" sz="3200" dirty="0">
                <a:solidFill>
                  <a:srgbClr val="FF0000"/>
                </a:solidFill>
                <a:latin typeface="微软雅黑" charset="-122"/>
                <a:ea typeface="微软雅黑" charset="-122"/>
              </a:rPr>
              <a:t>D </a:t>
            </a:r>
            <a:r>
              <a:rPr lang="zh-CN" altLang="en-US" sz="3200" dirty="0">
                <a:solidFill>
                  <a:srgbClr val="FF0000"/>
                </a:solidFill>
                <a:latin typeface="微软雅黑" charset="-122"/>
                <a:ea typeface="微软雅黑" charset="-122"/>
              </a:rPr>
              <a:t>语汇具有开放性，不会呈现封闭性</a:t>
            </a:r>
          </a:p>
        </p:txBody>
      </p:sp>
    </p:spTree>
    <p:extLst>
      <p:ext uri="{BB962C8B-B14F-4D97-AF65-F5344CB8AC3E}">
        <p14:creationId xmlns:p14="http://schemas.microsoft.com/office/powerpoint/2010/main" val="102741220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文本框 1"/>
          <p:cNvSpPr txBox="1">
            <a:spLocks noChangeArrowheads="1"/>
          </p:cNvSpPr>
          <p:nvPr/>
        </p:nvSpPr>
        <p:spPr bwMode="auto">
          <a:xfrm>
            <a:off x="1103445" y="932723"/>
            <a:ext cx="727474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3200" dirty="0"/>
              <a:t>语言最小的音义结合的语言单位是（ ）</a:t>
            </a:r>
          </a:p>
          <a:p>
            <a:pPr>
              <a:lnSpc>
                <a:spcPct val="150000"/>
              </a:lnSpc>
            </a:pPr>
            <a:r>
              <a:rPr lang="en-US" altLang="zh-CN" sz="3200" dirty="0"/>
              <a:t>A:</a:t>
            </a:r>
            <a:r>
              <a:rPr lang="zh-CN" altLang="en-US" sz="3200" dirty="0"/>
              <a:t>音素</a:t>
            </a:r>
          </a:p>
          <a:p>
            <a:pPr>
              <a:lnSpc>
                <a:spcPct val="150000"/>
              </a:lnSpc>
            </a:pPr>
            <a:r>
              <a:rPr lang="en-US" altLang="zh-CN" sz="3200" dirty="0"/>
              <a:t>B:</a:t>
            </a:r>
            <a:r>
              <a:rPr lang="zh-CN" altLang="en-US" sz="3200" dirty="0"/>
              <a:t>语素</a:t>
            </a:r>
          </a:p>
          <a:p>
            <a:pPr>
              <a:lnSpc>
                <a:spcPct val="150000"/>
              </a:lnSpc>
            </a:pPr>
            <a:r>
              <a:rPr lang="en-US" altLang="zh-CN" sz="3200" dirty="0"/>
              <a:t>C:</a:t>
            </a:r>
            <a:r>
              <a:rPr lang="zh-CN" altLang="en-US" sz="3200" dirty="0"/>
              <a:t>义素</a:t>
            </a:r>
          </a:p>
          <a:p>
            <a:pPr>
              <a:lnSpc>
                <a:spcPct val="150000"/>
              </a:lnSpc>
            </a:pPr>
            <a:r>
              <a:rPr lang="en-US" altLang="zh-CN" sz="3200" dirty="0"/>
              <a:t>D:</a:t>
            </a:r>
            <a:r>
              <a:rPr lang="zh-CN" altLang="en-US" sz="3200" dirty="0"/>
              <a:t>位素</a:t>
            </a:r>
          </a:p>
        </p:txBody>
      </p:sp>
    </p:spTree>
    <p:extLst>
      <p:ext uri="{BB962C8B-B14F-4D97-AF65-F5344CB8AC3E}">
        <p14:creationId xmlns:p14="http://schemas.microsoft.com/office/powerpoint/2010/main" val="146631485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文本框 1"/>
          <p:cNvSpPr txBox="1">
            <a:spLocks noChangeArrowheads="1"/>
          </p:cNvSpPr>
          <p:nvPr/>
        </p:nvSpPr>
        <p:spPr bwMode="auto">
          <a:xfrm>
            <a:off x="1103445" y="932723"/>
            <a:ext cx="727474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3200" dirty="0"/>
              <a:t>语言最小的音义结合的语言单位是（ ）</a:t>
            </a:r>
          </a:p>
          <a:p>
            <a:pPr>
              <a:lnSpc>
                <a:spcPct val="150000"/>
              </a:lnSpc>
            </a:pPr>
            <a:r>
              <a:rPr lang="en-US" altLang="zh-CN" sz="3200" dirty="0"/>
              <a:t>A:</a:t>
            </a:r>
            <a:r>
              <a:rPr lang="zh-CN" altLang="en-US" sz="3200" dirty="0"/>
              <a:t>音素</a:t>
            </a:r>
          </a:p>
          <a:p>
            <a:pPr>
              <a:lnSpc>
                <a:spcPct val="150000"/>
              </a:lnSpc>
            </a:pPr>
            <a:r>
              <a:rPr lang="en-US" altLang="zh-CN" sz="3200" dirty="0">
                <a:solidFill>
                  <a:srgbClr val="FF0000"/>
                </a:solidFill>
              </a:rPr>
              <a:t>B:</a:t>
            </a:r>
            <a:r>
              <a:rPr lang="zh-CN" altLang="en-US" sz="3200" dirty="0">
                <a:solidFill>
                  <a:srgbClr val="FF0000"/>
                </a:solidFill>
              </a:rPr>
              <a:t>语素</a:t>
            </a:r>
          </a:p>
          <a:p>
            <a:pPr>
              <a:lnSpc>
                <a:spcPct val="150000"/>
              </a:lnSpc>
            </a:pPr>
            <a:r>
              <a:rPr lang="en-US" altLang="zh-CN" sz="3200" dirty="0"/>
              <a:t>C:</a:t>
            </a:r>
            <a:r>
              <a:rPr lang="zh-CN" altLang="en-US" sz="3200" dirty="0"/>
              <a:t>义素</a:t>
            </a:r>
          </a:p>
          <a:p>
            <a:pPr>
              <a:lnSpc>
                <a:spcPct val="150000"/>
              </a:lnSpc>
            </a:pPr>
            <a:r>
              <a:rPr lang="en-US" altLang="zh-CN" sz="3200" dirty="0"/>
              <a:t>D:</a:t>
            </a:r>
            <a:r>
              <a:rPr lang="zh-CN" altLang="en-US" sz="3200" dirty="0"/>
              <a:t>位素</a:t>
            </a:r>
          </a:p>
        </p:txBody>
      </p:sp>
    </p:spTree>
    <p:extLst>
      <p:ext uri="{BB962C8B-B14F-4D97-AF65-F5344CB8AC3E}">
        <p14:creationId xmlns:p14="http://schemas.microsoft.com/office/powerpoint/2010/main" val="104172703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文本框 1"/>
          <p:cNvSpPr txBox="1">
            <a:spLocks noChangeArrowheads="1"/>
          </p:cNvSpPr>
          <p:nvPr/>
        </p:nvSpPr>
        <p:spPr bwMode="auto">
          <a:xfrm>
            <a:off x="1103445" y="932723"/>
            <a:ext cx="8138766" cy="3170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lang="zh-CN" altLang="en-US" sz="2667">
                <a:solidFill>
                  <a:srgbClr val="000000"/>
                </a:solidFill>
                <a:latin typeface="微软雅黑" charset="-122"/>
                <a:ea typeface="微软雅黑" charset="-122"/>
              </a:rPr>
              <a:t>下列各组中，加横线成分属于同一语素的一组是（ ）</a:t>
            </a:r>
          </a:p>
          <a:p>
            <a:pPr>
              <a:lnSpc>
                <a:spcPct val="150000"/>
              </a:lnSpc>
            </a:pPr>
            <a:r>
              <a:rPr lang="en-US" altLang="zh-CN" sz="2667" dirty="0">
                <a:solidFill>
                  <a:srgbClr val="000000"/>
                </a:solidFill>
                <a:latin typeface="微软雅黑" charset="-122"/>
                <a:ea typeface="微软雅黑" charset="-122"/>
              </a:rPr>
              <a:t>A </a:t>
            </a:r>
            <a:r>
              <a:rPr lang="zh-CN" altLang="en-US" sz="2667" u="sng" dirty="0">
                <a:solidFill>
                  <a:srgbClr val="000000"/>
                </a:solidFill>
                <a:latin typeface="微软雅黑" charset="-122"/>
                <a:ea typeface="微软雅黑" charset="-122"/>
              </a:rPr>
              <a:t>虎</a:t>
            </a:r>
            <a:r>
              <a:rPr lang="zh-CN" altLang="en-US" sz="2667" dirty="0">
                <a:solidFill>
                  <a:srgbClr val="000000"/>
                </a:solidFill>
                <a:latin typeface="微软雅黑" charset="-122"/>
                <a:ea typeface="微软雅黑" charset="-122"/>
              </a:rPr>
              <a:t>口、马</a:t>
            </a:r>
            <a:r>
              <a:rPr lang="zh-CN" altLang="en-US" sz="2667" u="sng" dirty="0">
                <a:solidFill>
                  <a:srgbClr val="000000"/>
                </a:solidFill>
                <a:latin typeface="微软雅黑" charset="-122"/>
                <a:ea typeface="微软雅黑" charset="-122"/>
              </a:rPr>
              <a:t>虎</a:t>
            </a:r>
          </a:p>
          <a:p>
            <a:pPr>
              <a:lnSpc>
                <a:spcPct val="150000"/>
              </a:lnSpc>
            </a:pPr>
            <a:r>
              <a:rPr lang="en-US" altLang="zh-CN" sz="2667" dirty="0">
                <a:solidFill>
                  <a:srgbClr val="000000"/>
                </a:solidFill>
                <a:latin typeface="微软雅黑" charset="-122"/>
                <a:ea typeface="微软雅黑" charset="-122"/>
              </a:rPr>
              <a:t>B </a:t>
            </a:r>
            <a:r>
              <a:rPr lang="zh-CN" altLang="en-US" sz="2667" u="sng" dirty="0">
                <a:solidFill>
                  <a:srgbClr val="000000"/>
                </a:solidFill>
                <a:latin typeface="微软雅黑" charset="-122"/>
                <a:ea typeface="微软雅黑" charset="-122"/>
              </a:rPr>
              <a:t>白</a:t>
            </a:r>
            <a:r>
              <a:rPr lang="zh-CN" altLang="en-US" sz="2667" dirty="0">
                <a:solidFill>
                  <a:srgbClr val="000000"/>
                </a:solidFill>
                <a:latin typeface="微软雅黑" charset="-122"/>
                <a:ea typeface="微软雅黑" charset="-122"/>
              </a:rPr>
              <a:t>菜、</a:t>
            </a:r>
            <a:r>
              <a:rPr lang="zh-CN" altLang="en-US" sz="2667" u="sng" dirty="0">
                <a:solidFill>
                  <a:srgbClr val="000000"/>
                </a:solidFill>
                <a:latin typeface="微软雅黑" charset="-122"/>
                <a:ea typeface="微软雅黑" charset="-122"/>
              </a:rPr>
              <a:t>白</a:t>
            </a:r>
            <a:r>
              <a:rPr lang="zh-CN" altLang="en-US" sz="2667" dirty="0">
                <a:solidFill>
                  <a:srgbClr val="000000"/>
                </a:solidFill>
                <a:latin typeface="微软雅黑" charset="-122"/>
                <a:ea typeface="微软雅黑" charset="-122"/>
              </a:rPr>
              <a:t>费</a:t>
            </a:r>
          </a:p>
          <a:p>
            <a:pPr>
              <a:lnSpc>
                <a:spcPct val="150000"/>
              </a:lnSpc>
            </a:pPr>
            <a:r>
              <a:rPr lang="en-US" altLang="zh-CN" sz="2667" dirty="0">
                <a:solidFill>
                  <a:srgbClr val="000000"/>
                </a:solidFill>
                <a:latin typeface="微软雅黑" charset="-122"/>
                <a:ea typeface="微软雅黑" charset="-122"/>
              </a:rPr>
              <a:t>C </a:t>
            </a:r>
            <a:r>
              <a:rPr lang="zh-CN" altLang="en-US" sz="2667" u="sng" dirty="0">
                <a:solidFill>
                  <a:srgbClr val="000000"/>
                </a:solidFill>
                <a:latin typeface="微软雅黑" charset="-122"/>
                <a:ea typeface="微软雅黑" charset="-122"/>
              </a:rPr>
              <a:t>花</a:t>
            </a:r>
            <a:r>
              <a:rPr lang="zh-CN" altLang="en-US" sz="2667" dirty="0">
                <a:solidFill>
                  <a:srgbClr val="000000"/>
                </a:solidFill>
                <a:latin typeface="微软雅黑" charset="-122"/>
                <a:ea typeface="微软雅黑" charset="-122"/>
              </a:rPr>
              <a:t>费、菊</a:t>
            </a:r>
            <a:r>
              <a:rPr lang="zh-CN" altLang="en-US" sz="2667" u="sng" dirty="0">
                <a:solidFill>
                  <a:srgbClr val="000000"/>
                </a:solidFill>
                <a:latin typeface="微软雅黑" charset="-122"/>
                <a:ea typeface="微软雅黑" charset="-122"/>
              </a:rPr>
              <a:t>花</a:t>
            </a:r>
          </a:p>
          <a:p>
            <a:pPr>
              <a:lnSpc>
                <a:spcPct val="150000"/>
              </a:lnSpc>
            </a:pPr>
            <a:r>
              <a:rPr lang="en-US" altLang="zh-CN" sz="2667" dirty="0">
                <a:solidFill>
                  <a:srgbClr val="000000"/>
                </a:solidFill>
                <a:latin typeface="微软雅黑" charset="-122"/>
                <a:ea typeface="微软雅黑" charset="-122"/>
              </a:rPr>
              <a:t>D </a:t>
            </a:r>
            <a:r>
              <a:rPr lang="zh-CN" altLang="en-US" sz="2667" u="sng" dirty="0">
                <a:solidFill>
                  <a:srgbClr val="000000"/>
                </a:solidFill>
                <a:latin typeface="微软雅黑" charset="-122"/>
                <a:ea typeface="微软雅黑" charset="-122"/>
              </a:rPr>
              <a:t>土</a:t>
            </a:r>
            <a:r>
              <a:rPr lang="zh-CN" altLang="en-US" sz="2667" dirty="0">
                <a:solidFill>
                  <a:srgbClr val="000000"/>
                </a:solidFill>
                <a:latin typeface="微软雅黑" charset="-122"/>
                <a:ea typeface="微软雅黑" charset="-122"/>
              </a:rPr>
              <a:t>改、黄</a:t>
            </a:r>
            <a:r>
              <a:rPr lang="zh-CN" altLang="en-US" sz="2667" u="sng" dirty="0">
                <a:solidFill>
                  <a:srgbClr val="000000"/>
                </a:solidFill>
                <a:latin typeface="微软雅黑" charset="-122"/>
                <a:ea typeface="微软雅黑" charset="-122"/>
              </a:rPr>
              <a:t>土</a:t>
            </a:r>
          </a:p>
        </p:txBody>
      </p:sp>
    </p:spTree>
    <p:extLst>
      <p:ext uri="{BB962C8B-B14F-4D97-AF65-F5344CB8AC3E}">
        <p14:creationId xmlns:p14="http://schemas.microsoft.com/office/powerpoint/2010/main" val="165305377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文本框 1"/>
          <p:cNvSpPr txBox="1">
            <a:spLocks noChangeArrowheads="1"/>
          </p:cNvSpPr>
          <p:nvPr/>
        </p:nvSpPr>
        <p:spPr bwMode="auto">
          <a:xfrm>
            <a:off x="1007435" y="932723"/>
            <a:ext cx="9687267" cy="440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lang="zh-CN" altLang="en-US" sz="2667">
                <a:solidFill>
                  <a:srgbClr val="000000"/>
                </a:solidFill>
                <a:latin typeface="微软雅黑" charset="-122"/>
                <a:ea typeface="微软雅黑" charset="-122"/>
              </a:rPr>
              <a:t>下列各组中，加横线成分属于同一语素的一组是（ ）</a:t>
            </a:r>
          </a:p>
          <a:p>
            <a:pPr>
              <a:lnSpc>
                <a:spcPct val="150000"/>
              </a:lnSpc>
            </a:pPr>
            <a:r>
              <a:rPr lang="en-US" altLang="zh-CN" sz="2667" dirty="0">
                <a:solidFill>
                  <a:srgbClr val="000000"/>
                </a:solidFill>
                <a:latin typeface="微软雅黑" charset="-122"/>
                <a:ea typeface="微软雅黑" charset="-122"/>
              </a:rPr>
              <a:t>A </a:t>
            </a:r>
            <a:r>
              <a:rPr lang="zh-CN" altLang="en-US" sz="2667" u="sng" dirty="0">
                <a:solidFill>
                  <a:srgbClr val="000000"/>
                </a:solidFill>
                <a:latin typeface="微软雅黑" charset="-122"/>
                <a:ea typeface="微软雅黑" charset="-122"/>
              </a:rPr>
              <a:t>虎</a:t>
            </a:r>
            <a:r>
              <a:rPr lang="zh-CN" altLang="en-US" sz="2667" dirty="0">
                <a:solidFill>
                  <a:srgbClr val="000000"/>
                </a:solidFill>
                <a:latin typeface="微软雅黑" charset="-122"/>
                <a:ea typeface="微软雅黑" charset="-122"/>
              </a:rPr>
              <a:t>口、马</a:t>
            </a:r>
            <a:r>
              <a:rPr lang="zh-CN" altLang="en-US" sz="2667" u="sng" dirty="0">
                <a:solidFill>
                  <a:srgbClr val="000000"/>
                </a:solidFill>
                <a:latin typeface="微软雅黑" charset="-122"/>
                <a:ea typeface="微软雅黑" charset="-122"/>
              </a:rPr>
              <a:t>虎</a:t>
            </a:r>
          </a:p>
          <a:p>
            <a:pPr>
              <a:lnSpc>
                <a:spcPct val="150000"/>
              </a:lnSpc>
            </a:pPr>
            <a:r>
              <a:rPr lang="en-US" altLang="zh-CN" sz="2667" dirty="0">
                <a:solidFill>
                  <a:srgbClr val="000000"/>
                </a:solidFill>
                <a:latin typeface="微软雅黑" charset="-122"/>
                <a:ea typeface="微软雅黑" charset="-122"/>
              </a:rPr>
              <a:t>B </a:t>
            </a:r>
            <a:r>
              <a:rPr lang="zh-CN" altLang="en-US" sz="2667" u="sng" dirty="0">
                <a:solidFill>
                  <a:srgbClr val="000000"/>
                </a:solidFill>
                <a:latin typeface="微软雅黑" charset="-122"/>
                <a:ea typeface="微软雅黑" charset="-122"/>
              </a:rPr>
              <a:t>白</a:t>
            </a:r>
            <a:r>
              <a:rPr lang="zh-CN" altLang="en-US" sz="2667" dirty="0">
                <a:solidFill>
                  <a:srgbClr val="000000"/>
                </a:solidFill>
                <a:latin typeface="微软雅黑" charset="-122"/>
                <a:ea typeface="微软雅黑" charset="-122"/>
              </a:rPr>
              <a:t>菜、</a:t>
            </a:r>
            <a:r>
              <a:rPr lang="zh-CN" altLang="en-US" sz="2667" u="sng" dirty="0">
                <a:solidFill>
                  <a:srgbClr val="000000"/>
                </a:solidFill>
                <a:latin typeface="微软雅黑" charset="-122"/>
                <a:ea typeface="微软雅黑" charset="-122"/>
              </a:rPr>
              <a:t>白</a:t>
            </a:r>
            <a:r>
              <a:rPr lang="zh-CN" altLang="en-US" sz="2667" dirty="0">
                <a:solidFill>
                  <a:srgbClr val="000000"/>
                </a:solidFill>
                <a:latin typeface="微软雅黑" charset="-122"/>
                <a:ea typeface="微软雅黑" charset="-122"/>
              </a:rPr>
              <a:t>费</a:t>
            </a:r>
          </a:p>
          <a:p>
            <a:pPr>
              <a:lnSpc>
                <a:spcPct val="150000"/>
              </a:lnSpc>
            </a:pPr>
            <a:r>
              <a:rPr lang="en-US" altLang="zh-CN" sz="2667" dirty="0">
                <a:solidFill>
                  <a:srgbClr val="000000"/>
                </a:solidFill>
                <a:latin typeface="微软雅黑" charset="-122"/>
                <a:ea typeface="微软雅黑" charset="-122"/>
              </a:rPr>
              <a:t>C </a:t>
            </a:r>
            <a:r>
              <a:rPr lang="zh-CN" altLang="en-US" sz="2667" u="sng" dirty="0">
                <a:solidFill>
                  <a:srgbClr val="000000"/>
                </a:solidFill>
                <a:latin typeface="微软雅黑" charset="-122"/>
                <a:ea typeface="微软雅黑" charset="-122"/>
              </a:rPr>
              <a:t>花</a:t>
            </a:r>
            <a:r>
              <a:rPr lang="zh-CN" altLang="en-US" sz="2667" dirty="0">
                <a:solidFill>
                  <a:srgbClr val="000000"/>
                </a:solidFill>
                <a:latin typeface="微软雅黑" charset="-122"/>
                <a:ea typeface="微软雅黑" charset="-122"/>
              </a:rPr>
              <a:t>费、菊</a:t>
            </a:r>
            <a:r>
              <a:rPr lang="zh-CN" altLang="en-US" sz="2667" u="sng" dirty="0">
                <a:solidFill>
                  <a:srgbClr val="000000"/>
                </a:solidFill>
                <a:latin typeface="微软雅黑" charset="-122"/>
                <a:ea typeface="微软雅黑" charset="-122"/>
              </a:rPr>
              <a:t>花</a:t>
            </a:r>
          </a:p>
          <a:p>
            <a:pPr>
              <a:lnSpc>
                <a:spcPct val="150000"/>
              </a:lnSpc>
            </a:pPr>
            <a:r>
              <a:rPr lang="en-US" altLang="zh-CN" sz="2667" dirty="0">
                <a:solidFill>
                  <a:srgbClr val="FF0000"/>
                </a:solidFill>
                <a:latin typeface="微软雅黑" charset="-122"/>
                <a:ea typeface="微软雅黑" charset="-122"/>
              </a:rPr>
              <a:t>D </a:t>
            </a:r>
            <a:r>
              <a:rPr lang="zh-CN" altLang="en-US" sz="2667" u="sng" dirty="0">
                <a:solidFill>
                  <a:srgbClr val="FF0000"/>
                </a:solidFill>
                <a:latin typeface="微软雅黑" charset="-122"/>
                <a:ea typeface="微软雅黑" charset="-122"/>
              </a:rPr>
              <a:t>土</a:t>
            </a:r>
            <a:r>
              <a:rPr lang="zh-CN" altLang="en-US" sz="2667" dirty="0">
                <a:solidFill>
                  <a:srgbClr val="FF0000"/>
                </a:solidFill>
                <a:latin typeface="微软雅黑" charset="-122"/>
                <a:ea typeface="微软雅黑" charset="-122"/>
              </a:rPr>
              <a:t>改、黄</a:t>
            </a:r>
            <a:r>
              <a:rPr lang="zh-CN" altLang="en-US" sz="2667" u="sng" dirty="0">
                <a:solidFill>
                  <a:srgbClr val="FF0000"/>
                </a:solidFill>
                <a:latin typeface="微软雅黑" charset="-122"/>
                <a:ea typeface="微软雅黑" charset="-122"/>
              </a:rPr>
              <a:t>土</a:t>
            </a:r>
            <a:endParaRPr lang="en-US" altLang="zh-CN" sz="2667" u="sng" dirty="0">
              <a:solidFill>
                <a:srgbClr val="FF0000"/>
              </a:solidFill>
              <a:latin typeface="微软雅黑" charset="-122"/>
              <a:ea typeface="微软雅黑" charset="-122"/>
            </a:endParaRPr>
          </a:p>
          <a:p>
            <a:pPr>
              <a:lnSpc>
                <a:spcPct val="150000"/>
              </a:lnSpc>
            </a:pPr>
            <a:r>
              <a:rPr lang="zh-CN" altLang="zh-CN" sz="2667" dirty="0"/>
              <a:t>如何判断是不是一个语素呢？比如 鲜</a:t>
            </a:r>
            <a:r>
              <a:rPr lang="zh-CN" altLang="zh-CN" sz="2667" u="sng" dirty="0"/>
              <a:t>花</a:t>
            </a:r>
            <a:r>
              <a:rPr lang="zh-CN" altLang="zh-CN" sz="2667" dirty="0"/>
              <a:t> </a:t>
            </a:r>
            <a:r>
              <a:rPr lang="zh-CN" altLang="zh-CN" sz="2667" u="sng" dirty="0"/>
              <a:t>花</a:t>
            </a:r>
            <a:r>
              <a:rPr lang="zh-CN" altLang="zh-CN" sz="2667" dirty="0"/>
              <a:t>钱 是同一个语素嘛？</a:t>
            </a:r>
            <a:endParaRPr lang="en-US" altLang="zh-CN" sz="2667" dirty="0"/>
          </a:p>
          <a:p>
            <a:pPr>
              <a:lnSpc>
                <a:spcPct val="150000"/>
              </a:lnSpc>
            </a:pPr>
            <a:r>
              <a:rPr lang="zh-CN" altLang="zh-CN" sz="2667" dirty="0"/>
              <a:t>不是，意义不一样。</a:t>
            </a:r>
            <a:endParaRPr lang="zh-CN" altLang="en-US" sz="2667" u="sng" dirty="0">
              <a:solidFill>
                <a:srgbClr val="FF0000"/>
              </a:solidFill>
              <a:latin typeface="微软雅黑" charset="-122"/>
              <a:ea typeface="微软雅黑" charset="-122"/>
            </a:endParaRPr>
          </a:p>
        </p:txBody>
      </p:sp>
    </p:spTree>
    <p:extLst>
      <p:ext uri="{BB962C8B-B14F-4D97-AF65-F5344CB8AC3E}">
        <p14:creationId xmlns:p14="http://schemas.microsoft.com/office/powerpoint/2010/main" val="24411178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文本框 1"/>
          <p:cNvSpPr txBox="1">
            <a:spLocks noChangeArrowheads="1"/>
          </p:cNvSpPr>
          <p:nvPr/>
        </p:nvSpPr>
        <p:spPr bwMode="auto">
          <a:xfrm>
            <a:off x="1007435" y="932723"/>
            <a:ext cx="9217024"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3200" dirty="0"/>
              <a:t>下列各项中包含两个语素的词是（）</a:t>
            </a:r>
          </a:p>
          <a:p>
            <a:pPr>
              <a:lnSpc>
                <a:spcPct val="150000"/>
              </a:lnSpc>
            </a:pPr>
            <a:r>
              <a:rPr lang="en-US" altLang="zh-CN" sz="3200" dirty="0"/>
              <a:t>A:</a:t>
            </a:r>
            <a:r>
              <a:rPr lang="zh-CN" altLang="en-US" sz="3200" dirty="0"/>
              <a:t>激光</a:t>
            </a:r>
          </a:p>
          <a:p>
            <a:pPr>
              <a:lnSpc>
                <a:spcPct val="150000"/>
              </a:lnSpc>
            </a:pPr>
            <a:r>
              <a:rPr lang="en-US" altLang="zh-CN" sz="3200" dirty="0"/>
              <a:t>B:</a:t>
            </a:r>
            <a:r>
              <a:rPr lang="zh-CN" altLang="en-US" sz="3200" dirty="0"/>
              <a:t>麦克风 </a:t>
            </a:r>
          </a:p>
          <a:p>
            <a:pPr>
              <a:lnSpc>
                <a:spcPct val="150000"/>
              </a:lnSpc>
            </a:pPr>
            <a:r>
              <a:rPr lang="en-US" altLang="zh-CN" sz="3200" dirty="0"/>
              <a:t>C:</a:t>
            </a:r>
            <a:r>
              <a:rPr lang="zh-CN" altLang="en-US" sz="3200" dirty="0"/>
              <a:t>犹豫   </a:t>
            </a:r>
          </a:p>
          <a:p>
            <a:pPr>
              <a:lnSpc>
                <a:spcPct val="150000"/>
              </a:lnSpc>
            </a:pPr>
            <a:r>
              <a:rPr lang="en-US" altLang="zh-CN" sz="3200" dirty="0"/>
              <a:t>D:</a:t>
            </a:r>
            <a:r>
              <a:rPr lang="zh-CN" altLang="en-US" sz="3200" dirty="0"/>
              <a:t>蜻蜒</a:t>
            </a:r>
          </a:p>
        </p:txBody>
      </p:sp>
    </p:spTree>
    <p:extLst>
      <p:ext uri="{BB962C8B-B14F-4D97-AF65-F5344CB8AC3E}">
        <p14:creationId xmlns:p14="http://schemas.microsoft.com/office/powerpoint/2010/main" val="112024713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文本框 1"/>
          <p:cNvSpPr txBox="1">
            <a:spLocks noChangeArrowheads="1"/>
          </p:cNvSpPr>
          <p:nvPr/>
        </p:nvSpPr>
        <p:spPr bwMode="auto">
          <a:xfrm>
            <a:off x="1007435" y="932723"/>
            <a:ext cx="9217024"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3200" dirty="0"/>
              <a:t>下列各项中包含两个语素的词是（）</a:t>
            </a:r>
          </a:p>
          <a:p>
            <a:pPr>
              <a:lnSpc>
                <a:spcPct val="150000"/>
              </a:lnSpc>
            </a:pPr>
            <a:r>
              <a:rPr lang="en-US" altLang="zh-CN" sz="3200" dirty="0">
                <a:solidFill>
                  <a:srgbClr val="FF0000"/>
                </a:solidFill>
              </a:rPr>
              <a:t>A:</a:t>
            </a:r>
            <a:r>
              <a:rPr lang="zh-CN" altLang="en-US" sz="3200" dirty="0">
                <a:solidFill>
                  <a:srgbClr val="FF0000"/>
                </a:solidFill>
              </a:rPr>
              <a:t>激光</a:t>
            </a:r>
          </a:p>
          <a:p>
            <a:pPr>
              <a:lnSpc>
                <a:spcPct val="150000"/>
              </a:lnSpc>
            </a:pPr>
            <a:r>
              <a:rPr lang="en-US" altLang="zh-CN" sz="3200" dirty="0"/>
              <a:t>B:</a:t>
            </a:r>
            <a:r>
              <a:rPr lang="zh-CN" altLang="en-US" sz="3200" dirty="0"/>
              <a:t>麦克风 </a:t>
            </a:r>
          </a:p>
          <a:p>
            <a:pPr>
              <a:lnSpc>
                <a:spcPct val="150000"/>
              </a:lnSpc>
            </a:pPr>
            <a:r>
              <a:rPr lang="en-US" altLang="zh-CN" sz="3200" dirty="0"/>
              <a:t>C:</a:t>
            </a:r>
            <a:r>
              <a:rPr lang="zh-CN" altLang="en-US" sz="3200" dirty="0"/>
              <a:t>犹豫   </a:t>
            </a:r>
          </a:p>
          <a:p>
            <a:pPr>
              <a:lnSpc>
                <a:spcPct val="150000"/>
              </a:lnSpc>
            </a:pPr>
            <a:r>
              <a:rPr lang="en-US" altLang="zh-CN" sz="3200" dirty="0"/>
              <a:t>D:</a:t>
            </a:r>
            <a:r>
              <a:rPr lang="zh-CN" altLang="en-US" sz="3200" dirty="0"/>
              <a:t>蜻蜒</a:t>
            </a:r>
          </a:p>
        </p:txBody>
      </p:sp>
    </p:spTree>
    <p:extLst>
      <p:ext uri="{BB962C8B-B14F-4D97-AF65-F5344CB8AC3E}">
        <p14:creationId xmlns:p14="http://schemas.microsoft.com/office/powerpoint/2010/main" val="66919660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文本框 1"/>
          <p:cNvSpPr txBox="1">
            <a:spLocks noChangeArrowheads="1"/>
          </p:cNvSpPr>
          <p:nvPr/>
        </p:nvSpPr>
        <p:spPr bwMode="auto">
          <a:xfrm>
            <a:off x="1007435" y="932723"/>
            <a:ext cx="9217024"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3200" dirty="0"/>
              <a:t>下面语素中属于成词语素的是（ ）</a:t>
            </a:r>
          </a:p>
          <a:p>
            <a:pPr>
              <a:lnSpc>
                <a:spcPct val="150000"/>
              </a:lnSpc>
            </a:pPr>
            <a:r>
              <a:rPr lang="en-US" altLang="zh-CN" sz="3200" dirty="0"/>
              <a:t>A:</a:t>
            </a:r>
            <a:r>
              <a:rPr lang="zh-CN" altLang="en-US" sz="3200" dirty="0"/>
              <a:t>企</a:t>
            </a:r>
          </a:p>
          <a:p>
            <a:pPr>
              <a:lnSpc>
                <a:spcPct val="150000"/>
              </a:lnSpc>
            </a:pPr>
            <a:r>
              <a:rPr lang="en-US" altLang="zh-CN" sz="3200" dirty="0"/>
              <a:t>B:</a:t>
            </a:r>
            <a:r>
              <a:rPr lang="zh-CN" altLang="en-US" sz="3200" dirty="0"/>
              <a:t>笔</a:t>
            </a:r>
          </a:p>
          <a:p>
            <a:pPr>
              <a:lnSpc>
                <a:spcPct val="150000"/>
              </a:lnSpc>
            </a:pPr>
            <a:r>
              <a:rPr lang="en-US" altLang="zh-CN" sz="3200" dirty="0"/>
              <a:t>C:</a:t>
            </a:r>
            <a:r>
              <a:rPr lang="zh-CN" altLang="en-US" sz="3200" dirty="0"/>
              <a:t>民</a:t>
            </a:r>
          </a:p>
          <a:p>
            <a:pPr>
              <a:lnSpc>
                <a:spcPct val="150000"/>
              </a:lnSpc>
            </a:pPr>
            <a:r>
              <a:rPr lang="en-US" altLang="zh-CN" sz="3200" dirty="0"/>
              <a:t>D:</a:t>
            </a:r>
            <a:r>
              <a:rPr lang="zh-CN" altLang="en-US" sz="3200" dirty="0"/>
              <a:t>一滋滋</a:t>
            </a:r>
          </a:p>
        </p:txBody>
      </p:sp>
    </p:spTree>
    <p:extLst>
      <p:ext uri="{BB962C8B-B14F-4D97-AF65-F5344CB8AC3E}">
        <p14:creationId xmlns:p14="http://schemas.microsoft.com/office/powerpoint/2010/main" val="57264986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文本框 1"/>
          <p:cNvSpPr txBox="1">
            <a:spLocks noChangeArrowheads="1"/>
          </p:cNvSpPr>
          <p:nvPr/>
        </p:nvSpPr>
        <p:spPr bwMode="auto">
          <a:xfrm>
            <a:off x="1007435" y="932723"/>
            <a:ext cx="9217024"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3200" dirty="0"/>
              <a:t>下面语素中属于成词语素的是（ ）</a:t>
            </a:r>
          </a:p>
          <a:p>
            <a:pPr>
              <a:lnSpc>
                <a:spcPct val="150000"/>
              </a:lnSpc>
            </a:pPr>
            <a:r>
              <a:rPr lang="en-US" altLang="zh-CN" sz="3200" dirty="0"/>
              <a:t>A:</a:t>
            </a:r>
            <a:r>
              <a:rPr lang="zh-CN" altLang="en-US" sz="3200" dirty="0"/>
              <a:t>企</a:t>
            </a:r>
          </a:p>
          <a:p>
            <a:pPr>
              <a:lnSpc>
                <a:spcPct val="150000"/>
              </a:lnSpc>
            </a:pPr>
            <a:r>
              <a:rPr lang="en-US" altLang="zh-CN" sz="3200" dirty="0">
                <a:solidFill>
                  <a:srgbClr val="FF0000"/>
                </a:solidFill>
              </a:rPr>
              <a:t>B:</a:t>
            </a:r>
            <a:r>
              <a:rPr lang="zh-CN" altLang="en-US" sz="3200" dirty="0">
                <a:solidFill>
                  <a:srgbClr val="FF0000"/>
                </a:solidFill>
              </a:rPr>
              <a:t>笔</a:t>
            </a:r>
          </a:p>
          <a:p>
            <a:pPr>
              <a:lnSpc>
                <a:spcPct val="150000"/>
              </a:lnSpc>
            </a:pPr>
            <a:r>
              <a:rPr lang="en-US" altLang="zh-CN" sz="3200" dirty="0"/>
              <a:t>C:</a:t>
            </a:r>
            <a:r>
              <a:rPr lang="zh-CN" altLang="en-US" sz="3200" dirty="0"/>
              <a:t>民</a:t>
            </a:r>
          </a:p>
          <a:p>
            <a:pPr>
              <a:lnSpc>
                <a:spcPct val="150000"/>
              </a:lnSpc>
            </a:pPr>
            <a:r>
              <a:rPr lang="en-US" altLang="zh-CN" sz="3200" dirty="0"/>
              <a:t>D:</a:t>
            </a:r>
            <a:r>
              <a:rPr lang="zh-CN" altLang="en-US" sz="3200" dirty="0"/>
              <a:t>一滋滋</a:t>
            </a:r>
          </a:p>
        </p:txBody>
      </p:sp>
    </p:spTree>
    <p:extLst>
      <p:ext uri="{BB962C8B-B14F-4D97-AF65-F5344CB8AC3E}">
        <p14:creationId xmlns:p14="http://schemas.microsoft.com/office/powerpoint/2010/main" val="10545110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1488800"/>
            <a:ext cx="12065000" cy="4927600"/>
          </a:xfrm>
          <a:prstGeom prst="rect">
            <a:avLst/>
          </a:prstGeom>
        </p:spPr>
      </p:pic>
      <p:pic>
        <p:nvPicPr>
          <p:cNvPr id="3" name="图片 2"/>
          <p:cNvPicPr>
            <a:picLocks noChangeAspect="1"/>
          </p:cNvPicPr>
          <p:nvPr/>
        </p:nvPicPr>
        <p:blipFill>
          <a:blip r:embed="rId3"/>
          <a:stretch>
            <a:fillRect/>
          </a:stretch>
        </p:blipFill>
        <p:spPr>
          <a:xfrm>
            <a:off x="1" y="0"/>
            <a:ext cx="3454350" cy="786063"/>
          </a:xfrm>
          <a:prstGeom prst="rect">
            <a:avLst/>
          </a:prstGeom>
        </p:spPr>
      </p:pic>
      <p:pic>
        <p:nvPicPr>
          <p:cNvPr id="7" name="图片 6"/>
          <p:cNvPicPr>
            <a:picLocks noChangeAspect="1"/>
          </p:cNvPicPr>
          <p:nvPr/>
        </p:nvPicPr>
        <p:blipFill>
          <a:blip r:embed="rId4"/>
          <a:stretch>
            <a:fillRect/>
          </a:stretch>
        </p:blipFill>
        <p:spPr>
          <a:xfrm>
            <a:off x="0" y="5262019"/>
            <a:ext cx="2662989" cy="571500"/>
          </a:xfrm>
          <a:prstGeom prst="rect">
            <a:avLst/>
          </a:prstGeom>
        </p:spPr>
      </p:pic>
      <p:sp>
        <p:nvSpPr>
          <p:cNvPr id="8" name="文本框 7"/>
          <p:cNvSpPr txBox="1"/>
          <p:nvPr/>
        </p:nvSpPr>
        <p:spPr>
          <a:xfrm>
            <a:off x="469719" y="3721768"/>
            <a:ext cx="1723549" cy="461665"/>
          </a:xfrm>
          <a:prstGeom prst="rect">
            <a:avLst/>
          </a:prstGeom>
          <a:noFill/>
        </p:spPr>
        <p:txBody>
          <a:bodyPr wrap="none" rtlCol="0">
            <a:spAutoFit/>
          </a:bodyPr>
          <a:lstStyle/>
          <a:p>
            <a:r>
              <a:rPr kumimoji="1" lang="zh-CN" altLang="en-US" sz="2400" b="1" smtClean="0">
                <a:solidFill>
                  <a:srgbClr val="C00000"/>
                </a:solidFill>
              </a:rPr>
              <a:t>［选择题］</a:t>
            </a:r>
            <a:endParaRPr kumimoji="1" lang="zh-CN" altLang="en-US" sz="2400" b="1">
              <a:solidFill>
                <a:srgbClr val="C00000"/>
              </a:solidFill>
            </a:endParaRPr>
          </a:p>
        </p:txBody>
      </p:sp>
      <p:sp>
        <p:nvSpPr>
          <p:cNvPr id="9" name="云形标注 8"/>
          <p:cNvSpPr/>
          <p:nvPr/>
        </p:nvSpPr>
        <p:spPr>
          <a:xfrm>
            <a:off x="6769769" y="352926"/>
            <a:ext cx="4636168" cy="1307431"/>
          </a:xfrm>
          <a:prstGeom prst="cloudCallou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能指、所</a:t>
            </a:r>
            <a:r>
              <a:rPr kumimoji="1" lang="zh-CN" altLang="en-US" sz="2400" smtClean="0">
                <a:latin typeface="Microsoft YaHei" charset="-122"/>
                <a:ea typeface="Microsoft YaHei" charset="-122"/>
                <a:cs typeface="Microsoft YaHei" charset="-122"/>
              </a:rPr>
              <a:t>指、任意性</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8700408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文本框 1"/>
          <p:cNvSpPr txBox="1">
            <a:spLocks noChangeArrowheads="1"/>
          </p:cNvSpPr>
          <p:nvPr/>
        </p:nvSpPr>
        <p:spPr bwMode="auto">
          <a:xfrm>
            <a:off x="1007435" y="932723"/>
            <a:ext cx="9217024"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3200" dirty="0"/>
              <a:t>下列各词中的‘子’，属于成词语素的是（ ）</a:t>
            </a:r>
          </a:p>
          <a:p>
            <a:pPr>
              <a:lnSpc>
                <a:spcPct val="150000"/>
              </a:lnSpc>
            </a:pPr>
            <a:r>
              <a:rPr lang="en-US" altLang="zh-CN" sz="3200" dirty="0"/>
              <a:t>A:</a:t>
            </a:r>
            <a:r>
              <a:rPr lang="zh-CN" altLang="en-US" sz="3200" dirty="0"/>
              <a:t>桌子</a:t>
            </a:r>
          </a:p>
          <a:p>
            <a:pPr>
              <a:lnSpc>
                <a:spcPct val="150000"/>
              </a:lnSpc>
            </a:pPr>
            <a:r>
              <a:rPr lang="en-US" altLang="zh-CN" sz="3200" dirty="0"/>
              <a:t>B:</a:t>
            </a:r>
            <a:r>
              <a:rPr lang="zh-CN" altLang="en-US" sz="3200" dirty="0"/>
              <a:t>柱子</a:t>
            </a:r>
          </a:p>
          <a:p>
            <a:pPr>
              <a:lnSpc>
                <a:spcPct val="150000"/>
              </a:lnSpc>
            </a:pPr>
            <a:r>
              <a:rPr lang="en-US" altLang="zh-CN" sz="3200" dirty="0"/>
              <a:t>C:</a:t>
            </a:r>
            <a:r>
              <a:rPr lang="zh-CN" altLang="en-US" sz="3200" dirty="0"/>
              <a:t>瓜子</a:t>
            </a:r>
          </a:p>
          <a:p>
            <a:pPr>
              <a:lnSpc>
                <a:spcPct val="150000"/>
              </a:lnSpc>
            </a:pPr>
            <a:r>
              <a:rPr lang="en-US" altLang="zh-CN" sz="3200" dirty="0"/>
              <a:t>D: </a:t>
            </a:r>
            <a:r>
              <a:rPr lang="zh-CN" altLang="en-US" sz="3200" dirty="0"/>
              <a:t>镊子</a:t>
            </a:r>
          </a:p>
        </p:txBody>
      </p:sp>
    </p:spTree>
    <p:extLst>
      <p:ext uri="{BB962C8B-B14F-4D97-AF65-F5344CB8AC3E}">
        <p14:creationId xmlns:p14="http://schemas.microsoft.com/office/powerpoint/2010/main" val="143783756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文本框 1"/>
          <p:cNvSpPr txBox="1">
            <a:spLocks noChangeArrowheads="1"/>
          </p:cNvSpPr>
          <p:nvPr/>
        </p:nvSpPr>
        <p:spPr bwMode="auto">
          <a:xfrm>
            <a:off x="1007435" y="932723"/>
            <a:ext cx="9217024"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3200" dirty="0"/>
              <a:t>下列各词中的‘子’，属于成词语素的是（ ）</a:t>
            </a:r>
          </a:p>
          <a:p>
            <a:pPr>
              <a:lnSpc>
                <a:spcPct val="150000"/>
              </a:lnSpc>
            </a:pPr>
            <a:r>
              <a:rPr lang="en-US" altLang="zh-CN" sz="3200" dirty="0"/>
              <a:t>A:</a:t>
            </a:r>
            <a:r>
              <a:rPr lang="zh-CN" altLang="en-US" sz="3200" dirty="0"/>
              <a:t>桌子</a:t>
            </a:r>
          </a:p>
          <a:p>
            <a:pPr>
              <a:lnSpc>
                <a:spcPct val="150000"/>
              </a:lnSpc>
            </a:pPr>
            <a:r>
              <a:rPr lang="en-US" altLang="zh-CN" sz="3200" dirty="0"/>
              <a:t>B:</a:t>
            </a:r>
            <a:r>
              <a:rPr lang="zh-CN" altLang="en-US" sz="3200" dirty="0"/>
              <a:t>柱子</a:t>
            </a:r>
          </a:p>
          <a:p>
            <a:pPr>
              <a:lnSpc>
                <a:spcPct val="150000"/>
              </a:lnSpc>
            </a:pPr>
            <a:r>
              <a:rPr lang="en-US" altLang="zh-CN" sz="3200" dirty="0">
                <a:solidFill>
                  <a:srgbClr val="FF0000"/>
                </a:solidFill>
              </a:rPr>
              <a:t>C:</a:t>
            </a:r>
            <a:r>
              <a:rPr lang="zh-CN" altLang="en-US" sz="3200" dirty="0">
                <a:solidFill>
                  <a:srgbClr val="FF0000"/>
                </a:solidFill>
              </a:rPr>
              <a:t>瓜子</a:t>
            </a:r>
          </a:p>
          <a:p>
            <a:pPr>
              <a:lnSpc>
                <a:spcPct val="150000"/>
              </a:lnSpc>
            </a:pPr>
            <a:r>
              <a:rPr lang="en-US" altLang="zh-CN" sz="3200" dirty="0"/>
              <a:t>D: </a:t>
            </a:r>
            <a:r>
              <a:rPr lang="zh-CN" altLang="en-US" sz="3200" dirty="0"/>
              <a:t>镊子</a:t>
            </a:r>
          </a:p>
        </p:txBody>
      </p:sp>
    </p:spTree>
    <p:extLst>
      <p:ext uri="{BB962C8B-B14F-4D97-AF65-F5344CB8AC3E}">
        <p14:creationId xmlns:p14="http://schemas.microsoft.com/office/powerpoint/2010/main" val="58482765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文本框 1"/>
          <p:cNvSpPr txBox="1">
            <a:spLocks noChangeArrowheads="1"/>
          </p:cNvSpPr>
          <p:nvPr/>
        </p:nvSpPr>
        <p:spPr bwMode="auto">
          <a:xfrm>
            <a:off x="1295467" y="1028733"/>
            <a:ext cx="9217024"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3200" dirty="0"/>
              <a:t>构形语素属于（）</a:t>
            </a:r>
          </a:p>
          <a:p>
            <a:pPr>
              <a:lnSpc>
                <a:spcPct val="150000"/>
              </a:lnSpc>
            </a:pPr>
            <a:r>
              <a:rPr lang="en-US" altLang="zh-CN" sz="3200" dirty="0"/>
              <a:t>A:</a:t>
            </a:r>
            <a:r>
              <a:rPr lang="zh-CN" altLang="en-US" sz="3200" dirty="0"/>
              <a:t>虚词语素</a:t>
            </a:r>
          </a:p>
          <a:p>
            <a:pPr>
              <a:lnSpc>
                <a:spcPct val="150000"/>
              </a:lnSpc>
            </a:pPr>
            <a:r>
              <a:rPr lang="en-US" altLang="zh-CN" sz="3200" dirty="0"/>
              <a:t>B:</a:t>
            </a:r>
            <a:r>
              <a:rPr lang="zh-CN" altLang="en-US" sz="3200" dirty="0"/>
              <a:t>词根语素</a:t>
            </a:r>
          </a:p>
          <a:p>
            <a:pPr>
              <a:lnSpc>
                <a:spcPct val="150000"/>
              </a:lnSpc>
            </a:pPr>
            <a:r>
              <a:rPr lang="en-US" altLang="zh-CN" sz="3200" dirty="0"/>
              <a:t>C:</a:t>
            </a:r>
            <a:r>
              <a:rPr lang="zh-CN" altLang="en-US" sz="3200" dirty="0"/>
              <a:t>自由语素</a:t>
            </a:r>
          </a:p>
          <a:p>
            <a:pPr>
              <a:lnSpc>
                <a:spcPct val="150000"/>
              </a:lnSpc>
            </a:pPr>
            <a:r>
              <a:rPr lang="en-US" altLang="zh-CN" sz="3200" dirty="0"/>
              <a:t>D:</a:t>
            </a:r>
            <a:r>
              <a:rPr lang="zh-CN" altLang="en-US" sz="3200" dirty="0"/>
              <a:t>黏着语素</a:t>
            </a:r>
          </a:p>
        </p:txBody>
      </p:sp>
    </p:spTree>
    <p:extLst>
      <p:ext uri="{BB962C8B-B14F-4D97-AF65-F5344CB8AC3E}">
        <p14:creationId xmlns:p14="http://schemas.microsoft.com/office/powerpoint/2010/main" val="169445340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文本框 1"/>
          <p:cNvSpPr txBox="1">
            <a:spLocks noChangeArrowheads="1"/>
          </p:cNvSpPr>
          <p:nvPr/>
        </p:nvSpPr>
        <p:spPr bwMode="auto">
          <a:xfrm>
            <a:off x="1295467" y="1028733"/>
            <a:ext cx="9217024"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3200" dirty="0"/>
              <a:t>构形语素属于（）</a:t>
            </a:r>
          </a:p>
          <a:p>
            <a:pPr>
              <a:lnSpc>
                <a:spcPct val="150000"/>
              </a:lnSpc>
            </a:pPr>
            <a:r>
              <a:rPr lang="en-US" altLang="zh-CN" sz="3200" dirty="0"/>
              <a:t>A:</a:t>
            </a:r>
            <a:r>
              <a:rPr lang="zh-CN" altLang="en-US" sz="3200" dirty="0"/>
              <a:t>虚词语素</a:t>
            </a:r>
          </a:p>
          <a:p>
            <a:pPr>
              <a:lnSpc>
                <a:spcPct val="150000"/>
              </a:lnSpc>
            </a:pPr>
            <a:r>
              <a:rPr lang="en-US" altLang="zh-CN" sz="3200" dirty="0"/>
              <a:t>B:</a:t>
            </a:r>
            <a:r>
              <a:rPr lang="zh-CN" altLang="en-US" sz="3200" dirty="0"/>
              <a:t>词根语素</a:t>
            </a:r>
          </a:p>
          <a:p>
            <a:pPr>
              <a:lnSpc>
                <a:spcPct val="150000"/>
              </a:lnSpc>
            </a:pPr>
            <a:r>
              <a:rPr lang="en-US" altLang="zh-CN" sz="3200" dirty="0"/>
              <a:t>C:</a:t>
            </a:r>
            <a:r>
              <a:rPr lang="zh-CN" altLang="en-US" sz="3200" dirty="0"/>
              <a:t>自由语素</a:t>
            </a:r>
          </a:p>
          <a:p>
            <a:pPr>
              <a:lnSpc>
                <a:spcPct val="150000"/>
              </a:lnSpc>
            </a:pPr>
            <a:r>
              <a:rPr lang="en-US" altLang="zh-CN" sz="3200" dirty="0">
                <a:solidFill>
                  <a:srgbClr val="FF0000"/>
                </a:solidFill>
              </a:rPr>
              <a:t>D:</a:t>
            </a:r>
            <a:r>
              <a:rPr lang="zh-CN" altLang="en-US" sz="3200" dirty="0">
                <a:solidFill>
                  <a:srgbClr val="FF0000"/>
                </a:solidFill>
              </a:rPr>
              <a:t>黏着语素</a:t>
            </a:r>
          </a:p>
        </p:txBody>
      </p:sp>
    </p:spTree>
    <p:extLst>
      <p:ext uri="{BB962C8B-B14F-4D97-AF65-F5344CB8AC3E}">
        <p14:creationId xmlns:p14="http://schemas.microsoft.com/office/powerpoint/2010/main" val="159403650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644691"/>
            <a:ext cx="10177131" cy="3785652"/>
          </a:xfrm>
          <a:prstGeom prst="rect">
            <a:avLst/>
          </a:prstGeom>
        </p:spPr>
        <p:txBody>
          <a:bodyPr wrap="square">
            <a:spAutoFit/>
          </a:bodyPr>
          <a:lstStyle/>
          <a:p>
            <a:pPr fontAlgn="t">
              <a:lnSpc>
                <a:spcPct val="150000"/>
              </a:lnSpc>
            </a:pPr>
            <a:r>
              <a:rPr lang="zh-CN" altLang="en-US" sz="3200" dirty="0">
                <a:solidFill>
                  <a:srgbClr val="1F2D3D"/>
                </a:solidFill>
                <a:latin typeface="Helvetica Neue For Number" charset="0"/>
              </a:rPr>
              <a:t>下列各词中属于复合词的是</a:t>
            </a:r>
          </a:p>
          <a:p>
            <a:pPr>
              <a:lnSpc>
                <a:spcPct val="150000"/>
              </a:lnSpc>
            </a:pPr>
            <a:r>
              <a:rPr lang="en-US" altLang="zh-CN" sz="3200" dirty="0">
                <a:solidFill>
                  <a:srgbClr val="1F2D3D"/>
                </a:solidFill>
                <a:latin typeface="Helvetica Neue For Number" charset="0"/>
              </a:rPr>
              <a:t>A:</a:t>
            </a:r>
            <a:r>
              <a:rPr lang="zh-CN" altLang="en-US" sz="3200" dirty="0">
                <a:solidFill>
                  <a:srgbClr val="1F2D3D"/>
                </a:solidFill>
                <a:latin typeface="Helvetica Neue For Number" charset="0"/>
              </a:rPr>
              <a:t>姨妈</a:t>
            </a:r>
          </a:p>
          <a:p>
            <a:pPr>
              <a:lnSpc>
                <a:spcPct val="150000"/>
              </a:lnSpc>
            </a:pPr>
            <a:r>
              <a:rPr lang="en-US" altLang="zh-CN" sz="3200" dirty="0">
                <a:solidFill>
                  <a:srgbClr val="1F2D3D"/>
                </a:solidFill>
                <a:latin typeface="Helvetica Neue For Number" charset="0"/>
              </a:rPr>
              <a:t>B:</a:t>
            </a:r>
            <a:r>
              <a:rPr lang="zh-CN" altLang="en-US" sz="3200" dirty="0">
                <a:solidFill>
                  <a:srgbClr val="1F2D3D"/>
                </a:solidFill>
                <a:latin typeface="Helvetica Neue For Number" charset="0"/>
              </a:rPr>
              <a:t>阿姨</a:t>
            </a:r>
          </a:p>
          <a:p>
            <a:pPr>
              <a:lnSpc>
                <a:spcPct val="150000"/>
              </a:lnSpc>
            </a:pPr>
            <a:r>
              <a:rPr lang="en-US" altLang="zh-CN" sz="3200" dirty="0">
                <a:solidFill>
                  <a:srgbClr val="1F2D3D"/>
                </a:solidFill>
                <a:latin typeface="Helvetica Neue For Number" charset="0"/>
              </a:rPr>
              <a:t>C:</a:t>
            </a:r>
            <a:r>
              <a:rPr lang="zh-CN" altLang="en-US" sz="3200" dirty="0">
                <a:solidFill>
                  <a:srgbClr val="1F2D3D"/>
                </a:solidFill>
                <a:latin typeface="Helvetica Neue For Number" charset="0"/>
              </a:rPr>
              <a:t>猩猩</a:t>
            </a:r>
          </a:p>
          <a:p>
            <a:pPr>
              <a:lnSpc>
                <a:spcPct val="150000"/>
              </a:lnSpc>
            </a:pPr>
            <a:r>
              <a:rPr lang="en-US" altLang="zh-CN" sz="3200" dirty="0">
                <a:solidFill>
                  <a:srgbClr val="1F2D3D"/>
                </a:solidFill>
                <a:latin typeface="Helvetica Neue For Number" charset="0"/>
              </a:rPr>
              <a:t>D:</a:t>
            </a:r>
            <a:r>
              <a:rPr lang="zh-CN" altLang="en-US" sz="3200" dirty="0">
                <a:solidFill>
                  <a:srgbClr val="1F2D3D"/>
                </a:solidFill>
                <a:latin typeface="Helvetica Neue For Number" charset="0"/>
              </a:rPr>
              <a:t>乒乓</a:t>
            </a:r>
          </a:p>
        </p:txBody>
      </p:sp>
      <p:sp>
        <p:nvSpPr>
          <p:cNvPr id="5" name="矩形 4"/>
          <p:cNvSpPr/>
          <p:nvPr/>
        </p:nvSpPr>
        <p:spPr>
          <a:xfrm>
            <a:off x="1" y="1264"/>
            <a:ext cx="3212739" cy="420564"/>
          </a:xfrm>
          <a:prstGeom prst="rect">
            <a:avLst/>
          </a:prstGeom>
        </p:spPr>
        <p:txBody>
          <a:bodyPr wrap="none">
            <a:spAutoFit/>
          </a:bodyPr>
          <a:lstStyle/>
          <a:p>
            <a:r>
              <a:rPr lang="en-US" altLang="zh-CN" sz="2133" dirty="0">
                <a:latin typeface="Helvetica Neue For Number" charset="0"/>
              </a:rPr>
              <a:t>3.2.2.2</a:t>
            </a:r>
            <a:r>
              <a:rPr lang="zh-CN" altLang="en-US" sz="2133" dirty="0">
                <a:latin typeface="Helvetica Neue For Number" charset="0"/>
              </a:rPr>
              <a:t>合成词的构词形式</a:t>
            </a:r>
            <a:endParaRPr lang="zh-CN" altLang="en-US" sz="2133" dirty="0"/>
          </a:p>
        </p:txBody>
      </p:sp>
    </p:spTree>
    <p:extLst>
      <p:ext uri="{BB962C8B-B14F-4D97-AF65-F5344CB8AC3E}">
        <p14:creationId xmlns:p14="http://schemas.microsoft.com/office/powerpoint/2010/main" val="166702675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644691"/>
            <a:ext cx="10177131" cy="3785652"/>
          </a:xfrm>
          <a:prstGeom prst="rect">
            <a:avLst/>
          </a:prstGeom>
        </p:spPr>
        <p:txBody>
          <a:bodyPr wrap="square">
            <a:spAutoFit/>
          </a:bodyPr>
          <a:lstStyle/>
          <a:p>
            <a:pPr fontAlgn="t">
              <a:lnSpc>
                <a:spcPct val="150000"/>
              </a:lnSpc>
            </a:pPr>
            <a:r>
              <a:rPr lang="zh-CN" altLang="en-US" sz="3200" dirty="0">
                <a:solidFill>
                  <a:srgbClr val="1F2D3D"/>
                </a:solidFill>
                <a:latin typeface="Helvetica Neue For Number" charset="0"/>
              </a:rPr>
              <a:t>下列各词中属于复合词的是</a:t>
            </a:r>
          </a:p>
          <a:p>
            <a:pPr>
              <a:lnSpc>
                <a:spcPct val="150000"/>
              </a:lnSpc>
            </a:pPr>
            <a:r>
              <a:rPr lang="en-US" altLang="zh-CN" sz="3200" dirty="0">
                <a:solidFill>
                  <a:srgbClr val="FF0000"/>
                </a:solidFill>
                <a:latin typeface="Helvetica Neue For Number" charset="0"/>
              </a:rPr>
              <a:t>A:</a:t>
            </a:r>
            <a:r>
              <a:rPr lang="zh-CN" altLang="en-US" sz="3200" dirty="0">
                <a:solidFill>
                  <a:srgbClr val="FF0000"/>
                </a:solidFill>
                <a:latin typeface="Helvetica Neue For Number" charset="0"/>
              </a:rPr>
              <a:t>姨妈</a:t>
            </a:r>
          </a:p>
          <a:p>
            <a:pPr>
              <a:lnSpc>
                <a:spcPct val="150000"/>
              </a:lnSpc>
            </a:pPr>
            <a:r>
              <a:rPr lang="en-US" altLang="zh-CN" sz="3200" dirty="0">
                <a:solidFill>
                  <a:srgbClr val="1F2D3D"/>
                </a:solidFill>
                <a:latin typeface="Helvetica Neue For Number" charset="0"/>
              </a:rPr>
              <a:t>B:</a:t>
            </a:r>
            <a:r>
              <a:rPr lang="zh-CN" altLang="en-US" sz="3200" dirty="0">
                <a:solidFill>
                  <a:srgbClr val="1F2D3D"/>
                </a:solidFill>
                <a:latin typeface="Helvetica Neue For Number" charset="0"/>
              </a:rPr>
              <a:t>阿姨</a:t>
            </a:r>
          </a:p>
          <a:p>
            <a:pPr>
              <a:lnSpc>
                <a:spcPct val="150000"/>
              </a:lnSpc>
            </a:pPr>
            <a:r>
              <a:rPr lang="en-US" altLang="zh-CN" sz="3200" dirty="0">
                <a:solidFill>
                  <a:srgbClr val="1F2D3D"/>
                </a:solidFill>
                <a:latin typeface="Helvetica Neue For Number" charset="0"/>
              </a:rPr>
              <a:t>C:</a:t>
            </a:r>
            <a:r>
              <a:rPr lang="zh-CN" altLang="en-US" sz="3200" dirty="0">
                <a:solidFill>
                  <a:srgbClr val="1F2D3D"/>
                </a:solidFill>
                <a:latin typeface="Helvetica Neue For Number" charset="0"/>
              </a:rPr>
              <a:t>猩猩</a:t>
            </a:r>
          </a:p>
          <a:p>
            <a:pPr>
              <a:lnSpc>
                <a:spcPct val="150000"/>
              </a:lnSpc>
            </a:pPr>
            <a:r>
              <a:rPr lang="en-US" altLang="zh-CN" sz="3200" dirty="0">
                <a:solidFill>
                  <a:srgbClr val="1F2D3D"/>
                </a:solidFill>
                <a:latin typeface="Helvetica Neue For Number" charset="0"/>
              </a:rPr>
              <a:t>D:</a:t>
            </a:r>
            <a:r>
              <a:rPr lang="zh-CN" altLang="en-US" sz="3200" dirty="0">
                <a:solidFill>
                  <a:srgbClr val="1F2D3D"/>
                </a:solidFill>
                <a:latin typeface="Helvetica Neue For Number" charset="0"/>
              </a:rPr>
              <a:t>乒乓</a:t>
            </a:r>
          </a:p>
        </p:txBody>
      </p:sp>
      <p:sp>
        <p:nvSpPr>
          <p:cNvPr id="3" name="矩形 2"/>
          <p:cNvSpPr/>
          <p:nvPr/>
        </p:nvSpPr>
        <p:spPr>
          <a:xfrm>
            <a:off x="1" y="1264"/>
            <a:ext cx="3212739" cy="420564"/>
          </a:xfrm>
          <a:prstGeom prst="rect">
            <a:avLst/>
          </a:prstGeom>
        </p:spPr>
        <p:txBody>
          <a:bodyPr wrap="none">
            <a:spAutoFit/>
          </a:bodyPr>
          <a:lstStyle/>
          <a:p>
            <a:r>
              <a:rPr lang="en-US" altLang="zh-CN" sz="2133" dirty="0">
                <a:latin typeface="Helvetica Neue For Number" charset="0"/>
              </a:rPr>
              <a:t>3.2.2.2</a:t>
            </a:r>
            <a:r>
              <a:rPr lang="zh-CN" altLang="en-US" sz="2133" dirty="0">
                <a:latin typeface="Helvetica Neue For Number" charset="0"/>
              </a:rPr>
              <a:t>合成词的构词形式</a:t>
            </a:r>
            <a:endParaRPr lang="zh-CN" altLang="en-US" sz="2133" dirty="0"/>
          </a:p>
        </p:txBody>
      </p:sp>
    </p:spTree>
    <p:extLst>
      <p:ext uri="{BB962C8B-B14F-4D97-AF65-F5344CB8AC3E}">
        <p14:creationId xmlns:p14="http://schemas.microsoft.com/office/powerpoint/2010/main" val="164701252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644691"/>
            <a:ext cx="10177131" cy="3785652"/>
          </a:xfrm>
          <a:prstGeom prst="rect">
            <a:avLst/>
          </a:prstGeom>
        </p:spPr>
        <p:txBody>
          <a:bodyPr wrap="square">
            <a:spAutoFit/>
          </a:bodyPr>
          <a:lstStyle/>
          <a:p>
            <a:pPr fontAlgn="t">
              <a:lnSpc>
                <a:spcPct val="150000"/>
              </a:lnSpc>
            </a:pPr>
            <a:r>
              <a:rPr lang="zh-CN" altLang="en-US" sz="3200" dirty="0"/>
              <a:t>“指南”“司机”都是</a:t>
            </a:r>
          </a:p>
          <a:p>
            <a:pPr>
              <a:lnSpc>
                <a:spcPct val="150000"/>
              </a:lnSpc>
            </a:pPr>
            <a:r>
              <a:rPr lang="en-US" altLang="zh-CN" sz="3200" dirty="0"/>
              <a:t>A:</a:t>
            </a:r>
            <a:r>
              <a:rPr lang="zh-CN" altLang="en-US" sz="3200" dirty="0"/>
              <a:t>陈述式复合词</a:t>
            </a:r>
          </a:p>
          <a:p>
            <a:pPr>
              <a:lnSpc>
                <a:spcPct val="150000"/>
              </a:lnSpc>
            </a:pPr>
            <a:r>
              <a:rPr lang="en-US" altLang="zh-CN" sz="3200" dirty="0"/>
              <a:t>B:</a:t>
            </a:r>
            <a:r>
              <a:rPr lang="zh-CN" altLang="en-US" sz="3200" dirty="0"/>
              <a:t>偏正式复合词</a:t>
            </a:r>
          </a:p>
          <a:p>
            <a:pPr>
              <a:lnSpc>
                <a:spcPct val="150000"/>
              </a:lnSpc>
            </a:pPr>
            <a:r>
              <a:rPr lang="en-US" altLang="zh-CN" sz="3200" dirty="0"/>
              <a:t>C:</a:t>
            </a:r>
            <a:r>
              <a:rPr lang="zh-CN" altLang="en-US" sz="3200" dirty="0"/>
              <a:t>支配式复合词</a:t>
            </a:r>
          </a:p>
          <a:p>
            <a:pPr>
              <a:lnSpc>
                <a:spcPct val="150000"/>
              </a:lnSpc>
            </a:pPr>
            <a:r>
              <a:rPr lang="en-US" altLang="zh-CN" sz="3200" dirty="0"/>
              <a:t>D:</a:t>
            </a:r>
            <a:r>
              <a:rPr lang="zh-CN" altLang="en-US" sz="3200" dirty="0"/>
              <a:t>补充式复合词</a:t>
            </a:r>
          </a:p>
        </p:txBody>
      </p:sp>
      <p:sp>
        <p:nvSpPr>
          <p:cNvPr id="3" name="矩形 2"/>
          <p:cNvSpPr/>
          <p:nvPr/>
        </p:nvSpPr>
        <p:spPr>
          <a:xfrm>
            <a:off x="1" y="1264"/>
            <a:ext cx="3212739" cy="420564"/>
          </a:xfrm>
          <a:prstGeom prst="rect">
            <a:avLst/>
          </a:prstGeom>
        </p:spPr>
        <p:txBody>
          <a:bodyPr wrap="none">
            <a:spAutoFit/>
          </a:bodyPr>
          <a:lstStyle/>
          <a:p>
            <a:r>
              <a:rPr lang="en-US" altLang="zh-CN" sz="2133" dirty="0">
                <a:latin typeface="Helvetica Neue For Number" charset="0"/>
              </a:rPr>
              <a:t>3.2.2.2</a:t>
            </a:r>
            <a:r>
              <a:rPr lang="zh-CN" altLang="en-US" sz="2133" dirty="0">
                <a:latin typeface="Helvetica Neue For Number" charset="0"/>
              </a:rPr>
              <a:t>合成词的构词形式</a:t>
            </a:r>
            <a:endParaRPr lang="zh-CN" altLang="en-US" sz="2133" dirty="0"/>
          </a:p>
        </p:txBody>
      </p:sp>
    </p:spTree>
    <p:extLst>
      <p:ext uri="{BB962C8B-B14F-4D97-AF65-F5344CB8AC3E}">
        <p14:creationId xmlns:p14="http://schemas.microsoft.com/office/powerpoint/2010/main" val="27526423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644692"/>
            <a:ext cx="10177131" cy="4524315"/>
          </a:xfrm>
          <a:prstGeom prst="rect">
            <a:avLst/>
          </a:prstGeom>
        </p:spPr>
        <p:txBody>
          <a:bodyPr wrap="square">
            <a:spAutoFit/>
          </a:bodyPr>
          <a:lstStyle/>
          <a:p>
            <a:pPr fontAlgn="t">
              <a:lnSpc>
                <a:spcPct val="150000"/>
              </a:lnSpc>
            </a:pPr>
            <a:r>
              <a:rPr lang="zh-CN" altLang="en-US" sz="3200" dirty="0"/>
              <a:t>“指南”“司机”都是</a:t>
            </a:r>
          </a:p>
          <a:p>
            <a:pPr>
              <a:lnSpc>
                <a:spcPct val="150000"/>
              </a:lnSpc>
            </a:pPr>
            <a:r>
              <a:rPr lang="en-US" altLang="zh-CN" sz="3200" dirty="0"/>
              <a:t>A:</a:t>
            </a:r>
            <a:r>
              <a:rPr lang="zh-CN" altLang="en-US" sz="3200" dirty="0"/>
              <a:t>陈述式复合词</a:t>
            </a:r>
          </a:p>
          <a:p>
            <a:pPr>
              <a:lnSpc>
                <a:spcPct val="150000"/>
              </a:lnSpc>
            </a:pPr>
            <a:r>
              <a:rPr lang="en-US" altLang="zh-CN" sz="3200" dirty="0"/>
              <a:t>B:</a:t>
            </a:r>
            <a:r>
              <a:rPr lang="zh-CN" altLang="en-US" sz="3200" dirty="0"/>
              <a:t>偏正式复合词</a:t>
            </a:r>
          </a:p>
          <a:p>
            <a:pPr>
              <a:lnSpc>
                <a:spcPct val="150000"/>
              </a:lnSpc>
            </a:pPr>
            <a:r>
              <a:rPr lang="en-US" altLang="zh-CN" sz="3200" dirty="0">
                <a:solidFill>
                  <a:srgbClr val="FF0000"/>
                </a:solidFill>
              </a:rPr>
              <a:t>C:</a:t>
            </a:r>
            <a:r>
              <a:rPr lang="zh-CN" altLang="en-US" sz="3200" dirty="0">
                <a:solidFill>
                  <a:srgbClr val="FF0000"/>
                </a:solidFill>
              </a:rPr>
              <a:t>支配式复合词</a:t>
            </a:r>
            <a:endParaRPr lang="en-US" altLang="zh-CN" sz="3200" dirty="0">
              <a:solidFill>
                <a:srgbClr val="FF0000"/>
              </a:solidFill>
            </a:endParaRPr>
          </a:p>
          <a:p>
            <a:pPr>
              <a:lnSpc>
                <a:spcPct val="150000"/>
              </a:lnSpc>
            </a:pPr>
            <a:r>
              <a:rPr lang="zh-CN" altLang="en-US" sz="3200" dirty="0">
                <a:solidFill>
                  <a:srgbClr val="FF0000"/>
                </a:solidFill>
              </a:rPr>
              <a:t>［指向南方（动作＋名次）］［掌管、管理机器］</a:t>
            </a:r>
          </a:p>
          <a:p>
            <a:pPr>
              <a:lnSpc>
                <a:spcPct val="150000"/>
              </a:lnSpc>
            </a:pPr>
            <a:r>
              <a:rPr lang="en-US" altLang="zh-CN" sz="3200" dirty="0"/>
              <a:t>D:</a:t>
            </a:r>
            <a:r>
              <a:rPr lang="zh-CN" altLang="en-US" sz="3200" dirty="0"/>
              <a:t>补充式复合词</a:t>
            </a:r>
          </a:p>
        </p:txBody>
      </p:sp>
      <p:sp>
        <p:nvSpPr>
          <p:cNvPr id="3" name="矩形 2"/>
          <p:cNvSpPr/>
          <p:nvPr/>
        </p:nvSpPr>
        <p:spPr>
          <a:xfrm>
            <a:off x="1" y="1264"/>
            <a:ext cx="3212739" cy="420564"/>
          </a:xfrm>
          <a:prstGeom prst="rect">
            <a:avLst/>
          </a:prstGeom>
        </p:spPr>
        <p:txBody>
          <a:bodyPr wrap="none">
            <a:spAutoFit/>
          </a:bodyPr>
          <a:lstStyle/>
          <a:p>
            <a:r>
              <a:rPr lang="en-US" altLang="zh-CN" sz="2133" dirty="0">
                <a:latin typeface="Helvetica Neue For Number" charset="0"/>
              </a:rPr>
              <a:t>3.2.2.2</a:t>
            </a:r>
            <a:r>
              <a:rPr lang="zh-CN" altLang="en-US" sz="2133" dirty="0">
                <a:latin typeface="Helvetica Neue For Number" charset="0"/>
              </a:rPr>
              <a:t>合成词的构词形式</a:t>
            </a:r>
            <a:endParaRPr lang="zh-CN" altLang="en-US" sz="2133" dirty="0"/>
          </a:p>
        </p:txBody>
      </p:sp>
    </p:spTree>
    <p:extLst>
      <p:ext uri="{BB962C8B-B14F-4D97-AF65-F5344CB8AC3E}">
        <p14:creationId xmlns:p14="http://schemas.microsoft.com/office/powerpoint/2010/main" val="68615477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644691"/>
            <a:ext cx="10177131" cy="3785652"/>
          </a:xfrm>
          <a:prstGeom prst="rect">
            <a:avLst/>
          </a:prstGeom>
        </p:spPr>
        <p:txBody>
          <a:bodyPr wrap="square">
            <a:spAutoFit/>
          </a:bodyPr>
          <a:lstStyle/>
          <a:p>
            <a:pPr fontAlgn="t">
              <a:lnSpc>
                <a:spcPct val="150000"/>
              </a:lnSpc>
            </a:pPr>
            <a:r>
              <a:rPr lang="zh-CN" altLang="en-US" sz="3200" dirty="0"/>
              <a:t>下列各项中，属于合成词的是</a:t>
            </a:r>
          </a:p>
          <a:p>
            <a:pPr>
              <a:lnSpc>
                <a:spcPct val="150000"/>
              </a:lnSpc>
            </a:pPr>
            <a:r>
              <a:rPr lang="en-US" altLang="zh-CN" sz="3200" dirty="0"/>
              <a:t>A:</a:t>
            </a:r>
            <a:r>
              <a:rPr lang="zh-CN" altLang="en-US" sz="3200" dirty="0"/>
              <a:t>徘徊</a:t>
            </a:r>
          </a:p>
          <a:p>
            <a:pPr>
              <a:lnSpc>
                <a:spcPct val="150000"/>
              </a:lnSpc>
            </a:pPr>
            <a:r>
              <a:rPr lang="en-US" altLang="zh-CN" sz="3200" dirty="0"/>
              <a:t>B:</a:t>
            </a:r>
            <a:r>
              <a:rPr lang="zh-CN" altLang="en-US" sz="3200" dirty="0"/>
              <a:t>马达</a:t>
            </a:r>
          </a:p>
          <a:p>
            <a:pPr>
              <a:lnSpc>
                <a:spcPct val="150000"/>
              </a:lnSpc>
            </a:pPr>
            <a:r>
              <a:rPr lang="en-US" altLang="zh-CN" sz="3200" dirty="0"/>
              <a:t>C:</a:t>
            </a:r>
            <a:r>
              <a:rPr lang="zh-CN" altLang="en-US" sz="3200" dirty="0"/>
              <a:t>袈裟</a:t>
            </a:r>
          </a:p>
          <a:p>
            <a:pPr>
              <a:lnSpc>
                <a:spcPct val="150000"/>
              </a:lnSpc>
            </a:pPr>
            <a:r>
              <a:rPr lang="en-US" altLang="zh-CN" sz="3200" dirty="0"/>
              <a:t>D:</a:t>
            </a:r>
            <a:r>
              <a:rPr lang="zh-CN" altLang="en-US" sz="3200" dirty="0"/>
              <a:t>粉蝶</a:t>
            </a:r>
          </a:p>
        </p:txBody>
      </p:sp>
      <p:sp>
        <p:nvSpPr>
          <p:cNvPr id="3" name="矩形 2"/>
          <p:cNvSpPr/>
          <p:nvPr/>
        </p:nvSpPr>
        <p:spPr>
          <a:xfrm>
            <a:off x="1" y="1264"/>
            <a:ext cx="3212739" cy="420564"/>
          </a:xfrm>
          <a:prstGeom prst="rect">
            <a:avLst/>
          </a:prstGeom>
        </p:spPr>
        <p:txBody>
          <a:bodyPr wrap="none">
            <a:spAutoFit/>
          </a:bodyPr>
          <a:lstStyle/>
          <a:p>
            <a:r>
              <a:rPr lang="en-US" altLang="zh-CN" sz="2133" dirty="0">
                <a:latin typeface="Helvetica Neue For Number" charset="0"/>
              </a:rPr>
              <a:t>3.2.2.2</a:t>
            </a:r>
            <a:r>
              <a:rPr lang="zh-CN" altLang="en-US" sz="2133" dirty="0">
                <a:latin typeface="Helvetica Neue For Number" charset="0"/>
              </a:rPr>
              <a:t>合成词的构词形式</a:t>
            </a:r>
            <a:endParaRPr lang="zh-CN" altLang="en-US" sz="2133" dirty="0"/>
          </a:p>
        </p:txBody>
      </p:sp>
    </p:spTree>
    <p:extLst>
      <p:ext uri="{BB962C8B-B14F-4D97-AF65-F5344CB8AC3E}">
        <p14:creationId xmlns:p14="http://schemas.microsoft.com/office/powerpoint/2010/main" val="21618626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644691"/>
            <a:ext cx="10177131" cy="3785652"/>
          </a:xfrm>
          <a:prstGeom prst="rect">
            <a:avLst/>
          </a:prstGeom>
        </p:spPr>
        <p:txBody>
          <a:bodyPr wrap="square">
            <a:spAutoFit/>
          </a:bodyPr>
          <a:lstStyle/>
          <a:p>
            <a:pPr fontAlgn="t">
              <a:lnSpc>
                <a:spcPct val="150000"/>
              </a:lnSpc>
            </a:pPr>
            <a:r>
              <a:rPr lang="zh-CN" altLang="en-US" sz="3200" dirty="0"/>
              <a:t>下列各项中，属于合成词的是</a:t>
            </a:r>
          </a:p>
          <a:p>
            <a:pPr>
              <a:lnSpc>
                <a:spcPct val="150000"/>
              </a:lnSpc>
            </a:pPr>
            <a:r>
              <a:rPr lang="en-US" altLang="zh-CN" sz="3200" dirty="0"/>
              <a:t>A:</a:t>
            </a:r>
            <a:r>
              <a:rPr lang="zh-CN" altLang="en-US" sz="3200" dirty="0"/>
              <a:t>徘徊</a:t>
            </a:r>
          </a:p>
          <a:p>
            <a:pPr>
              <a:lnSpc>
                <a:spcPct val="150000"/>
              </a:lnSpc>
            </a:pPr>
            <a:r>
              <a:rPr lang="en-US" altLang="zh-CN" sz="3200" dirty="0"/>
              <a:t>B:</a:t>
            </a:r>
            <a:r>
              <a:rPr lang="zh-CN" altLang="en-US" sz="3200" dirty="0"/>
              <a:t>马达</a:t>
            </a:r>
          </a:p>
          <a:p>
            <a:pPr>
              <a:lnSpc>
                <a:spcPct val="150000"/>
              </a:lnSpc>
            </a:pPr>
            <a:r>
              <a:rPr lang="en-US" altLang="zh-CN" sz="3200" dirty="0"/>
              <a:t>C:</a:t>
            </a:r>
            <a:r>
              <a:rPr lang="zh-CN" altLang="en-US" sz="3200" dirty="0"/>
              <a:t>袈裟</a:t>
            </a:r>
          </a:p>
          <a:p>
            <a:pPr>
              <a:lnSpc>
                <a:spcPct val="150000"/>
              </a:lnSpc>
            </a:pPr>
            <a:r>
              <a:rPr lang="en-US" altLang="zh-CN" sz="3200" dirty="0">
                <a:solidFill>
                  <a:srgbClr val="FF0000"/>
                </a:solidFill>
              </a:rPr>
              <a:t>D:</a:t>
            </a:r>
            <a:r>
              <a:rPr lang="zh-CN" altLang="en-US" sz="3200" dirty="0">
                <a:solidFill>
                  <a:srgbClr val="FF0000"/>
                </a:solidFill>
              </a:rPr>
              <a:t>粉蝶</a:t>
            </a:r>
          </a:p>
        </p:txBody>
      </p:sp>
      <p:sp>
        <p:nvSpPr>
          <p:cNvPr id="3" name="矩形 2"/>
          <p:cNvSpPr/>
          <p:nvPr/>
        </p:nvSpPr>
        <p:spPr>
          <a:xfrm>
            <a:off x="1" y="1264"/>
            <a:ext cx="3212739" cy="420564"/>
          </a:xfrm>
          <a:prstGeom prst="rect">
            <a:avLst/>
          </a:prstGeom>
        </p:spPr>
        <p:txBody>
          <a:bodyPr wrap="none">
            <a:spAutoFit/>
          </a:bodyPr>
          <a:lstStyle/>
          <a:p>
            <a:r>
              <a:rPr lang="en-US" altLang="zh-CN" sz="2133" dirty="0">
                <a:latin typeface="Helvetica Neue For Number" charset="0"/>
              </a:rPr>
              <a:t>3.2.2.2</a:t>
            </a:r>
            <a:r>
              <a:rPr lang="zh-CN" altLang="en-US" sz="2133" dirty="0">
                <a:latin typeface="Helvetica Neue For Number" charset="0"/>
              </a:rPr>
              <a:t>合成词的构词形式</a:t>
            </a:r>
            <a:endParaRPr lang="zh-CN" altLang="en-US" sz="2133" dirty="0"/>
          </a:p>
        </p:txBody>
      </p:sp>
    </p:spTree>
    <p:extLst>
      <p:ext uri="{BB962C8B-B14F-4D97-AF65-F5344CB8AC3E}">
        <p14:creationId xmlns:p14="http://schemas.microsoft.com/office/powerpoint/2010/main" val="20476751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0" y="1790291"/>
            <a:ext cx="12192000" cy="4324617"/>
          </a:xfrm>
          <a:prstGeom prst="rect">
            <a:avLst/>
          </a:prstGeom>
        </p:spPr>
      </p:pic>
      <p:pic>
        <p:nvPicPr>
          <p:cNvPr id="3" name="图片 2"/>
          <p:cNvPicPr>
            <a:picLocks noChangeAspect="1"/>
          </p:cNvPicPr>
          <p:nvPr/>
        </p:nvPicPr>
        <p:blipFill>
          <a:blip r:embed="rId4"/>
          <a:stretch>
            <a:fillRect/>
          </a:stretch>
        </p:blipFill>
        <p:spPr>
          <a:xfrm>
            <a:off x="1" y="0"/>
            <a:ext cx="3454350" cy="786063"/>
          </a:xfrm>
          <a:prstGeom prst="rect">
            <a:avLst/>
          </a:prstGeom>
        </p:spPr>
      </p:pic>
      <p:pic>
        <p:nvPicPr>
          <p:cNvPr id="7" name="图片 6"/>
          <p:cNvPicPr>
            <a:picLocks noChangeAspect="1"/>
          </p:cNvPicPr>
          <p:nvPr/>
        </p:nvPicPr>
        <p:blipFill>
          <a:blip r:embed="rId5"/>
          <a:stretch>
            <a:fillRect/>
          </a:stretch>
        </p:blipFill>
        <p:spPr>
          <a:xfrm>
            <a:off x="0" y="5262019"/>
            <a:ext cx="2662989" cy="571500"/>
          </a:xfrm>
          <a:prstGeom prst="rect">
            <a:avLst/>
          </a:prstGeom>
        </p:spPr>
      </p:pic>
      <p:sp>
        <p:nvSpPr>
          <p:cNvPr id="8" name="文本框 7"/>
          <p:cNvSpPr txBox="1"/>
          <p:nvPr/>
        </p:nvSpPr>
        <p:spPr>
          <a:xfrm>
            <a:off x="469719" y="3295323"/>
            <a:ext cx="1723549" cy="461665"/>
          </a:xfrm>
          <a:prstGeom prst="rect">
            <a:avLst/>
          </a:prstGeom>
          <a:noFill/>
        </p:spPr>
        <p:txBody>
          <a:bodyPr wrap="none" rtlCol="0">
            <a:spAutoFit/>
          </a:bodyPr>
          <a:lstStyle/>
          <a:p>
            <a:r>
              <a:rPr kumimoji="1" lang="zh-CN" altLang="en-US" sz="2400" b="1" dirty="0" smtClean="0">
                <a:solidFill>
                  <a:srgbClr val="C00000"/>
                </a:solidFill>
              </a:rPr>
              <a:t>［选择题］</a:t>
            </a:r>
            <a:endParaRPr kumimoji="1" lang="zh-CN" altLang="en-US" sz="2400" b="1" dirty="0">
              <a:solidFill>
                <a:srgbClr val="C00000"/>
              </a:solidFill>
            </a:endParaRPr>
          </a:p>
        </p:txBody>
      </p:sp>
      <p:sp>
        <p:nvSpPr>
          <p:cNvPr id="10" name="云形标注 9"/>
          <p:cNvSpPr/>
          <p:nvPr/>
        </p:nvSpPr>
        <p:spPr>
          <a:xfrm>
            <a:off x="6320590" y="160421"/>
            <a:ext cx="4138863" cy="1499936"/>
          </a:xfrm>
          <a:prstGeom prst="cloudCallou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2000" dirty="0" smtClean="0">
                <a:latin typeface="Microsoft YaHei" charset="-122"/>
                <a:ea typeface="Microsoft YaHei" charset="-122"/>
                <a:cs typeface="Microsoft YaHei" charset="-122"/>
              </a:rPr>
              <a:t>线性、离散性、</a:t>
            </a:r>
            <a:endParaRPr kumimoji="1" lang="en-US" altLang="zh-CN" sz="2000" dirty="0" smtClean="0">
              <a:latin typeface="Microsoft YaHei" charset="-122"/>
              <a:ea typeface="Microsoft YaHei" charset="-122"/>
              <a:cs typeface="Microsoft YaHei" charset="-122"/>
            </a:endParaRPr>
          </a:p>
          <a:p>
            <a:pPr algn="ctr">
              <a:lnSpc>
                <a:spcPct val="150000"/>
              </a:lnSpc>
            </a:pPr>
            <a:r>
              <a:rPr kumimoji="1" lang="zh-CN" altLang="en-US" sz="2000" dirty="0" smtClean="0">
                <a:latin typeface="Microsoft YaHei" charset="-122"/>
                <a:ea typeface="Microsoft YaHei" charset="-122"/>
                <a:cs typeface="Microsoft YaHei" charset="-122"/>
              </a:rPr>
              <a:t>组合关系、聚合关系</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8415947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644691"/>
            <a:ext cx="10177131" cy="3785652"/>
          </a:xfrm>
          <a:prstGeom prst="rect">
            <a:avLst/>
          </a:prstGeom>
        </p:spPr>
        <p:txBody>
          <a:bodyPr wrap="square">
            <a:spAutoFit/>
          </a:bodyPr>
          <a:lstStyle/>
          <a:p>
            <a:pPr fontAlgn="t">
              <a:lnSpc>
                <a:spcPct val="150000"/>
              </a:lnSpc>
            </a:pPr>
            <a:r>
              <a:rPr lang="zh-CN" altLang="en-US" sz="3200" dirty="0"/>
              <a:t>下列词语中包含词缀的是（）</a:t>
            </a:r>
          </a:p>
          <a:p>
            <a:pPr>
              <a:lnSpc>
                <a:spcPct val="150000"/>
              </a:lnSpc>
            </a:pPr>
            <a:r>
              <a:rPr lang="en-US" altLang="zh-CN" sz="3200" dirty="0"/>
              <a:t>A:</a:t>
            </a:r>
            <a:r>
              <a:rPr lang="zh-CN" altLang="en-US" sz="3200" dirty="0"/>
              <a:t>馒头</a:t>
            </a:r>
          </a:p>
          <a:p>
            <a:pPr>
              <a:lnSpc>
                <a:spcPct val="150000"/>
              </a:lnSpc>
            </a:pPr>
            <a:r>
              <a:rPr lang="en-US" altLang="zh-CN" sz="3200" dirty="0"/>
              <a:t>B:</a:t>
            </a:r>
            <a:r>
              <a:rPr lang="zh-CN" altLang="en-US" sz="3200" dirty="0"/>
              <a:t>床头</a:t>
            </a:r>
          </a:p>
          <a:p>
            <a:pPr>
              <a:lnSpc>
                <a:spcPct val="150000"/>
              </a:lnSpc>
            </a:pPr>
            <a:r>
              <a:rPr lang="en-US" altLang="zh-CN" sz="3200" dirty="0"/>
              <a:t>C:</a:t>
            </a:r>
            <a:r>
              <a:rPr lang="zh-CN" altLang="en-US" sz="3200" dirty="0"/>
              <a:t>源头</a:t>
            </a:r>
          </a:p>
          <a:p>
            <a:pPr>
              <a:lnSpc>
                <a:spcPct val="150000"/>
              </a:lnSpc>
            </a:pPr>
            <a:r>
              <a:rPr lang="en-US" altLang="zh-CN" sz="3200" dirty="0"/>
              <a:t>D:</a:t>
            </a:r>
            <a:r>
              <a:rPr lang="zh-CN" altLang="en-US" sz="3200" dirty="0"/>
              <a:t>线头</a:t>
            </a:r>
          </a:p>
        </p:txBody>
      </p:sp>
      <p:sp>
        <p:nvSpPr>
          <p:cNvPr id="3" name="矩形 2"/>
          <p:cNvSpPr/>
          <p:nvPr/>
        </p:nvSpPr>
        <p:spPr>
          <a:xfrm>
            <a:off x="1" y="1264"/>
            <a:ext cx="3212739" cy="420564"/>
          </a:xfrm>
          <a:prstGeom prst="rect">
            <a:avLst/>
          </a:prstGeom>
        </p:spPr>
        <p:txBody>
          <a:bodyPr wrap="none">
            <a:spAutoFit/>
          </a:bodyPr>
          <a:lstStyle/>
          <a:p>
            <a:r>
              <a:rPr lang="en-US" altLang="zh-CN" sz="2133" dirty="0">
                <a:latin typeface="Helvetica Neue For Number" charset="0"/>
              </a:rPr>
              <a:t>3.2.2.2</a:t>
            </a:r>
            <a:r>
              <a:rPr lang="zh-CN" altLang="en-US" sz="2133" dirty="0">
                <a:latin typeface="Helvetica Neue For Number" charset="0"/>
              </a:rPr>
              <a:t>合成词的构词形式</a:t>
            </a:r>
            <a:endParaRPr lang="zh-CN" altLang="en-US" sz="2133" dirty="0"/>
          </a:p>
        </p:txBody>
      </p:sp>
    </p:spTree>
    <p:extLst>
      <p:ext uri="{BB962C8B-B14F-4D97-AF65-F5344CB8AC3E}">
        <p14:creationId xmlns:p14="http://schemas.microsoft.com/office/powerpoint/2010/main" val="18510381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644691"/>
            <a:ext cx="10177131" cy="3785652"/>
          </a:xfrm>
          <a:prstGeom prst="rect">
            <a:avLst/>
          </a:prstGeom>
        </p:spPr>
        <p:txBody>
          <a:bodyPr wrap="square">
            <a:spAutoFit/>
          </a:bodyPr>
          <a:lstStyle/>
          <a:p>
            <a:pPr fontAlgn="t">
              <a:lnSpc>
                <a:spcPct val="150000"/>
              </a:lnSpc>
            </a:pPr>
            <a:r>
              <a:rPr lang="zh-CN" altLang="en-US" sz="3200" dirty="0"/>
              <a:t>下列词语中包含词缀的是（）</a:t>
            </a:r>
          </a:p>
          <a:p>
            <a:pPr>
              <a:lnSpc>
                <a:spcPct val="150000"/>
              </a:lnSpc>
            </a:pPr>
            <a:r>
              <a:rPr lang="en-US" altLang="zh-CN" sz="3200" dirty="0">
                <a:solidFill>
                  <a:srgbClr val="FF0000"/>
                </a:solidFill>
              </a:rPr>
              <a:t>A:</a:t>
            </a:r>
            <a:r>
              <a:rPr lang="zh-CN" altLang="en-US" sz="3200" dirty="0">
                <a:solidFill>
                  <a:srgbClr val="FF0000"/>
                </a:solidFill>
              </a:rPr>
              <a:t>馒头</a:t>
            </a:r>
          </a:p>
          <a:p>
            <a:pPr>
              <a:lnSpc>
                <a:spcPct val="150000"/>
              </a:lnSpc>
            </a:pPr>
            <a:r>
              <a:rPr lang="en-US" altLang="zh-CN" sz="3200" dirty="0"/>
              <a:t>B:</a:t>
            </a:r>
            <a:r>
              <a:rPr lang="zh-CN" altLang="en-US" sz="3200" dirty="0"/>
              <a:t>床头</a:t>
            </a:r>
          </a:p>
          <a:p>
            <a:pPr>
              <a:lnSpc>
                <a:spcPct val="150000"/>
              </a:lnSpc>
            </a:pPr>
            <a:r>
              <a:rPr lang="en-US" altLang="zh-CN" sz="3200" dirty="0"/>
              <a:t>C:</a:t>
            </a:r>
            <a:r>
              <a:rPr lang="zh-CN" altLang="en-US" sz="3200" dirty="0"/>
              <a:t>源头</a:t>
            </a:r>
          </a:p>
          <a:p>
            <a:pPr>
              <a:lnSpc>
                <a:spcPct val="150000"/>
              </a:lnSpc>
            </a:pPr>
            <a:r>
              <a:rPr lang="en-US" altLang="zh-CN" sz="3200" dirty="0"/>
              <a:t>D:</a:t>
            </a:r>
            <a:r>
              <a:rPr lang="zh-CN" altLang="en-US" sz="3200" dirty="0"/>
              <a:t>线头</a:t>
            </a:r>
          </a:p>
        </p:txBody>
      </p:sp>
      <p:sp>
        <p:nvSpPr>
          <p:cNvPr id="3" name="矩形 2"/>
          <p:cNvSpPr/>
          <p:nvPr/>
        </p:nvSpPr>
        <p:spPr>
          <a:xfrm>
            <a:off x="1" y="1264"/>
            <a:ext cx="3212739" cy="420564"/>
          </a:xfrm>
          <a:prstGeom prst="rect">
            <a:avLst/>
          </a:prstGeom>
        </p:spPr>
        <p:txBody>
          <a:bodyPr wrap="none">
            <a:spAutoFit/>
          </a:bodyPr>
          <a:lstStyle/>
          <a:p>
            <a:r>
              <a:rPr lang="en-US" altLang="zh-CN" sz="2133" dirty="0">
                <a:latin typeface="Helvetica Neue For Number" charset="0"/>
              </a:rPr>
              <a:t>3.2.2.2</a:t>
            </a:r>
            <a:r>
              <a:rPr lang="zh-CN" altLang="en-US" sz="2133" dirty="0">
                <a:latin typeface="Helvetica Neue For Number" charset="0"/>
              </a:rPr>
              <a:t>合成词的构词形式</a:t>
            </a:r>
            <a:endParaRPr lang="zh-CN" altLang="en-US" sz="2133" dirty="0"/>
          </a:p>
        </p:txBody>
      </p:sp>
    </p:spTree>
    <p:extLst>
      <p:ext uri="{BB962C8B-B14F-4D97-AF65-F5344CB8AC3E}">
        <p14:creationId xmlns:p14="http://schemas.microsoft.com/office/powerpoint/2010/main" val="195046316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644691"/>
            <a:ext cx="10992544" cy="3785652"/>
          </a:xfrm>
          <a:prstGeom prst="rect">
            <a:avLst/>
          </a:prstGeom>
        </p:spPr>
        <p:txBody>
          <a:bodyPr wrap="square">
            <a:spAutoFit/>
          </a:bodyPr>
          <a:lstStyle/>
          <a:p>
            <a:pPr>
              <a:lnSpc>
                <a:spcPct val="150000"/>
              </a:lnSpc>
            </a:pPr>
            <a:r>
              <a:rPr lang="zh-CN" altLang="en-US" sz="3200" dirty="0">
                <a:solidFill>
                  <a:srgbClr val="000000"/>
                </a:solidFill>
                <a:latin typeface="微软雅黑" charset="-122"/>
                <a:ea typeface="微软雅黑" charset="-122"/>
              </a:rPr>
              <a:t>英语“</a:t>
            </a:r>
            <a:r>
              <a:rPr lang="en-US" altLang="zh-CN" sz="3200" dirty="0">
                <a:solidFill>
                  <a:srgbClr val="000000"/>
                </a:solidFill>
                <a:latin typeface="微软雅黑" charset="-122"/>
                <a:ea typeface="微软雅黑" charset="-122"/>
              </a:rPr>
              <a:t>black-board(</a:t>
            </a:r>
            <a:r>
              <a:rPr lang="zh-CN" altLang="en-US" sz="3200" dirty="0">
                <a:solidFill>
                  <a:srgbClr val="000000"/>
                </a:solidFill>
                <a:latin typeface="微软雅黑" charset="-122"/>
                <a:ea typeface="微软雅黑" charset="-122"/>
              </a:rPr>
              <a:t>黑板</a:t>
            </a:r>
            <a:r>
              <a:rPr lang="en-US" altLang="zh-CN" sz="3200" dirty="0">
                <a:solidFill>
                  <a:srgbClr val="000000"/>
                </a:solidFill>
                <a:latin typeface="微软雅黑" charset="-122"/>
                <a:ea typeface="微软雅黑" charset="-122"/>
              </a:rPr>
              <a:t>)”</a:t>
            </a:r>
            <a:r>
              <a:rPr lang="zh-CN" altLang="en-US" sz="3200" dirty="0">
                <a:solidFill>
                  <a:srgbClr val="000000"/>
                </a:solidFill>
                <a:latin typeface="微软雅黑" charset="-122"/>
                <a:ea typeface="微软雅黑" charset="-122"/>
              </a:rPr>
              <a:t>在词的形成方式上属于（ ）</a:t>
            </a:r>
          </a:p>
          <a:p>
            <a:pPr>
              <a:lnSpc>
                <a:spcPct val="150000"/>
              </a:lnSpc>
            </a:pPr>
            <a:r>
              <a:rPr lang="en-US" altLang="zh-CN" sz="3200" dirty="0">
                <a:solidFill>
                  <a:srgbClr val="000000"/>
                </a:solidFill>
                <a:latin typeface="微软雅黑" charset="-122"/>
                <a:ea typeface="微软雅黑" charset="-122"/>
              </a:rPr>
              <a:t>A </a:t>
            </a:r>
            <a:r>
              <a:rPr lang="zh-CN" altLang="en-US" sz="3200" dirty="0">
                <a:solidFill>
                  <a:srgbClr val="000000"/>
                </a:solidFill>
                <a:latin typeface="微软雅黑" charset="-122"/>
                <a:ea typeface="微软雅黑" charset="-122"/>
              </a:rPr>
              <a:t>直接成词</a:t>
            </a:r>
          </a:p>
          <a:p>
            <a:pPr>
              <a:lnSpc>
                <a:spcPct val="150000"/>
              </a:lnSpc>
            </a:pPr>
            <a:r>
              <a:rPr lang="en-US" altLang="zh-CN" sz="3200" dirty="0">
                <a:solidFill>
                  <a:srgbClr val="000000"/>
                </a:solidFill>
                <a:latin typeface="微软雅黑" charset="-122"/>
                <a:ea typeface="微软雅黑" charset="-122"/>
              </a:rPr>
              <a:t>B </a:t>
            </a:r>
            <a:r>
              <a:rPr lang="zh-CN" altLang="en-US" sz="3200" dirty="0">
                <a:solidFill>
                  <a:srgbClr val="000000"/>
                </a:solidFill>
                <a:latin typeface="微软雅黑" charset="-122"/>
                <a:ea typeface="微软雅黑" charset="-122"/>
              </a:rPr>
              <a:t>转化成词</a:t>
            </a:r>
          </a:p>
          <a:p>
            <a:pPr>
              <a:lnSpc>
                <a:spcPct val="150000"/>
              </a:lnSpc>
            </a:pPr>
            <a:r>
              <a:rPr lang="en-US" altLang="zh-CN" sz="3200" dirty="0">
                <a:solidFill>
                  <a:srgbClr val="000000"/>
                </a:solidFill>
                <a:latin typeface="微软雅黑" charset="-122"/>
                <a:ea typeface="微软雅黑" charset="-122"/>
              </a:rPr>
              <a:t>C </a:t>
            </a:r>
            <a:r>
              <a:rPr lang="zh-CN" altLang="en-US" sz="3200" dirty="0">
                <a:solidFill>
                  <a:srgbClr val="000000"/>
                </a:solidFill>
                <a:latin typeface="微软雅黑" charset="-122"/>
                <a:ea typeface="微软雅黑" charset="-122"/>
              </a:rPr>
              <a:t>附加构词</a:t>
            </a:r>
          </a:p>
          <a:p>
            <a:pPr>
              <a:lnSpc>
                <a:spcPct val="150000"/>
              </a:lnSpc>
            </a:pPr>
            <a:r>
              <a:rPr lang="en-US" altLang="zh-CN" sz="3200" dirty="0">
                <a:solidFill>
                  <a:srgbClr val="000000"/>
                </a:solidFill>
                <a:latin typeface="微软雅黑" charset="-122"/>
                <a:ea typeface="微软雅黑" charset="-122"/>
              </a:rPr>
              <a:t>D </a:t>
            </a:r>
            <a:r>
              <a:rPr lang="zh-CN" altLang="en-US" sz="3200" dirty="0">
                <a:solidFill>
                  <a:srgbClr val="000000"/>
                </a:solidFill>
                <a:latin typeface="微软雅黑" charset="-122"/>
                <a:ea typeface="微软雅黑" charset="-122"/>
              </a:rPr>
              <a:t>复合构词</a:t>
            </a:r>
            <a:endParaRPr lang="zh-CN" altLang="en-US" sz="3200" u="sng" dirty="0">
              <a:solidFill>
                <a:srgbClr val="FF0000"/>
              </a:solidFill>
              <a:latin typeface="微软雅黑" charset="-122"/>
              <a:ea typeface="微软雅黑" charset="-122"/>
            </a:endParaRPr>
          </a:p>
        </p:txBody>
      </p:sp>
      <p:sp>
        <p:nvSpPr>
          <p:cNvPr id="3" name="矩形 2"/>
          <p:cNvSpPr/>
          <p:nvPr/>
        </p:nvSpPr>
        <p:spPr>
          <a:xfrm>
            <a:off x="1" y="1264"/>
            <a:ext cx="3212739" cy="420564"/>
          </a:xfrm>
          <a:prstGeom prst="rect">
            <a:avLst/>
          </a:prstGeom>
        </p:spPr>
        <p:txBody>
          <a:bodyPr wrap="none">
            <a:spAutoFit/>
          </a:bodyPr>
          <a:lstStyle/>
          <a:p>
            <a:r>
              <a:rPr lang="en-US" altLang="zh-CN" sz="2133" dirty="0">
                <a:latin typeface="Helvetica Neue For Number" charset="0"/>
              </a:rPr>
              <a:t>3.2.2.2</a:t>
            </a:r>
            <a:r>
              <a:rPr lang="zh-CN" altLang="en-US" sz="2133" dirty="0">
                <a:latin typeface="Helvetica Neue For Number" charset="0"/>
              </a:rPr>
              <a:t>合成词的构词形式</a:t>
            </a:r>
            <a:endParaRPr lang="zh-CN" altLang="en-US" sz="2133" dirty="0"/>
          </a:p>
        </p:txBody>
      </p:sp>
    </p:spTree>
    <p:extLst>
      <p:ext uri="{BB962C8B-B14F-4D97-AF65-F5344CB8AC3E}">
        <p14:creationId xmlns:p14="http://schemas.microsoft.com/office/powerpoint/2010/main" val="966099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644691"/>
            <a:ext cx="10992544" cy="3785652"/>
          </a:xfrm>
          <a:prstGeom prst="rect">
            <a:avLst/>
          </a:prstGeom>
        </p:spPr>
        <p:txBody>
          <a:bodyPr wrap="square">
            <a:spAutoFit/>
          </a:bodyPr>
          <a:lstStyle/>
          <a:p>
            <a:pPr>
              <a:lnSpc>
                <a:spcPct val="150000"/>
              </a:lnSpc>
            </a:pPr>
            <a:r>
              <a:rPr lang="zh-CN" altLang="en-US" sz="3200" dirty="0">
                <a:solidFill>
                  <a:srgbClr val="000000"/>
                </a:solidFill>
                <a:latin typeface="微软雅黑" charset="-122"/>
                <a:ea typeface="微软雅黑" charset="-122"/>
              </a:rPr>
              <a:t>英语“</a:t>
            </a:r>
            <a:r>
              <a:rPr lang="en-US" altLang="zh-CN" sz="3200" dirty="0">
                <a:solidFill>
                  <a:srgbClr val="000000"/>
                </a:solidFill>
                <a:latin typeface="微软雅黑" charset="-122"/>
                <a:ea typeface="微软雅黑" charset="-122"/>
              </a:rPr>
              <a:t>black-board(</a:t>
            </a:r>
            <a:r>
              <a:rPr lang="zh-CN" altLang="en-US" sz="3200" dirty="0">
                <a:solidFill>
                  <a:srgbClr val="000000"/>
                </a:solidFill>
                <a:latin typeface="微软雅黑" charset="-122"/>
                <a:ea typeface="微软雅黑" charset="-122"/>
              </a:rPr>
              <a:t>黑板</a:t>
            </a:r>
            <a:r>
              <a:rPr lang="en-US" altLang="zh-CN" sz="3200" dirty="0">
                <a:solidFill>
                  <a:srgbClr val="000000"/>
                </a:solidFill>
                <a:latin typeface="微软雅黑" charset="-122"/>
                <a:ea typeface="微软雅黑" charset="-122"/>
              </a:rPr>
              <a:t>)”</a:t>
            </a:r>
            <a:r>
              <a:rPr lang="zh-CN" altLang="en-US" sz="3200" dirty="0">
                <a:solidFill>
                  <a:srgbClr val="000000"/>
                </a:solidFill>
                <a:latin typeface="微软雅黑" charset="-122"/>
                <a:ea typeface="微软雅黑" charset="-122"/>
              </a:rPr>
              <a:t>在词的形成方式上属于（ ）</a:t>
            </a:r>
          </a:p>
          <a:p>
            <a:pPr>
              <a:lnSpc>
                <a:spcPct val="150000"/>
              </a:lnSpc>
            </a:pPr>
            <a:r>
              <a:rPr lang="en-US" altLang="zh-CN" sz="3200" dirty="0">
                <a:solidFill>
                  <a:srgbClr val="000000"/>
                </a:solidFill>
                <a:latin typeface="微软雅黑" charset="-122"/>
                <a:ea typeface="微软雅黑" charset="-122"/>
              </a:rPr>
              <a:t>A </a:t>
            </a:r>
            <a:r>
              <a:rPr lang="zh-CN" altLang="en-US" sz="3200" dirty="0">
                <a:solidFill>
                  <a:srgbClr val="000000"/>
                </a:solidFill>
                <a:latin typeface="微软雅黑" charset="-122"/>
                <a:ea typeface="微软雅黑" charset="-122"/>
              </a:rPr>
              <a:t>直接成词</a:t>
            </a:r>
          </a:p>
          <a:p>
            <a:pPr>
              <a:lnSpc>
                <a:spcPct val="150000"/>
              </a:lnSpc>
            </a:pPr>
            <a:r>
              <a:rPr lang="en-US" altLang="zh-CN" sz="3200" dirty="0">
                <a:solidFill>
                  <a:srgbClr val="000000"/>
                </a:solidFill>
                <a:latin typeface="微软雅黑" charset="-122"/>
                <a:ea typeface="微软雅黑" charset="-122"/>
              </a:rPr>
              <a:t>B </a:t>
            </a:r>
            <a:r>
              <a:rPr lang="zh-CN" altLang="en-US" sz="3200" dirty="0">
                <a:solidFill>
                  <a:srgbClr val="000000"/>
                </a:solidFill>
                <a:latin typeface="微软雅黑" charset="-122"/>
                <a:ea typeface="微软雅黑" charset="-122"/>
              </a:rPr>
              <a:t>转化成词</a:t>
            </a:r>
          </a:p>
          <a:p>
            <a:pPr>
              <a:lnSpc>
                <a:spcPct val="150000"/>
              </a:lnSpc>
            </a:pPr>
            <a:r>
              <a:rPr lang="en-US" altLang="zh-CN" sz="3200" dirty="0">
                <a:solidFill>
                  <a:srgbClr val="000000"/>
                </a:solidFill>
                <a:latin typeface="微软雅黑" charset="-122"/>
                <a:ea typeface="微软雅黑" charset="-122"/>
              </a:rPr>
              <a:t>C </a:t>
            </a:r>
            <a:r>
              <a:rPr lang="zh-CN" altLang="en-US" sz="3200" dirty="0">
                <a:solidFill>
                  <a:srgbClr val="000000"/>
                </a:solidFill>
                <a:latin typeface="微软雅黑" charset="-122"/>
                <a:ea typeface="微软雅黑" charset="-122"/>
              </a:rPr>
              <a:t>附加构词</a:t>
            </a:r>
          </a:p>
          <a:p>
            <a:pPr>
              <a:lnSpc>
                <a:spcPct val="150000"/>
              </a:lnSpc>
            </a:pPr>
            <a:r>
              <a:rPr lang="en-US" altLang="zh-CN" sz="3200" dirty="0">
                <a:solidFill>
                  <a:srgbClr val="FF0000"/>
                </a:solidFill>
                <a:latin typeface="微软雅黑" charset="-122"/>
                <a:ea typeface="微软雅黑" charset="-122"/>
              </a:rPr>
              <a:t>D </a:t>
            </a:r>
            <a:r>
              <a:rPr lang="zh-CN" altLang="en-US" sz="3200" dirty="0">
                <a:solidFill>
                  <a:srgbClr val="FF0000"/>
                </a:solidFill>
                <a:latin typeface="微软雅黑" charset="-122"/>
                <a:ea typeface="微软雅黑" charset="-122"/>
              </a:rPr>
              <a:t>复合构词</a:t>
            </a:r>
            <a:endParaRPr lang="zh-CN" altLang="en-US" sz="3200" u="sng" dirty="0">
              <a:solidFill>
                <a:srgbClr val="FF0000"/>
              </a:solidFill>
              <a:latin typeface="微软雅黑" charset="-122"/>
              <a:ea typeface="微软雅黑" charset="-122"/>
            </a:endParaRPr>
          </a:p>
        </p:txBody>
      </p:sp>
      <p:sp>
        <p:nvSpPr>
          <p:cNvPr id="3" name="矩形 2"/>
          <p:cNvSpPr/>
          <p:nvPr/>
        </p:nvSpPr>
        <p:spPr>
          <a:xfrm>
            <a:off x="1" y="1264"/>
            <a:ext cx="3212739" cy="420564"/>
          </a:xfrm>
          <a:prstGeom prst="rect">
            <a:avLst/>
          </a:prstGeom>
        </p:spPr>
        <p:txBody>
          <a:bodyPr wrap="none">
            <a:spAutoFit/>
          </a:bodyPr>
          <a:lstStyle/>
          <a:p>
            <a:r>
              <a:rPr lang="en-US" altLang="zh-CN" sz="2133" dirty="0">
                <a:latin typeface="Helvetica Neue For Number" charset="0"/>
              </a:rPr>
              <a:t>3.2.2.2</a:t>
            </a:r>
            <a:r>
              <a:rPr lang="zh-CN" altLang="en-US" sz="2133" dirty="0">
                <a:latin typeface="Helvetica Neue For Number" charset="0"/>
              </a:rPr>
              <a:t>合成词的构词形式</a:t>
            </a:r>
            <a:endParaRPr lang="zh-CN" altLang="en-US" sz="2133" dirty="0"/>
          </a:p>
        </p:txBody>
      </p:sp>
    </p:spTree>
    <p:extLst>
      <p:ext uri="{BB962C8B-B14F-4D97-AF65-F5344CB8AC3E}">
        <p14:creationId xmlns:p14="http://schemas.microsoft.com/office/powerpoint/2010/main" val="22542276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644691"/>
            <a:ext cx="10992544" cy="3785652"/>
          </a:xfrm>
          <a:prstGeom prst="rect">
            <a:avLst/>
          </a:prstGeom>
        </p:spPr>
        <p:txBody>
          <a:bodyPr wrap="square">
            <a:spAutoFit/>
          </a:bodyPr>
          <a:lstStyle/>
          <a:p>
            <a:pPr fontAlgn="t">
              <a:lnSpc>
                <a:spcPct val="150000"/>
              </a:lnSpc>
            </a:pPr>
            <a:r>
              <a:rPr lang="zh-CN" altLang="en-US" sz="3200" dirty="0"/>
              <a:t>下面的词中，属于复合词的是（）</a:t>
            </a:r>
          </a:p>
          <a:p>
            <a:pPr>
              <a:lnSpc>
                <a:spcPct val="150000"/>
              </a:lnSpc>
            </a:pPr>
            <a:r>
              <a:rPr lang="en-US" altLang="zh-CN" sz="3200" dirty="0"/>
              <a:t>A:</a:t>
            </a:r>
            <a:r>
              <a:rPr lang="zh-CN" altLang="en-US" sz="3200" dirty="0"/>
              <a:t>糊涂</a:t>
            </a:r>
          </a:p>
          <a:p>
            <a:pPr>
              <a:lnSpc>
                <a:spcPct val="150000"/>
              </a:lnSpc>
            </a:pPr>
            <a:r>
              <a:rPr lang="en-US" altLang="zh-CN" sz="3200" dirty="0"/>
              <a:t>B:</a:t>
            </a:r>
            <a:r>
              <a:rPr lang="zh-CN" altLang="en-US" sz="3200" dirty="0"/>
              <a:t>葡萄</a:t>
            </a:r>
          </a:p>
          <a:p>
            <a:pPr>
              <a:lnSpc>
                <a:spcPct val="150000"/>
              </a:lnSpc>
            </a:pPr>
            <a:r>
              <a:rPr lang="en-US" altLang="zh-CN" sz="3200" dirty="0"/>
              <a:t>C:</a:t>
            </a:r>
            <a:r>
              <a:rPr lang="zh-CN" altLang="en-US" sz="3200" dirty="0"/>
              <a:t>莲花</a:t>
            </a:r>
          </a:p>
          <a:p>
            <a:pPr>
              <a:lnSpc>
                <a:spcPct val="150000"/>
              </a:lnSpc>
            </a:pPr>
            <a:r>
              <a:rPr lang="en-US" altLang="zh-CN" sz="3200" dirty="0"/>
              <a:t>D:</a:t>
            </a:r>
            <a:r>
              <a:rPr lang="zh-CN" altLang="en-US" sz="3200" dirty="0"/>
              <a:t>巧克力</a:t>
            </a:r>
          </a:p>
        </p:txBody>
      </p:sp>
      <p:sp>
        <p:nvSpPr>
          <p:cNvPr id="3" name="矩形 2"/>
          <p:cNvSpPr/>
          <p:nvPr/>
        </p:nvSpPr>
        <p:spPr>
          <a:xfrm>
            <a:off x="1" y="1264"/>
            <a:ext cx="3212739" cy="420564"/>
          </a:xfrm>
          <a:prstGeom prst="rect">
            <a:avLst/>
          </a:prstGeom>
        </p:spPr>
        <p:txBody>
          <a:bodyPr wrap="none">
            <a:spAutoFit/>
          </a:bodyPr>
          <a:lstStyle/>
          <a:p>
            <a:r>
              <a:rPr lang="en-US" altLang="zh-CN" sz="2133" dirty="0">
                <a:latin typeface="Helvetica Neue For Number" charset="0"/>
              </a:rPr>
              <a:t>3.2.2.2</a:t>
            </a:r>
            <a:r>
              <a:rPr lang="zh-CN" altLang="en-US" sz="2133" dirty="0">
                <a:latin typeface="Helvetica Neue For Number" charset="0"/>
              </a:rPr>
              <a:t>合成词的构词形式</a:t>
            </a:r>
            <a:endParaRPr lang="zh-CN" altLang="en-US" sz="2133" dirty="0"/>
          </a:p>
        </p:txBody>
      </p:sp>
    </p:spTree>
    <p:extLst>
      <p:ext uri="{BB962C8B-B14F-4D97-AF65-F5344CB8AC3E}">
        <p14:creationId xmlns:p14="http://schemas.microsoft.com/office/powerpoint/2010/main" val="5192412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644691"/>
            <a:ext cx="10992544" cy="3785652"/>
          </a:xfrm>
          <a:prstGeom prst="rect">
            <a:avLst/>
          </a:prstGeom>
        </p:spPr>
        <p:txBody>
          <a:bodyPr wrap="square">
            <a:spAutoFit/>
          </a:bodyPr>
          <a:lstStyle/>
          <a:p>
            <a:pPr fontAlgn="t">
              <a:lnSpc>
                <a:spcPct val="150000"/>
              </a:lnSpc>
            </a:pPr>
            <a:r>
              <a:rPr lang="zh-CN" altLang="en-US" sz="3200" dirty="0"/>
              <a:t>下面的词中，属于复合词的是（）</a:t>
            </a:r>
          </a:p>
          <a:p>
            <a:pPr>
              <a:lnSpc>
                <a:spcPct val="150000"/>
              </a:lnSpc>
            </a:pPr>
            <a:r>
              <a:rPr lang="en-US" altLang="zh-CN" sz="3200" dirty="0"/>
              <a:t>A:</a:t>
            </a:r>
            <a:r>
              <a:rPr lang="zh-CN" altLang="en-US" sz="3200" dirty="0"/>
              <a:t>糊涂</a:t>
            </a:r>
          </a:p>
          <a:p>
            <a:pPr>
              <a:lnSpc>
                <a:spcPct val="150000"/>
              </a:lnSpc>
            </a:pPr>
            <a:r>
              <a:rPr lang="en-US" altLang="zh-CN" sz="3200" dirty="0"/>
              <a:t>B:</a:t>
            </a:r>
            <a:r>
              <a:rPr lang="zh-CN" altLang="en-US" sz="3200" dirty="0"/>
              <a:t>葡萄</a:t>
            </a:r>
          </a:p>
          <a:p>
            <a:pPr>
              <a:lnSpc>
                <a:spcPct val="150000"/>
              </a:lnSpc>
            </a:pPr>
            <a:r>
              <a:rPr lang="en-US" altLang="zh-CN" sz="3200" dirty="0">
                <a:solidFill>
                  <a:srgbClr val="FF0000"/>
                </a:solidFill>
              </a:rPr>
              <a:t>C:</a:t>
            </a:r>
            <a:r>
              <a:rPr lang="zh-CN" altLang="en-US" sz="3200" dirty="0">
                <a:solidFill>
                  <a:srgbClr val="FF0000"/>
                </a:solidFill>
              </a:rPr>
              <a:t>莲花</a:t>
            </a:r>
          </a:p>
          <a:p>
            <a:pPr>
              <a:lnSpc>
                <a:spcPct val="150000"/>
              </a:lnSpc>
            </a:pPr>
            <a:r>
              <a:rPr lang="en-US" altLang="zh-CN" sz="3200" dirty="0"/>
              <a:t>D:</a:t>
            </a:r>
            <a:r>
              <a:rPr lang="zh-CN" altLang="en-US" sz="3200" dirty="0"/>
              <a:t>巧克力</a:t>
            </a:r>
          </a:p>
        </p:txBody>
      </p:sp>
      <p:sp>
        <p:nvSpPr>
          <p:cNvPr id="3" name="矩形 2"/>
          <p:cNvSpPr/>
          <p:nvPr/>
        </p:nvSpPr>
        <p:spPr>
          <a:xfrm>
            <a:off x="1" y="1264"/>
            <a:ext cx="3212739" cy="420564"/>
          </a:xfrm>
          <a:prstGeom prst="rect">
            <a:avLst/>
          </a:prstGeom>
        </p:spPr>
        <p:txBody>
          <a:bodyPr wrap="none">
            <a:spAutoFit/>
          </a:bodyPr>
          <a:lstStyle/>
          <a:p>
            <a:r>
              <a:rPr lang="en-US" altLang="zh-CN" sz="2133" dirty="0">
                <a:latin typeface="Helvetica Neue For Number" charset="0"/>
              </a:rPr>
              <a:t>3.2.2.2</a:t>
            </a:r>
            <a:r>
              <a:rPr lang="zh-CN" altLang="en-US" sz="2133" dirty="0">
                <a:latin typeface="Helvetica Neue For Number" charset="0"/>
              </a:rPr>
              <a:t>合成词的构词形式</a:t>
            </a:r>
            <a:endParaRPr lang="zh-CN" altLang="en-US" sz="2133" dirty="0"/>
          </a:p>
        </p:txBody>
      </p:sp>
    </p:spTree>
    <p:extLst>
      <p:ext uri="{BB962C8B-B14F-4D97-AF65-F5344CB8AC3E}">
        <p14:creationId xmlns:p14="http://schemas.microsoft.com/office/powerpoint/2010/main" val="166146291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644691"/>
            <a:ext cx="10992544" cy="3785652"/>
          </a:xfrm>
          <a:prstGeom prst="rect">
            <a:avLst/>
          </a:prstGeom>
        </p:spPr>
        <p:txBody>
          <a:bodyPr wrap="square">
            <a:spAutoFit/>
          </a:bodyPr>
          <a:lstStyle/>
          <a:p>
            <a:pPr fontAlgn="t">
              <a:lnSpc>
                <a:spcPct val="150000"/>
              </a:lnSpc>
            </a:pPr>
            <a:r>
              <a:rPr lang="zh-CN" altLang="en-US" sz="3200" dirty="0"/>
              <a:t>下列词语中，不属于偏义复合词的一项是（ ）</a:t>
            </a:r>
          </a:p>
          <a:p>
            <a:pPr>
              <a:lnSpc>
                <a:spcPct val="150000"/>
              </a:lnSpc>
            </a:pPr>
            <a:r>
              <a:rPr lang="en-US" altLang="zh-CN" sz="3200" dirty="0"/>
              <a:t>A:</a:t>
            </a:r>
            <a:r>
              <a:rPr lang="zh-CN" altLang="en-US" sz="3200" dirty="0"/>
              <a:t>妻子</a:t>
            </a:r>
          </a:p>
          <a:p>
            <a:pPr>
              <a:lnSpc>
                <a:spcPct val="150000"/>
              </a:lnSpc>
            </a:pPr>
            <a:r>
              <a:rPr lang="en-US" altLang="zh-CN" sz="3200" dirty="0"/>
              <a:t>B:</a:t>
            </a:r>
            <a:r>
              <a:rPr lang="zh-CN" altLang="en-US" sz="3200" dirty="0"/>
              <a:t>国家</a:t>
            </a:r>
          </a:p>
          <a:p>
            <a:pPr>
              <a:lnSpc>
                <a:spcPct val="150000"/>
              </a:lnSpc>
            </a:pPr>
            <a:r>
              <a:rPr lang="en-US" altLang="zh-CN" sz="3200" dirty="0"/>
              <a:t>C:</a:t>
            </a:r>
            <a:r>
              <a:rPr lang="zh-CN" altLang="en-US" sz="3200" dirty="0"/>
              <a:t>开关</a:t>
            </a:r>
          </a:p>
          <a:p>
            <a:pPr>
              <a:lnSpc>
                <a:spcPct val="150000"/>
              </a:lnSpc>
            </a:pPr>
            <a:r>
              <a:rPr lang="en-US" altLang="zh-CN" sz="3200" dirty="0"/>
              <a:t>D:</a:t>
            </a:r>
            <a:r>
              <a:rPr lang="zh-CN" altLang="en-US" sz="3200" dirty="0"/>
              <a:t>忘记</a:t>
            </a:r>
          </a:p>
        </p:txBody>
      </p:sp>
      <p:sp>
        <p:nvSpPr>
          <p:cNvPr id="3" name="矩形 2"/>
          <p:cNvSpPr/>
          <p:nvPr/>
        </p:nvSpPr>
        <p:spPr>
          <a:xfrm>
            <a:off x="1" y="1264"/>
            <a:ext cx="3212739" cy="420564"/>
          </a:xfrm>
          <a:prstGeom prst="rect">
            <a:avLst/>
          </a:prstGeom>
        </p:spPr>
        <p:txBody>
          <a:bodyPr wrap="none">
            <a:spAutoFit/>
          </a:bodyPr>
          <a:lstStyle/>
          <a:p>
            <a:r>
              <a:rPr lang="en-US" altLang="zh-CN" sz="2133" dirty="0">
                <a:latin typeface="Helvetica Neue For Number" charset="0"/>
              </a:rPr>
              <a:t>3.2.2.2</a:t>
            </a:r>
            <a:r>
              <a:rPr lang="zh-CN" altLang="en-US" sz="2133" dirty="0">
                <a:latin typeface="Helvetica Neue For Number" charset="0"/>
              </a:rPr>
              <a:t>合成词的构词形式</a:t>
            </a:r>
            <a:endParaRPr lang="zh-CN" altLang="en-US" sz="2133" dirty="0"/>
          </a:p>
        </p:txBody>
      </p:sp>
    </p:spTree>
    <p:extLst>
      <p:ext uri="{BB962C8B-B14F-4D97-AF65-F5344CB8AC3E}">
        <p14:creationId xmlns:p14="http://schemas.microsoft.com/office/powerpoint/2010/main" val="47741769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644691"/>
            <a:ext cx="10992544" cy="3785652"/>
          </a:xfrm>
          <a:prstGeom prst="rect">
            <a:avLst/>
          </a:prstGeom>
        </p:spPr>
        <p:txBody>
          <a:bodyPr wrap="square">
            <a:spAutoFit/>
          </a:bodyPr>
          <a:lstStyle/>
          <a:p>
            <a:pPr fontAlgn="t">
              <a:lnSpc>
                <a:spcPct val="150000"/>
              </a:lnSpc>
            </a:pPr>
            <a:r>
              <a:rPr lang="zh-CN" altLang="en-US" sz="3200" dirty="0"/>
              <a:t>下列词语中，不属于偏义复合词的一项是（ ）</a:t>
            </a:r>
          </a:p>
          <a:p>
            <a:pPr>
              <a:lnSpc>
                <a:spcPct val="150000"/>
              </a:lnSpc>
            </a:pPr>
            <a:r>
              <a:rPr lang="en-US" altLang="zh-CN" sz="3200" dirty="0"/>
              <a:t>A:</a:t>
            </a:r>
            <a:r>
              <a:rPr lang="zh-CN" altLang="en-US" sz="3200" dirty="0"/>
              <a:t>妻子</a:t>
            </a:r>
          </a:p>
          <a:p>
            <a:pPr>
              <a:lnSpc>
                <a:spcPct val="150000"/>
              </a:lnSpc>
            </a:pPr>
            <a:r>
              <a:rPr lang="en-US" altLang="zh-CN" sz="3200" dirty="0"/>
              <a:t>B:</a:t>
            </a:r>
            <a:r>
              <a:rPr lang="zh-CN" altLang="en-US" sz="3200" dirty="0"/>
              <a:t>国家</a:t>
            </a:r>
          </a:p>
          <a:p>
            <a:pPr>
              <a:lnSpc>
                <a:spcPct val="150000"/>
              </a:lnSpc>
            </a:pPr>
            <a:r>
              <a:rPr lang="en-US" altLang="zh-CN" sz="3200" dirty="0">
                <a:solidFill>
                  <a:srgbClr val="FF0000"/>
                </a:solidFill>
              </a:rPr>
              <a:t>C:</a:t>
            </a:r>
            <a:r>
              <a:rPr lang="zh-CN" altLang="en-US" sz="3200" dirty="0">
                <a:solidFill>
                  <a:srgbClr val="FF0000"/>
                </a:solidFill>
              </a:rPr>
              <a:t>开关</a:t>
            </a:r>
          </a:p>
          <a:p>
            <a:pPr>
              <a:lnSpc>
                <a:spcPct val="150000"/>
              </a:lnSpc>
            </a:pPr>
            <a:r>
              <a:rPr lang="en-US" altLang="zh-CN" sz="3200" dirty="0"/>
              <a:t>D:</a:t>
            </a:r>
            <a:r>
              <a:rPr lang="zh-CN" altLang="en-US" sz="3200" dirty="0"/>
              <a:t>忘记</a:t>
            </a:r>
          </a:p>
        </p:txBody>
      </p:sp>
      <p:sp>
        <p:nvSpPr>
          <p:cNvPr id="3" name="矩形 2"/>
          <p:cNvSpPr/>
          <p:nvPr/>
        </p:nvSpPr>
        <p:spPr>
          <a:xfrm>
            <a:off x="1" y="1264"/>
            <a:ext cx="3212739" cy="420564"/>
          </a:xfrm>
          <a:prstGeom prst="rect">
            <a:avLst/>
          </a:prstGeom>
        </p:spPr>
        <p:txBody>
          <a:bodyPr wrap="none">
            <a:spAutoFit/>
          </a:bodyPr>
          <a:lstStyle/>
          <a:p>
            <a:r>
              <a:rPr lang="en-US" altLang="zh-CN" sz="2133" dirty="0">
                <a:latin typeface="Helvetica Neue For Number" charset="0"/>
              </a:rPr>
              <a:t>3.2.2.2</a:t>
            </a:r>
            <a:r>
              <a:rPr lang="zh-CN" altLang="en-US" sz="2133" dirty="0">
                <a:latin typeface="Helvetica Neue For Number" charset="0"/>
              </a:rPr>
              <a:t>合成词的构词形式</a:t>
            </a:r>
            <a:endParaRPr lang="zh-CN" altLang="en-US" sz="2133" dirty="0"/>
          </a:p>
        </p:txBody>
      </p:sp>
    </p:spTree>
    <p:extLst>
      <p:ext uri="{BB962C8B-B14F-4D97-AF65-F5344CB8AC3E}">
        <p14:creationId xmlns:p14="http://schemas.microsoft.com/office/powerpoint/2010/main" val="9602442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644691"/>
            <a:ext cx="10992544" cy="3785652"/>
          </a:xfrm>
          <a:prstGeom prst="rect">
            <a:avLst/>
          </a:prstGeom>
        </p:spPr>
        <p:txBody>
          <a:bodyPr wrap="square">
            <a:spAutoFit/>
          </a:bodyPr>
          <a:lstStyle/>
          <a:p>
            <a:pPr fontAlgn="t">
              <a:lnSpc>
                <a:spcPct val="150000"/>
              </a:lnSpc>
            </a:pPr>
            <a:r>
              <a:rPr lang="zh-CN" altLang="en-US" sz="3200" dirty="0"/>
              <a:t>从词的构造类型上看，汉语“动人”一词属于（）</a:t>
            </a:r>
          </a:p>
          <a:p>
            <a:pPr>
              <a:lnSpc>
                <a:spcPct val="150000"/>
              </a:lnSpc>
            </a:pPr>
            <a:r>
              <a:rPr lang="en-US" altLang="zh-CN" sz="3200" dirty="0"/>
              <a:t>A:</a:t>
            </a:r>
            <a:r>
              <a:rPr lang="zh-CN" altLang="en-US" sz="3200" dirty="0"/>
              <a:t>单纯词</a:t>
            </a:r>
          </a:p>
          <a:p>
            <a:pPr>
              <a:lnSpc>
                <a:spcPct val="150000"/>
              </a:lnSpc>
            </a:pPr>
            <a:r>
              <a:rPr lang="en-US" altLang="zh-CN" sz="3200" dirty="0"/>
              <a:t>B:</a:t>
            </a:r>
            <a:r>
              <a:rPr lang="zh-CN" altLang="en-US" sz="3200" dirty="0"/>
              <a:t>复合词</a:t>
            </a:r>
          </a:p>
          <a:p>
            <a:pPr>
              <a:lnSpc>
                <a:spcPct val="150000"/>
              </a:lnSpc>
            </a:pPr>
            <a:r>
              <a:rPr lang="en-US" altLang="zh-CN" sz="3200" dirty="0"/>
              <a:t>C:</a:t>
            </a:r>
            <a:r>
              <a:rPr lang="zh-CN" altLang="en-US" sz="3200" dirty="0"/>
              <a:t>派生词</a:t>
            </a:r>
          </a:p>
          <a:p>
            <a:pPr>
              <a:lnSpc>
                <a:spcPct val="150000"/>
              </a:lnSpc>
            </a:pPr>
            <a:r>
              <a:rPr lang="en-US" altLang="zh-CN" sz="3200" dirty="0"/>
              <a:t>D:</a:t>
            </a:r>
            <a:r>
              <a:rPr lang="zh-CN" altLang="en-US" sz="3200" dirty="0"/>
              <a:t>简缩词</a:t>
            </a:r>
          </a:p>
        </p:txBody>
      </p:sp>
      <p:sp>
        <p:nvSpPr>
          <p:cNvPr id="3" name="矩形 2"/>
          <p:cNvSpPr/>
          <p:nvPr/>
        </p:nvSpPr>
        <p:spPr>
          <a:xfrm>
            <a:off x="1" y="1264"/>
            <a:ext cx="3212739" cy="420564"/>
          </a:xfrm>
          <a:prstGeom prst="rect">
            <a:avLst/>
          </a:prstGeom>
        </p:spPr>
        <p:txBody>
          <a:bodyPr wrap="none">
            <a:spAutoFit/>
          </a:bodyPr>
          <a:lstStyle/>
          <a:p>
            <a:r>
              <a:rPr lang="en-US" altLang="zh-CN" sz="2133" dirty="0">
                <a:latin typeface="Helvetica Neue For Number" charset="0"/>
              </a:rPr>
              <a:t>3.2.2.2</a:t>
            </a:r>
            <a:r>
              <a:rPr lang="zh-CN" altLang="en-US" sz="2133" dirty="0">
                <a:latin typeface="Helvetica Neue For Number" charset="0"/>
              </a:rPr>
              <a:t>合成词的构词形式</a:t>
            </a:r>
            <a:endParaRPr lang="zh-CN" altLang="en-US" sz="2133" dirty="0"/>
          </a:p>
        </p:txBody>
      </p:sp>
    </p:spTree>
    <p:extLst>
      <p:ext uri="{BB962C8B-B14F-4D97-AF65-F5344CB8AC3E}">
        <p14:creationId xmlns:p14="http://schemas.microsoft.com/office/powerpoint/2010/main" val="48553615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644691"/>
            <a:ext cx="10992544" cy="3785652"/>
          </a:xfrm>
          <a:prstGeom prst="rect">
            <a:avLst/>
          </a:prstGeom>
        </p:spPr>
        <p:txBody>
          <a:bodyPr wrap="square">
            <a:spAutoFit/>
          </a:bodyPr>
          <a:lstStyle/>
          <a:p>
            <a:pPr fontAlgn="t">
              <a:lnSpc>
                <a:spcPct val="150000"/>
              </a:lnSpc>
            </a:pPr>
            <a:r>
              <a:rPr lang="zh-CN" altLang="en-US" sz="3200" dirty="0"/>
              <a:t>从词的构造类型上看，汉语“动人”一词属于（）</a:t>
            </a:r>
          </a:p>
          <a:p>
            <a:pPr>
              <a:lnSpc>
                <a:spcPct val="150000"/>
              </a:lnSpc>
            </a:pPr>
            <a:r>
              <a:rPr lang="en-US" altLang="zh-CN" sz="3200" dirty="0"/>
              <a:t>A:</a:t>
            </a:r>
            <a:r>
              <a:rPr lang="zh-CN" altLang="en-US" sz="3200" dirty="0"/>
              <a:t>单纯词</a:t>
            </a:r>
          </a:p>
          <a:p>
            <a:pPr>
              <a:lnSpc>
                <a:spcPct val="150000"/>
              </a:lnSpc>
            </a:pPr>
            <a:r>
              <a:rPr lang="en-US" altLang="zh-CN" sz="3200" dirty="0">
                <a:solidFill>
                  <a:srgbClr val="FF0000"/>
                </a:solidFill>
              </a:rPr>
              <a:t>B:</a:t>
            </a:r>
            <a:r>
              <a:rPr lang="zh-CN" altLang="en-US" sz="3200" dirty="0">
                <a:solidFill>
                  <a:srgbClr val="FF0000"/>
                </a:solidFill>
              </a:rPr>
              <a:t>复合词</a:t>
            </a:r>
          </a:p>
          <a:p>
            <a:pPr>
              <a:lnSpc>
                <a:spcPct val="150000"/>
              </a:lnSpc>
            </a:pPr>
            <a:r>
              <a:rPr lang="en-US" altLang="zh-CN" sz="3200" dirty="0"/>
              <a:t>C:</a:t>
            </a:r>
            <a:r>
              <a:rPr lang="zh-CN" altLang="en-US" sz="3200" dirty="0"/>
              <a:t>派生词</a:t>
            </a:r>
          </a:p>
          <a:p>
            <a:pPr>
              <a:lnSpc>
                <a:spcPct val="150000"/>
              </a:lnSpc>
            </a:pPr>
            <a:r>
              <a:rPr lang="en-US" altLang="zh-CN" sz="3200" dirty="0"/>
              <a:t>D:</a:t>
            </a:r>
            <a:r>
              <a:rPr lang="zh-CN" altLang="en-US" sz="3200" dirty="0"/>
              <a:t>简缩词</a:t>
            </a:r>
          </a:p>
        </p:txBody>
      </p:sp>
      <p:sp>
        <p:nvSpPr>
          <p:cNvPr id="3" name="矩形 2"/>
          <p:cNvSpPr/>
          <p:nvPr/>
        </p:nvSpPr>
        <p:spPr>
          <a:xfrm>
            <a:off x="1" y="1264"/>
            <a:ext cx="3212739" cy="420564"/>
          </a:xfrm>
          <a:prstGeom prst="rect">
            <a:avLst/>
          </a:prstGeom>
        </p:spPr>
        <p:txBody>
          <a:bodyPr wrap="none">
            <a:spAutoFit/>
          </a:bodyPr>
          <a:lstStyle/>
          <a:p>
            <a:r>
              <a:rPr lang="en-US" altLang="zh-CN" sz="2133" dirty="0">
                <a:latin typeface="Helvetica Neue For Number" charset="0"/>
              </a:rPr>
              <a:t>3.2.2.2</a:t>
            </a:r>
            <a:r>
              <a:rPr lang="zh-CN" altLang="en-US" sz="2133" dirty="0">
                <a:latin typeface="Helvetica Neue For Number" charset="0"/>
              </a:rPr>
              <a:t>合成词的构词形式</a:t>
            </a:r>
            <a:endParaRPr lang="zh-CN" altLang="en-US" sz="2133" dirty="0"/>
          </a:p>
        </p:txBody>
      </p:sp>
    </p:spTree>
    <p:extLst>
      <p:ext uri="{BB962C8B-B14F-4D97-AF65-F5344CB8AC3E}">
        <p14:creationId xmlns:p14="http://schemas.microsoft.com/office/powerpoint/2010/main" val="2115849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 y="0"/>
            <a:ext cx="3454350" cy="786063"/>
          </a:xfrm>
          <a:prstGeom prst="rect">
            <a:avLst/>
          </a:prstGeom>
        </p:spPr>
      </p:pic>
      <p:sp>
        <p:nvSpPr>
          <p:cNvPr id="8" name="文本框 7"/>
          <p:cNvSpPr txBox="1"/>
          <p:nvPr/>
        </p:nvSpPr>
        <p:spPr>
          <a:xfrm>
            <a:off x="711513" y="2347585"/>
            <a:ext cx="2031325" cy="461665"/>
          </a:xfrm>
          <a:prstGeom prst="rect">
            <a:avLst/>
          </a:prstGeom>
          <a:noFill/>
        </p:spPr>
        <p:txBody>
          <a:bodyPr wrap="none" rtlCol="0">
            <a:spAutoFit/>
          </a:bodyPr>
          <a:lstStyle/>
          <a:p>
            <a:r>
              <a:rPr kumimoji="1" lang="zh-CN" altLang="en-US" sz="2400" b="1" dirty="0" smtClean="0">
                <a:solidFill>
                  <a:srgbClr val="C00000"/>
                </a:solidFill>
              </a:rPr>
              <a:t>［</a:t>
            </a:r>
            <a:r>
              <a:rPr lang="zh-CN" altLang="en-US" sz="2400" b="1" dirty="0" smtClean="0">
                <a:solidFill>
                  <a:srgbClr val="C00000"/>
                </a:solidFill>
              </a:rPr>
              <a:t>名词解释</a:t>
            </a:r>
            <a:r>
              <a:rPr kumimoji="1" lang="zh-CN" altLang="en-US" sz="2400" b="1" dirty="0" smtClean="0">
                <a:solidFill>
                  <a:srgbClr val="C00000"/>
                </a:solidFill>
              </a:rPr>
              <a:t>］</a:t>
            </a:r>
            <a:endParaRPr kumimoji="1" lang="en-US" altLang="zh-CN" sz="2400" b="1" dirty="0" smtClean="0">
              <a:solidFill>
                <a:srgbClr val="C00000"/>
              </a:solidFill>
            </a:endParaRPr>
          </a:p>
        </p:txBody>
      </p:sp>
      <p:sp>
        <p:nvSpPr>
          <p:cNvPr id="2" name="文本框 1"/>
          <p:cNvSpPr txBox="1"/>
          <p:nvPr/>
        </p:nvSpPr>
        <p:spPr>
          <a:xfrm>
            <a:off x="3625517" y="288758"/>
            <a:ext cx="8277725" cy="6370975"/>
          </a:xfrm>
          <a:prstGeom prst="rect">
            <a:avLst/>
          </a:prstGeom>
          <a:noFill/>
        </p:spPr>
        <p:txBody>
          <a:bodyPr wrap="square" rtlCol="0">
            <a:spAutoFit/>
          </a:bodyPr>
          <a:lstStyle/>
          <a:p>
            <a:pPr>
              <a:lnSpc>
                <a:spcPct val="150000"/>
              </a:lnSpc>
            </a:pPr>
            <a:r>
              <a:rPr kumimoji="1" lang="en-US" altLang="zh-CN" sz="2400" b="1" dirty="0" smtClean="0">
                <a:latin typeface="Microsoft YaHei" charset="-122"/>
                <a:ea typeface="Microsoft YaHei" charset="-122"/>
                <a:cs typeface="Microsoft YaHei" charset="-122"/>
              </a:rPr>
              <a:t>5</a:t>
            </a:r>
            <a:r>
              <a:rPr kumimoji="1" lang="zh-CN" altLang="en-US" sz="2400" b="1" dirty="0" smtClean="0">
                <a:latin typeface="Microsoft YaHei" charset="-122"/>
                <a:ea typeface="Microsoft YaHei" charset="-122"/>
                <a:cs typeface="Microsoft YaHei" charset="-122"/>
              </a:rPr>
              <a:t>、</a:t>
            </a:r>
            <a:r>
              <a:rPr lang="zh-CN" altLang="en-US" sz="2400" b="1" dirty="0">
                <a:latin typeface="Microsoft YaHei" charset="-122"/>
                <a:ea typeface="Microsoft YaHei" charset="-122"/>
                <a:cs typeface="Microsoft YaHei" charset="-122"/>
              </a:rPr>
              <a:t>语言符号的</a:t>
            </a:r>
            <a:r>
              <a:rPr lang="zh-CN" altLang="en-US" sz="2400" b="1" dirty="0">
                <a:solidFill>
                  <a:srgbClr val="C00000"/>
                </a:solidFill>
                <a:latin typeface="Microsoft YaHei" charset="-122"/>
                <a:ea typeface="Microsoft YaHei" charset="-122"/>
                <a:cs typeface="Microsoft YaHei" charset="-122"/>
              </a:rPr>
              <a:t>所</a:t>
            </a:r>
            <a:r>
              <a:rPr lang="zh-CN" altLang="en-US" sz="2400" b="1" dirty="0" smtClean="0">
                <a:solidFill>
                  <a:srgbClr val="C00000"/>
                </a:solidFill>
                <a:latin typeface="Microsoft YaHei" charset="-122"/>
                <a:ea typeface="Microsoft YaHei" charset="-122"/>
                <a:cs typeface="Microsoft YaHei" charset="-122"/>
              </a:rPr>
              <a:t>指</a:t>
            </a:r>
            <a:endParaRPr lang="en-US" altLang="zh-CN" sz="2400" b="1" dirty="0" smtClean="0">
              <a:solidFill>
                <a:srgbClr val="C00000"/>
              </a:solidFill>
              <a:latin typeface="Microsoft YaHei" charset="-122"/>
              <a:ea typeface="Microsoft YaHei" charset="-122"/>
              <a:cs typeface="Microsoft YaHei" charset="-122"/>
            </a:endParaRPr>
          </a:p>
          <a:p>
            <a:pPr>
              <a:lnSpc>
                <a:spcPct val="150000"/>
              </a:lnSpc>
            </a:pPr>
            <a:r>
              <a:rPr lang="zh-CN" altLang="en-US" sz="2400" b="1" dirty="0">
                <a:latin typeface="Microsoft YaHei" charset="-122"/>
                <a:ea typeface="Microsoft YaHei" charset="-122"/>
                <a:cs typeface="Microsoft YaHei" charset="-122"/>
              </a:rPr>
              <a:t>答案</a:t>
            </a:r>
            <a:r>
              <a:rPr lang="zh-CN" altLang="en-US" sz="2400" b="1" dirty="0" smtClean="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r>
            <a:br>
              <a:rPr lang="zh-CN" altLang="en-US" sz="2400" dirty="0">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所指是语言符号中由特定声音</a:t>
            </a:r>
            <a:r>
              <a:rPr lang="zh-CN" altLang="en-US" sz="2400" dirty="0">
                <a:solidFill>
                  <a:srgbClr val="C00000"/>
                </a:solidFill>
                <a:latin typeface="Microsoft YaHei" charset="-122"/>
                <a:ea typeface="Microsoft YaHei" charset="-122"/>
                <a:cs typeface="Microsoft YaHei" charset="-122"/>
              </a:rPr>
              <a:t>表示的意义</a:t>
            </a:r>
            <a:r>
              <a:rPr lang="zh-CN" altLang="en-US" sz="2400" dirty="0">
                <a:latin typeface="Microsoft YaHei" charset="-122"/>
                <a:ea typeface="Microsoft YaHei" charset="-122"/>
                <a:cs typeface="Microsoft YaHei" charset="-122"/>
              </a:rPr>
              <a:t>。</a:t>
            </a:r>
            <a:r>
              <a:rPr lang="zh-CN" altLang="en-US" sz="2000" dirty="0">
                <a:latin typeface="KaiTi" charset="-122"/>
                <a:ea typeface="KaiTi" charset="-122"/>
                <a:cs typeface="KaiTi" charset="-122"/>
              </a:rPr>
              <a:t>比如汉语中用“</a:t>
            </a:r>
            <a:r>
              <a:rPr lang="en-US" altLang="zh-CN" sz="2000" dirty="0" err="1">
                <a:latin typeface="KaiTi" charset="-122"/>
                <a:ea typeface="KaiTi" charset="-122"/>
                <a:cs typeface="KaiTi" charset="-122"/>
              </a:rPr>
              <a:t>rén</a:t>
            </a:r>
            <a:r>
              <a:rPr lang="en-US" altLang="zh-CN" sz="2000" dirty="0">
                <a:latin typeface="KaiTi" charset="-122"/>
                <a:ea typeface="KaiTi" charset="-122"/>
                <a:cs typeface="KaiTi" charset="-122"/>
              </a:rPr>
              <a:t>”</a:t>
            </a:r>
            <a:r>
              <a:rPr lang="zh-CN" altLang="en-US" sz="2000" dirty="0">
                <a:latin typeface="KaiTi" charset="-122"/>
                <a:ea typeface="KaiTi" charset="-122"/>
                <a:cs typeface="KaiTi" charset="-122"/>
              </a:rPr>
              <a:t>这个声音表示“人”，用“</a:t>
            </a:r>
            <a:r>
              <a:rPr lang="en-US" altLang="zh-CN" sz="2000" dirty="0" err="1">
                <a:latin typeface="KaiTi" charset="-122"/>
                <a:ea typeface="KaiTi" charset="-122"/>
                <a:cs typeface="KaiTi" charset="-122"/>
              </a:rPr>
              <a:t>shi</a:t>
            </a:r>
            <a:r>
              <a:rPr lang="en-US" altLang="zh-CN" sz="2000" dirty="0">
                <a:latin typeface="KaiTi" charset="-122"/>
                <a:ea typeface="KaiTi" charset="-122"/>
                <a:cs typeface="KaiTi" charset="-122"/>
              </a:rPr>
              <a:t>́ </a:t>
            </a:r>
            <a:r>
              <a:rPr lang="en-US" altLang="zh-CN" sz="2000" dirty="0" err="1">
                <a:latin typeface="KaiTi" charset="-122"/>
                <a:ea typeface="KaiTi" charset="-122"/>
                <a:cs typeface="KaiTi" charset="-122"/>
              </a:rPr>
              <a:t>tou</a:t>
            </a:r>
            <a:r>
              <a:rPr lang="en-US" altLang="zh-CN" sz="2000" dirty="0">
                <a:latin typeface="KaiTi" charset="-122"/>
                <a:ea typeface="KaiTi" charset="-122"/>
                <a:cs typeface="KaiTi" charset="-122"/>
              </a:rPr>
              <a:t>”</a:t>
            </a:r>
            <a:r>
              <a:rPr lang="zh-CN" altLang="en-US" sz="2000" dirty="0">
                <a:latin typeface="KaiTi" charset="-122"/>
                <a:ea typeface="KaiTi" charset="-122"/>
                <a:cs typeface="KaiTi" charset="-122"/>
              </a:rPr>
              <a:t>这个声音表示“石头”。其中“人、石头”就是特定意义</a:t>
            </a:r>
            <a:r>
              <a:rPr lang="zh-CN" altLang="en-US" sz="2000" dirty="0" smtClean="0">
                <a:latin typeface="KaiTi" charset="-122"/>
                <a:ea typeface="KaiTi" charset="-122"/>
                <a:cs typeface="KaiTi" charset="-122"/>
              </a:rPr>
              <a:t>。</a:t>
            </a:r>
            <a:endParaRPr lang="en-US" altLang="zh-CN" sz="2000" dirty="0" smtClean="0">
              <a:latin typeface="KaiTi" charset="-122"/>
              <a:ea typeface="KaiTi" charset="-122"/>
              <a:cs typeface="KaiTi" charset="-122"/>
            </a:endParaRPr>
          </a:p>
          <a:p>
            <a:pPr>
              <a:lnSpc>
                <a:spcPct val="150000"/>
              </a:lnSpc>
            </a:pPr>
            <a:endParaRPr kumimoji="1" lang="en-US" altLang="zh-CN" sz="2400" dirty="0" smtClean="0">
              <a:latin typeface="Microsoft YaHei" charset="-122"/>
              <a:ea typeface="Microsoft YaHei" charset="-122"/>
              <a:cs typeface="Microsoft YaHei" charset="-122"/>
            </a:endParaRPr>
          </a:p>
          <a:p>
            <a:pPr marL="342900" indent="-342900">
              <a:lnSpc>
                <a:spcPct val="150000"/>
              </a:lnSpc>
              <a:buFont typeface="Wingdings" charset="2"/>
              <a:buChar char="l"/>
            </a:pPr>
            <a:r>
              <a:rPr lang="zh-CN" altLang="en-US" sz="2400" b="1" dirty="0">
                <a:latin typeface="Microsoft YaHei" charset="-122"/>
                <a:ea typeface="Microsoft YaHei" charset="-122"/>
                <a:cs typeface="Microsoft YaHei" charset="-122"/>
              </a:rPr>
              <a:t>语言符号</a:t>
            </a:r>
            <a:r>
              <a:rPr lang="zh-CN" altLang="en-US" sz="2400" b="1" dirty="0" smtClean="0">
                <a:latin typeface="Microsoft YaHei" charset="-122"/>
                <a:ea typeface="Microsoft YaHei" charset="-122"/>
                <a:cs typeface="Microsoft YaHei" charset="-122"/>
              </a:rPr>
              <a:t>的</a:t>
            </a:r>
            <a:r>
              <a:rPr lang="zh-CN" altLang="en-US" sz="2400" b="1" dirty="0" smtClean="0">
                <a:solidFill>
                  <a:srgbClr val="C00000"/>
                </a:solidFill>
                <a:latin typeface="Microsoft YaHei" charset="-122"/>
                <a:ea typeface="Microsoft YaHei" charset="-122"/>
                <a:cs typeface="Microsoft YaHei" charset="-122"/>
              </a:rPr>
              <a:t>能指</a:t>
            </a:r>
            <a:endParaRPr lang="en-US" altLang="zh-CN" sz="2400" b="1" dirty="0" smtClean="0">
              <a:solidFill>
                <a:srgbClr val="C00000"/>
              </a:solidFill>
              <a:latin typeface="Microsoft YaHei" charset="-122"/>
              <a:ea typeface="Microsoft YaHei" charset="-122"/>
              <a:cs typeface="Microsoft YaHei" charset="-122"/>
            </a:endParaRPr>
          </a:p>
          <a:p>
            <a:pPr>
              <a:lnSpc>
                <a:spcPct val="150000"/>
              </a:lnSpc>
            </a:pPr>
            <a:r>
              <a:rPr lang="zh-CN" altLang="en-US" sz="2400" b="1" dirty="0">
                <a:latin typeface="Microsoft YaHei" charset="-122"/>
                <a:ea typeface="Microsoft YaHei" charset="-122"/>
                <a:cs typeface="Microsoft YaHei" charset="-122"/>
              </a:rPr>
              <a:t>答案</a:t>
            </a:r>
            <a:r>
              <a:rPr lang="zh-CN" altLang="en-US" sz="2400" b="1" dirty="0" smtClean="0">
                <a:latin typeface="Microsoft YaHei" charset="-122"/>
                <a:ea typeface="Microsoft YaHei" charset="-122"/>
                <a:cs typeface="Microsoft YaHei" charset="-122"/>
              </a:rPr>
              <a:t>：</a:t>
            </a:r>
            <a:endParaRPr lang="en-US" altLang="zh-CN" sz="2400" b="1"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能指是</a:t>
            </a:r>
            <a:r>
              <a:rPr lang="zh-CN" altLang="en-US" sz="2400" dirty="0">
                <a:latin typeface="Microsoft YaHei" charset="-122"/>
                <a:ea typeface="Microsoft YaHei" charset="-122"/>
                <a:cs typeface="Microsoft YaHei" charset="-122"/>
              </a:rPr>
              <a:t>就是能够指称</a:t>
            </a:r>
            <a:r>
              <a:rPr lang="zh-CN" altLang="en-US" sz="2400" dirty="0">
                <a:solidFill>
                  <a:srgbClr val="C00000"/>
                </a:solidFill>
                <a:latin typeface="Microsoft YaHei" charset="-122"/>
                <a:ea typeface="Microsoft YaHei" charset="-122"/>
                <a:cs typeface="Microsoft YaHei" charset="-122"/>
              </a:rPr>
              <a:t>某种意义的成分</a:t>
            </a:r>
            <a:r>
              <a:rPr lang="zh-CN" altLang="en-US" sz="2400" dirty="0" smtClean="0">
                <a:latin typeface="Microsoft YaHei" charset="-122"/>
                <a:ea typeface="Microsoft YaHei" charset="-122"/>
                <a:cs typeface="Microsoft YaHei" charset="-122"/>
              </a:rPr>
              <a:t>。</a:t>
            </a:r>
            <a:r>
              <a:rPr lang="zh-CN" altLang="en-US" sz="2000" dirty="0">
                <a:latin typeface="KaiTi" charset="-122"/>
                <a:ea typeface="KaiTi" charset="-122"/>
                <a:cs typeface="KaiTi" charset="-122"/>
              </a:rPr>
              <a:t>比如汉语中用“</a:t>
            </a:r>
            <a:r>
              <a:rPr lang="en-US" altLang="zh-CN" sz="2000" dirty="0" err="1">
                <a:latin typeface="KaiTi" charset="-122"/>
                <a:ea typeface="KaiTi" charset="-122"/>
                <a:cs typeface="KaiTi" charset="-122"/>
              </a:rPr>
              <a:t>rén</a:t>
            </a:r>
            <a:r>
              <a:rPr lang="en-US" altLang="zh-CN" sz="2000" dirty="0">
                <a:latin typeface="KaiTi" charset="-122"/>
                <a:ea typeface="KaiTi" charset="-122"/>
                <a:cs typeface="KaiTi" charset="-122"/>
              </a:rPr>
              <a:t>”</a:t>
            </a:r>
            <a:r>
              <a:rPr lang="zh-CN" altLang="en-US" sz="2000" dirty="0">
                <a:latin typeface="KaiTi" charset="-122"/>
                <a:ea typeface="KaiTi" charset="-122"/>
                <a:cs typeface="KaiTi" charset="-122"/>
              </a:rPr>
              <a:t>这个声音表示“人”，用“</a:t>
            </a:r>
            <a:r>
              <a:rPr lang="en-US" altLang="zh-CN" sz="2000" dirty="0" err="1">
                <a:latin typeface="KaiTi" charset="-122"/>
                <a:ea typeface="KaiTi" charset="-122"/>
                <a:cs typeface="KaiTi" charset="-122"/>
              </a:rPr>
              <a:t>shi</a:t>
            </a:r>
            <a:r>
              <a:rPr lang="en-US" altLang="zh-CN" sz="2000" dirty="0">
                <a:latin typeface="KaiTi" charset="-122"/>
                <a:ea typeface="KaiTi" charset="-122"/>
                <a:cs typeface="KaiTi" charset="-122"/>
              </a:rPr>
              <a:t>́ </a:t>
            </a:r>
            <a:r>
              <a:rPr lang="en-US" altLang="zh-CN" sz="2000" dirty="0" err="1">
                <a:latin typeface="KaiTi" charset="-122"/>
                <a:ea typeface="KaiTi" charset="-122"/>
                <a:cs typeface="KaiTi" charset="-122"/>
              </a:rPr>
              <a:t>tou</a:t>
            </a:r>
            <a:r>
              <a:rPr lang="en-US" altLang="zh-CN" sz="2000" dirty="0">
                <a:latin typeface="KaiTi" charset="-122"/>
                <a:ea typeface="KaiTi" charset="-122"/>
                <a:cs typeface="KaiTi" charset="-122"/>
              </a:rPr>
              <a:t>”</a:t>
            </a:r>
            <a:r>
              <a:rPr lang="zh-CN" altLang="en-US" sz="2000" dirty="0">
                <a:latin typeface="KaiTi" charset="-122"/>
                <a:ea typeface="KaiTi" charset="-122"/>
                <a:cs typeface="KaiTi" charset="-122"/>
              </a:rPr>
              <a:t>这个声音表示“石头”。其中</a:t>
            </a:r>
            <a:r>
              <a:rPr lang="zh-CN" altLang="en-US" sz="2000" dirty="0" smtClean="0">
                <a:latin typeface="KaiTi" charset="-122"/>
                <a:ea typeface="KaiTi" charset="-122"/>
                <a:cs typeface="KaiTi" charset="-122"/>
              </a:rPr>
              <a:t>“</a:t>
            </a:r>
            <a:r>
              <a:rPr lang="en-US" altLang="zh-CN" sz="2000" dirty="0" err="1">
                <a:latin typeface="KaiTi" charset="-122"/>
                <a:ea typeface="KaiTi" charset="-122"/>
                <a:cs typeface="KaiTi" charset="-122"/>
              </a:rPr>
              <a:t>rén</a:t>
            </a:r>
            <a:r>
              <a:rPr lang="en-US" altLang="zh-CN" sz="2000" dirty="0">
                <a:latin typeface="KaiTi" charset="-122"/>
                <a:ea typeface="KaiTi" charset="-122"/>
                <a:cs typeface="KaiTi" charset="-122"/>
              </a:rPr>
              <a:t> </a:t>
            </a:r>
            <a:r>
              <a:rPr lang="zh-CN" altLang="en-US" sz="2000" dirty="0" smtClean="0">
                <a:latin typeface="KaiTi" charset="-122"/>
                <a:ea typeface="KaiTi" charset="-122"/>
                <a:cs typeface="KaiTi" charset="-122"/>
              </a:rPr>
              <a:t>、</a:t>
            </a:r>
            <a:r>
              <a:rPr lang="en-US" altLang="zh-CN" sz="2000" dirty="0">
                <a:latin typeface="KaiTi" charset="-122"/>
                <a:ea typeface="KaiTi" charset="-122"/>
                <a:cs typeface="KaiTi" charset="-122"/>
              </a:rPr>
              <a:t> </a:t>
            </a:r>
            <a:r>
              <a:rPr lang="en-US" altLang="zh-CN" sz="2000" dirty="0" err="1">
                <a:latin typeface="KaiTi" charset="-122"/>
                <a:ea typeface="KaiTi" charset="-122"/>
                <a:cs typeface="KaiTi" charset="-122"/>
              </a:rPr>
              <a:t>shi</a:t>
            </a:r>
            <a:r>
              <a:rPr lang="en-US" altLang="zh-CN" sz="2000" dirty="0">
                <a:latin typeface="KaiTi" charset="-122"/>
                <a:ea typeface="KaiTi" charset="-122"/>
                <a:cs typeface="KaiTi" charset="-122"/>
              </a:rPr>
              <a:t>́ </a:t>
            </a:r>
            <a:r>
              <a:rPr lang="en-US" altLang="zh-CN" sz="2000" dirty="0" err="1">
                <a:latin typeface="KaiTi" charset="-122"/>
                <a:ea typeface="KaiTi" charset="-122"/>
                <a:cs typeface="KaiTi" charset="-122"/>
              </a:rPr>
              <a:t>tou</a:t>
            </a:r>
            <a:r>
              <a:rPr lang="zh-CN" altLang="en-US" sz="2000" dirty="0" smtClean="0">
                <a:latin typeface="KaiTi" charset="-122"/>
                <a:ea typeface="KaiTi" charset="-122"/>
                <a:cs typeface="KaiTi" charset="-122"/>
              </a:rPr>
              <a:t>”</a:t>
            </a:r>
            <a:r>
              <a:rPr lang="zh-CN" altLang="en-US" sz="2000" dirty="0">
                <a:latin typeface="KaiTi" charset="-122"/>
                <a:ea typeface="KaiTi" charset="-122"/>
                <a:cs typeface="KaiTi" charset="-122"/>
              </a:rPr>
              <a:t>就</a:t>
            </a:r>
            <a:r>
              <a:rPr lang="zh-CN" altLang="en-US" sz="2000" dirty="0" smtClean="0">
                <a:latin typeface="KaiTi" charset="-122"/>
                <a:ea typeface="KaiTi" charset="-122"/>
                <a:cs typeface="KaiTi" charset="-122"/>
              </a:rPr>
              <a:t>是能指。</a:t>
            </a:r>
            <a:endParaRPr lang="en-US" altLang="zh-CN" sz="2000" dirty="0">
              <a:latin typeface="KaiTi" charset="-122"/>
              <a:ea typeface="KaiTi" charset="-122"/>
              <a:cs typeface="KaiTi" charset="-122"/>
            </a:endParaRPr>
          </a:p>
          <a:p>
            <a:pPr>
              <a:lnSpc>
                <a:spcPct val="150000"/>
              </a:lnSpc>
            </a:pP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1856581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文本框 1"/>
          <p:cNvSpPr txBox="1">
            <a:spLocks noChangeArrowheads="1"/>
          </p:cNvSpPr>
          <p:nvPr/>
        </p:nvSpPr>
        <p:spPr bwMode="auto">
          <a:xfrm>
            <a:off x="1295467" y="836712"/>
            <a:ext cx="7417415" cy="3170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lang="zh-CN" altLang="en-US" sz="2667" dirty="0">
                <a:solidFill>
                  <a:srgbClr val="000000"/>
                </a:solidFill>
                <a:latin typeface="微软雅黑" charset="-122"/>
                <a:ea typeface="微软雅黑" charset="-122"/>
              </a:rPr>
              <a:t>区分“单纯词”和“合成词”所依据的是 （   ）</a:t>
            </a:r>
          </a:p>
          <a:p>
            <a:pPr>
              <a:lnSpc>
                <a:spcPct val="150000"/>
              </a:lnSpc>
            </a:pPr>
            <a:r>
              <a:rPr lang="en-US" altLang="zh-CN" sz="2667" dirty="0">
                <a:solidFill>
                  <a:srgbClr val="000000"/>
                </a:solidFill>
                <a:latin typeface="微软雅黑" charset="-122"/>
                <a:ea typeface="微软雅黑" charset="-122"/>
              </a:rPr>
              <a:t>A </a:t>
            </a:r>
            <a:r>
              <a:rPr lang="zh-CN" altLang="en-US" sz="2667" dirty="0">
                <a:solidFill>
                  <a:srgbClr val="000000"/>
                </a:solidFill>
                <a:latin typeface="微软雅黑" charset="-122"/>
                <a:ea typeface="微软雅黑" charset="-122"/>
              </a:rPr>
              <a:t>词的音节数量</a:t>
            </a:r>
          </a:p>
          <a:p>
            <a:pPr>
              <a:lnSpc>
                <a:spcPct val="150000"/>
              </a:lnSpc>
            </a:pPr>
            <a:r>
              <a:rPr lang="en-US" altLang="zh-CN" sz="2667" dirty="0">
                <a:solidFill>
                  <a:srgbClr val="000000"/>
                </a:solidFill>
                <a:latin typeface="微软雅黑" charset="-122"/>
                <a:ea typeface="微软雅黑" charset="-122"/>
              </a:rPr>
              <a:t>B </a:t>
            </a:r>
            <a:r>
              <a:rPr lang="zh-CN" altLang="en-US" sz="2667" dirty="0">
                <a:solidFill>
                  <a:srgbClr val="000000"/>
                </a:solidFill>
                <a:latin typeface="微软雅黑" charset="-122"/>
                <a:ea typeface="微软雅黑" charset="-122"/>
              </a:rPr>
              <a:t>词的语素数量</a:t>
            </a:r>
          </a:p>
          <a:p>
            <a:pPr>
              <a:lnSpc>
                <a:spcPct val="150000"/>
              </a:lnSpc>
            </a:pPr>
            <a:r>
              <a:rPr lang="en-US" altLang="zh-CN" sz="2667" dirty="0">
                <a:solidFill>
                  <a:srgbClr val="000000"/>
                </a:solidFill>
                <a:latin typeface="微软雅黑" charset="-122"/>
                <a:ea typeface="微软雅黑" charset="-122"/>
              </a:rPr>
              <a:t>C </a:t>
            </a:r>
            <a:r>
              <a:rPr lang="zh-CN" altLang="en-US" sz="2667" dirty="0">
                <a:solidFill>
                  <a:srgbClr val="000000"/>
                </a:solidFill>
                <a:latin typeface="微软雅黑" charset="-122"/>
                <a:ea typeface="微软雅黑" charset="-122"/>
              </a:rPr>
              <a:t>词的音形关系</a:t>
            </a:r>
          </a:p>
          <a:p>
            <a:pPr>
              <a:lnSpc>
                <a:spcPct val="150000"/>
              </a:lnSpc>
            </a:pPr>
            <a:r>
              <a:rPr lang="en-US" altLang="zh-CN" sz="2667" dirty="0">
                <a:solidFill>
                  <a:srgbClr val="000000"/>
                </a:solidFill>
                <a:latin typeface="微软雅黑" charset="-122"/>
                <a:ea typeface="微软雅黑" charset="-122"/>
              </a:rPr>
              <a:t>D </a:t>
            </a:r>
            <a:r>
              <a:rPr lang="zh-CN" altLang="en-US" sz="2667" dirty="0">
                <a:solidFill>
                  <a:srgbClr val="000000"/>
                </a:solidFill>
                <a:latin typeface="微软雅黑" charset="-122"/>
                <a:ea typeface="微软雅黑" charset="-122"/>
              </a:rPr>
              <a:t>词的地位用途</a:t>
            </a:r>
            <a:endParaRPr lang="zh-CN" altLang="en-US" sz="2667" dirty="0">
              <a:solidFill>
                <a:srgbClr val="FF0000"/>
              </a:solidFill>
              <a:latin typeface="微软雅黑" charset="-122"/>
              <a:ea typeface="微软雅黑" charset="-122"/>
            </a:endParaRPr>
          </a:p>
        </p:txBody>
      </p:sp>
      <p:sp>
        <p:nvSpPr>
          <p:cNvPr id="3" name="矩形 2"/>
          <p:cNvSpPr/>
          <p:nvPr/>
        </p:nvSpPr>
        <p:spPr>
          <a:xfrm>
            <a:off x="-34197" y="-111442"/>
            <a:ext cx="3501280" cy="461665"/>
          </a:xfrm>
          <a:prstGeom prst="rect">
            <a:avLst/>
          </a:prstGeom>
        </p:spPr>
        <p:txBody>
          <a:bodyPr wrap="none">
            <a:spAutoFit/>
          </a:bodyPr>
          <a:lstStyle/>
          <a:p>
            <a:r>
              <a:rPr lang="en-US" altLang="zh-CN" sz="2400" dirty="0">
                <a:solidFill>
                  <a:schemeClr val="bg1">
                    <a:lumMod val="75000"/>
                  </a:schemeClr>
                </a:solidFill>
                <a:latin typeface="Helvetica Neue For Number" charset="0"/>
              </a:rPr>
              <a:t>3.2.2 </a:t>
            </a:r>
            <a:r>
              <a:rPr lang="zh-CN" altLang="en-US" sz="2400" dirty="0">
                <a:solidFill>
                  <a:schemeClr val="bg1">
                    <a:lumMod val="75000"/>
                  </a:schemeClr>
                </a:solidFill>
                <a:latin typeface="Helvetica Neue For Number" charset="0"/>
              </a:rPr>
              <a:t>二、词的构造形式 </a:t>
            </a:r>
            <a:endParaRPr lang="zh-CN" altLang="en-US" sz="2400" dirty="0">
              <a:solidFill>
                <a:schemeClr val="bg1">
                  <a:lumMod val="75000"/>
                </a:schemeClr>
              </a:solidFill>
            </a:endParaRPr>
          </a:p>
        </p:txBody>
      </p:sp>
    </p:spTree>
    <p:extLst>
      <p:ext uri="{BB962C8B-B14F-4D97-AF65-F5344CB8AC3E}">
        <p14:creationId xmlns:p14="http://schemas.microsoft.com/office/powerpoint/2010/main" val="89848284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文本框 1"/>
          <p:cNvSpPr txBox="1">
            <a:spLocks noChangeArrowheads="1"/>
          </p:cNvSpPr>
          <p:nvPr/>
        </p:nvSpPr>
        <p:spPr bwMode="auto">
          <a:xfrm>
            <a:off x="1103446" y="1124744"/>
            <a:ext cx="7417415" cy="3170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lang="zh-CN" altLang="en-US" sz="2667">
                <a:solidFill>
                  <a:srgbClr val="000000"/>
                </a:solidFill>
                <a:latin typeface="微软雅黑" charset="-122"/>
                <a:ea typeface="微软雅黑" charset="-122"/>
              </a:rPr>
              <a:t>区分“单纯词”和“合成词”所依据的是 （   ）</a:t>
            </a:r>
          </a:p>
          <a:p>
            <a:pPr>
              <a:lnSpc>
                <a:spcPct val="150000"/>
              </a:lnSpc>
            </a:pPr>
            <a:r>
              <a:rPr lang="en-US" altLang="zh-CN" sz="2667" dirty="0">
                <a:solidFill>
                  <a:srgbClr val="000000"/>
                </a:solidFill>
                <a:latin typeface="微软雅黑" charset="-122"/>
                <a:ea typeface="微软雅黑" charset="-122"/>
              </a:rPr>
              <a:t>A </a:t>
            </a:r>
            <a:r>
              <a:rPr lang="zh-CN" altLang="en-US" sz="2667" dirty="0">
                <a:solidFill>
                  <a:srgbClr val="000000"/>
                </a:solidFill>
                <a:latin typeface="微软雅黑" charset="-122"/>
                <a:ea typeface="微软雅黑" charset="-122"/>
              </a:rPr>
              <a:t>词的音节数量</a:t>
            </a:r>
          </a:p>
          <a:p>
            <a:pPr>
              <a:lnSpc>
                <a:spcPct val="150000"/>
              </a:lnSpc>
            </a:pPr>
            <a:r>
              <a:rPr lang="en-US" altLang="zh-CN" sz="2667" dirty="0">
                <a:solidFill>
                  <a:srgbClr val="FF0000"/>
                </a:solidFill>
                <a:latin typeface="微软雅黑" charset="-122"/>
                <a:ea typeface="微软雅黑" charset="-122"/>
              </a:rPr>
              <a:t>B </a:t>
            </a:r>
            <a:r>
              <a:rPr lang="zh-CN" altLang="en-US" sz="2667" dirty="0">
                <a:solidFill>
                  <a:srgbClr val="FF0000"/>
                </a:solidFill>
                <a:latin typeface="微软雅黑" charset="-122"/>
                <a:ea typeface="微软雅黑" charset="-122"/>
              </a:rPr>
              <a:t>词的语素数量</a:t>
            </a:r>
          </a:p>
          <a:p>
            <a:pPr>
              <a:lnSpc>
                <a:spcPct val="150000"/>
              </a:lnSpc>
            </a:pPr>
            <a:r>
              <a:rPr lang="en-US" altLang="zh-CN" sz="2667" dirty="0">
                <a:solidFill>
                  <a:srgbClr val="000000"/>
                </a:solidFill>
                <a:latin typeface="微软雅黑" charset="-122"/>
                <a:ea typeface="微软雅黑" charset="-122"/>
              </a:rPr>
              <a:t>C </a:t>
            </a:r>
            <a:r>
              <a:rPr lang="zh-CN" altLang="en-US" sz="2667" dirty="0">
                <a:solidFill>
                  <a:srgbClr val="000000"/>
                </a:solidFill>
                <a:latin typeface="微软雅黑" charset="-122"/>
                <a:ea typeface="微软雅黑" charset="-122"/>
              </a:rPr>
              <a:t>词的音形关系</a:t>
            </a:r>
          </a:p>
          <a:p>
            <a:pPr>
              <a:lnSpc>
                <a:spcPct val="150000"/>
              </a:lnSpc>
            </a:pPr>
            <a:r>
              <a:rPr lang="en-US" altLang="zh-CN" sz="2667" dirty="0">
                <a:solidFill>
                  <a:srgbClr val="000000"/>
                </a:solidFill>
                <a:latin typeface="微软雅黑" charset="-122"/>
                <a:ea typeface="微软雅黑" charset="-122"/>
              </a:rPr>
              <a:t>D </a:t>
            </a:r>
            <a:r>
              <a:rPr lang="zh-CN" altLang="en-US" sz="2667" dirty="0">
                <a:solidFill>
                  <a:srgbClr val="000000"/>
                </a:solidFill>
                <a:latin typeface="微软雅黑" charset="-122"/>
                <a:ea typeface="微软雅黑" charset="-122"/>
              </a:rPr>
              <a:t>词的地位用途</a:t>
            </a:r>
            <a:endParaRPr lang="zh-CN" altLang="en-US" sz="2667" dirty="0">
              <a:solidFill>
                <a:srgbClr val="FF0000"/>
              </a:solidFill>
              <a:latin typeface="微软雅黑" charset="-122"/>
              <a:ea typeface="微软雅黑" charset="-122"/>
            </a:endParaRPr>
          </a:p>
        </p:txBody>
      </p:sp>
      <p:sp>
        <p:nvSpPr>
          <p:cNvPr id="3" name="矩形 2"/>
          <p:cNvSpPr/>
          <p:nvPr/>
        </p:nvSpPr>
        <p:spPr>
          <a:xfrm>
            <a:off x="-34197" y="-111442"/>
            <a:ext cx="3501280" cy="461665"/>
          </a:xfrm>
          <a:prstGeom prst="rect">
            <a:avLst/>
          </a:prstGeom>
        </p:spPr>
        <p:txBody>
          <a:bodyPr wrap="none">
            <a:spAutoFit/>
          </a:bodyPr>
          <a:lstStyle/>
          <a:p>
            <a:r>
              <a:rPr lang="en-US" altLang="zh-CN" sz="2400" dirty="0">
                <a:solidFill>
                  <a:schemeClr val="bg1">
                    <a:lumMod val="75000"/>
                  </a:schemeClr>
                </a:solidFill>
                <a:latin typeface="Helvetica Neue For Number" charset="0"/>
              </a:rPr>
              <a:t>3.2.2 </a:t>
            </a:r>
            <a:r>
              <a:rPr lang="zh-CN" altLang="en-US" sz="2400" dirty="0">
                <a:solidFill>
                  <a:schemeClr val="bg1">
                    <a:lumMod val="75000"/>
                  </a:schemeClr>
                </a:solidFill>
                <a:latin typeface="Helvetica Neue For Number" charset="0"/>
              </a:rPr>
              <a:t>二、词的构造形式 </a:t>
            </a:r>
            <a:endParaRPr lang="zh-CN" altLang="en-US" sz="2400" dirty="0">
              <a:solidFill>
                <a:schemeClr val="bg1">
                  <a:lumMod val="75000"/>
                </a:schemeClr>
              </a:solidFill>
            </a:endParaRPr>
          </a:p>
        </p:txBody>
      </p:sp>
    </p:spTree>
    <p:extLst>
      <p:ext uri="{BB962C8B-B14F-4D97-AF65-F5344CB8AC3E}">
        <p14:creationId xmlns:p14="http://schemas.microsoft.com/office/powerpoint/2010/main" val="81379934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644691"/>
            <a:ext cx="10992544" cy="3785652"/>
          </a:xfrm>
          <a:prstGeom prst="rect">
            <a:avLst/>
          </a:prstGeom>
        </p:spPr>
        <p:txBody>
          <a:bodyPr wrap="square">
            <a:spAutoFit/>
          </a:bodyPr>
          <a:lstStyle/>
          <a:p>
            <a:pPr fontAlgn="t">
              <a:lnSpc>
                <a:spcPct val="150000"/>
              </a:lnSpc>
            </a:pPr>
            <a:r>
              <a:rPr lang="zh-CN" altLang="en-US" sz="3200" dirty="0"/>
              <a:t>下面的词中属于复合词的是（）</a:t>
            </a:r>
          </a:p>
          <a:p>
            <a:pPr>
              <a:lnSpc>
                <a:spcPct val="150000"/>
              </a:lnSpc>
            </a:pPr>
            <a:r>
              <a:rPr lang="en-US" altLang="zh-CN" sz="3200" dirty="0"/>
              <a:t>A:</a:t>
            </a:r>
            <a:r>
              <a:rPr lang="zh-CN" altLang="en-US" sz="3200" dirty="0"/>
              <a:t>奶油</a:t>
            </a:r>
          </a:p>
          <a:p>
            <a:pPr>
              <a:lnSpc>
                <a:spcPct val="150000"/>
              </a:lnSpc>
            </a:pPr>
            <a:r>
              <a:rPr lang="en-US" altLang="zh-CN" sz="3200" dirty="0"/>
              <a:t>B:</a:t>
            </a:r>
            <a:r>
              <a:rPr lang="zh-CN" altLang="en-US" sz="3200" dirty="0"/>
              <a:t>骆驼</a:t>
            </a:r>
          </a:p>
          <a:p>
            <a:pPr>
              <a:lnSpc>
                <a:spcPct val="150000"/>
              </a:lnSpc>
            </a:pPr>
            <a:r>
              <a:rPr lang="en-US" altLang="zh-CN" sz="3200" dirty="0"/>
              <a:t>C:</a:t>
            </a:r>
            <a:r>
              <a:rPr lang="zh-CN" altLang="en-US" sz="3200" dirty="0"/>
              <a:t>可口可乐</a:t>
            </a:r>
          </a:p>
          <a:p>
            <a:pPr>
              <a:lnSpc>
                <a:spcPct val="150000"/>
              </a:lnSpc>
            </a:pPr>
            <a:r>
              <a:rPr lang="en-US" altLang="zh-CN" sz="3200" dirty="0"/>
              <a:t>D:</a:t>
            </a:r>
            <a:r>
              <a:rPr lang="zh-CN" altLang="en-US" sz="3200" dirty="0"/>
              <a:t>犹豫</a:t>
            </a:r>
          </a:p>
        </p:txBody>
      </p:sp>
      <p:sp>
        <p:nvSpPr>
          <p:cNvPr id="3" name="矩形 2"/>
          <p:cNvSpPr/>
          <p:nvPr/>
        </p:nvSpPr>
        <p:spPr>
          <a:xfrm>
            <a:off x="1" y="1264"/>
            <a:ext cx="3212739" cy="420564"/>
          </a:xfrm>
          <a:prstGeom prst="rect">
            <a:avLst/>
          </a:prstGeom>
        </p:spPr>
        <p:txBody>
          <a:bodyPr wrap="none">
            <a:spAutoFit/>
          </a:bodyPr>
          <a:lstStyle/>
          <a:p>
            <a:r>
              <a:rPr lang="en-US" altLang="zh-CN" sz="2133" dirty="0">
                <a:latin typeface="Helvetica Neue For Number" charset="0"/>
              </a:rPr>
              <a:t>3.2.2.2</a:t>
            </a:r>
            <a:r>
              <a:rPr lang="zh-CN" altLang="en-US" sz="2133" dirty="0">
                <a:latin typeface="Helvetica Neue For Number" charset="0"/>
              </a:rPr>
              <a:t>合成词的构词形式</a:t>
            </a:r>
            <a:endParaRPr lang="zh-CN" altLang="en-US" sz="2133" dirty="0"/>
          </a:p>
        </p:txBody>
      </p:sp>
    </p:spTree>
    <p:extLst>
      <p:ext uri="{BB962C8B-B14F-4D97-AF65-F5344CB8AC3E}">
        <p14:creationId xmlns:p14="http://schemas.microsoft.com/office/powerpoint/2010/main" val="6603647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644691"/>
            <a:ext cx="10992544" cy="3785652"/>
          </a:xfrm>
          <a:prstGeom prst="rect">
            <a:avLst/>
          </a:prstGeom>
        </p:spPr>
        <p:txBody>
          <a:bodyPr wrap="square">
            <a:spAutoFit/>
          </a:bodyPr>
          <a:lstStyle/>
          <a:p>
            <a:pPr fontAlgn="t">
              <a:lnSpc>
                <a:spcPct val="150000"/>
              </a:lnSpc>
            </a:pPr>
            <a:r>
              <a:rPr lang="zh-CN" altLang="en-US" sz="3200" dirty="0"/>
              <a:t>下面的词中属于复合词的是（）</a:t>
            </a:r>
          </a:p>
          <a:p>
            <a:pPr>
              <a:lnSpc>
                <a:spcPct val="150000"/>
              </a:lnSpc>
            </a:pPr>
            <a:r>
              <a:rPr lang="en-US" altLang="zh-CN" sz="3200" dirty="0">
                <a:solidFill>
                  <a:srgbClr val="FF0000"/>
                </a:solidFill>
              </a:rPr>
              <a:t>A:</a:t>
            </a:r>
            <a:r>
              <a:rPr lang="zh-CN" altLang="en-US" sz="3200" dirty="0">
                <a:solidFill>
                  <a:srgbClr val="FF0000"/>
                </a:solidFill>
              </a:rPr>
              <a:t>奶油</a:t>
            </a:r>
          </a:p>
          <a:p>
            <a:pPr>
              <a:lnSpc>
                <a:spcPct val="150000"/>
              </a:lnSpc>
            </a:pPr>
            <a:r>
              <a:rPr lang="en-US" altLang="zh-CN" sz="3200" dirty="0"/>
              <a:t>B:</a:t>
            </a:r>
            <a:r>
              <a:rPr lang="zh-CN" altLang="en-US" sz="3200" dirty="0"/>
              <a:t>骆驼</a:t>
            </a:r>
          </a:p>
          <a:p>
            <a:pPr>
              <a:lnSpc>
                <a:spcPct val="150000"/>
              </a:lnSpc>
            </a:pPr>
            <a:r>
              <a:rPr lang="en-US" altLang="zh-CN" sz="3200" dirty="0"/>
              <a:t>C:</a:t>
            </a:r>
            <a:r>
              <a:rPr lang="zh-CN" altLang="en-US" sz="3200" dirty="0"/>
              <a:t>可口可乐</a:t>
            </a:r>
          </a:p>
          <a:p>
            <a:pPr>
              <a:lnSpc>
                <a:spcPct val="150000"/>
              </a:lnSpc>
            </a:pPr>
            <a:r>
              <a:rPr lang="en-US" altLang="zh-CN" sz="3200" dirty="0"/>
              <a:t>D:</a:t>
            </a:r>
            <a:r>
              <a:rPr lang="zh-CN" altLang="en-US" sz="3200" dirty="0"/>
              <a:t>犹豫</a:t>
            </a:r>
          </a:p>
        </p:txBody>
      </p:sp>
      <p:sp>
        <p:nvSpPr>
          <p:cNvPr id="3" name="矩形 2"/>
          <p:cNvSpPr/>
          <p:nvPr/>
        </p:nvSpPr>
        <p:spPr>
          <a:xfrm>
            <a:off x="1" y="1264"/>
            <a:ext cx="3212739" cy="420564"/>
          </a:xfrm>
          <a:prstGeom prst="rect">
            <a:avLst/>
          </a:prstGeom>
        </p:spPr>
        <p:txBody>
          <a:bodyPr wrap="none">
            <a:spAutoFit/>
          </a:bodyPr>
          <a:lstStyle/>
          <a:p>
            <a:r>
              <a:rPr lang="en-US" altLang="zh-CN" sz="2133" dirty="0">
                <a:latin typeface="Helvetica Neue For Number" charset="0"/>
              </a:rPr>
              <a:t>3.2.2.2</a:t>
            </a:r>
            <a:r>
              <a:rPr lang="zh-CN" altLang="en-US" sz="2133" dirty="0">
                <a:latin typeface="Helvetica Neue For Number" charset="0"/>
              </a:rPr>
              <a:t>合成词的构词形式</a:t>
            </a:r>
            <a:endParaRPr lang="zh-CN" altLang="en-US" sz="2133" dirty="0"/>
          </a:p>
        </p:txBody>
      </p:sp>
    </p:spTree>
    <p:extLst>
      <p:ext uri="{BB962C8B-B14F-4D97-AF65-F5344CB8AC3E}">
        <p14:creationId xmlns:p14="http://schemas.microsoft.com/office/powerpoint/2010/main" val="5549327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 y="0"/>
            <a:ext cx="3454350" cy="786063"/>
          </a:xfrm>
          <a:prstGeom prst="rect">
            <a:avLst/>
          </a:prstGeom>
        </p:spPr>
      </p:pic>
      <p:sp>
        <p:nvSpPr>
          <p:cNvPr id="8" name="文本框 7"/>
          <p:cNvSpPr txBox="1"/>
          <p:nvPr/>
        </p:nvSpPr>
        <p:spPr>
          <a:xfrm>
            <a:off x="711513" y="2347585"/>
            <a:ext cx="2031325" cy="461665"/>
          </a:xfrm>
          <a:prstGeom prst="rect">
            <a:avLst/>
          </a:prstGeom>
          <a:noFill/>
        </p:spPr>
        <p:txBody>
          <a:bodyPr wrap="none" rtlCol="0">
            <a:spAutoFit/>
          </a:bodyPr>
          <a:lstStyle/>
          <a:p>
            <a:r>
              <a:rPr kumimoji="1" lang="zh-CN" altLang="en-US" sz="2400" b="1" dirty="0" smtClean="0">
                <a:solidFill>
                  <a:srgbClr val="C00000"/>
                </a:solidFill>
              </a:rPr>
              <a:t>［</a:t>
            </a:r>
            <a:r>
              <a:rPr lang="zh-CN" altLang="en-US" sz="2400" b="1" dirty="0" smtClean="0">
                <a:solidFill>
                  <a:srgbClr val="C00000"/>
                </a:solidFill>
              </a:rPr>
              <a:t>名词</a:t>
            </a:r>
            <a:r>
              <a:rPr lang="zh-CN" altLang="en-US" sz="2400" b="1" smtClean="0">
                <a:solidFill>
                  <a:srgbClr val="C00000"/>
                </a:solidFill>
              </a:rPr>
              <a:t>解释</a:t>
            </a:r>
            <a:r>
              <a:rPr kumimoji="1" lang="zh-CN" altLang="en-US" sz="2400" b="1" smtClean="0">
                <a:solidFill>
                  <a:srgbClr val="C00000"/>
                </a:solidFill>
              </a:rPr>
              <a:t>］</a:t>
            </a:r>
            <a:endParaRPr kumimoji="1" lang="en-US" altLang="zh-CN" sz="2400" b="1" dirty="0" smtClean="0">
              <a:solidFill>
                <a:srgbClr val="C00000"/>
              </a:solidFill>
            </a:endParaRPr>
          </a:p>
        </p:txBody>
      </p:sp>
      <p:sp>
        <p:nvSpPr>
          <p:cNvPr id="2" name="文本框 1"/>
          <p:cNvSpPr txBox="1"/>
          <p:nvPr/>
        </p:nvSpPr>
        <p:spPr>
          <a:xfrm>
            <a:off x="3625517" y="288758"/>
            <a:ext cx="8277725" cy="6186309"/>
          </a:xfrm>
          <a:prstGeom prst="rect">
            <a:avLst/>
          </a:prstGeom>
          <a:noFill/>
        </p:spPr>
        <p:txBody>
          <a:bodyPr wrap="square" rtlCol="0">
            <a:spAutoFit/>
          </a:bodyPr>
          <a:lstStyle/>
          <a:p>
            <a:pPr>
              <a:lnSpc>
                <a:spcPct val="150000"/>
              </a:lnSpc>
            </a:pPr>
            <a:r>
              <a:rPr kumimoji="1" lang="en-US" altLang="zh-CN" sz="2400" b="1" dirty="0" smtClean="0">
                <a:latin typeface="Microsoft YaHei" charset="-122"/>
                <a:ea typeface="Microsoft YaHei" charset="-122"/>
                <a:cs typeface="Microsoft YaHei" charset="-122"/>
              </a:rPr>
              <a:t>6</a:t>
            </a:r>
            <a:r>
              <a:rPr kumimoji="1" lang="zh-CN" altLang="en-US" sz="2400" b="1" dirty="0" smtClean="0">
                <a:latin typeface="Microsoft YaHei" charset="-122"/>
                <a:ea typeface="Microsoft YaHei" charset="-122"/>
                <a:cs typeface="Microsoft YaHei" charset="-122"/>
              </a:rPr>
              <a:t>、</a:t>
            </a:r>
            <a:r>
              <a:rPr lang="zh-CN" altLang="en-US" sz="2400" b="1" dirty="0">
                <a:latin typeface="Microsoft YaHei" charset="-122"/>
                <a:ea typeface="Microsoft YaHei" charset="-122"/>
                <a:cs typeface="Microsoft YaHei" charset="-122"/>
              </a:rPr>
              <a:t>语言符号的</a:t>
            </a:r>
            <a:r>
              <a:rPr lang="zh-CN" altLang="en-US" sz="2400" b="1" dirty="0" smtClean="0">
                <a:solidFill>
                  <a:srgbClr val="C00000"/>
                </a:solidFill>
                <a:latin typeface="Microsoft YaHei" charset="-122"/>
                <a:ea typeface="Microsoft YaHei" charset="-122"/>
                <a:cs typeface="Microsoft YaHei" charset="-122"/>
              </a:rPr>
              <a:t>任意性</a:t>
            </a:r>
            <a:endParaRPr lang="en-US" altLang="zh-CN" sz="2400" b="1" dirty="0" smtClean="0">
              <a:solidFill>
                <a:srgbClr val="C00000"/>
              </a:solidFill>
              <a:latin typeface="Microsoft YaHei" charset="-122"/>
              <a:ea typeface="Microsoft YaHei" charset="-122"/>
              <a:cs typeface="Microsoft YaHei" charset="-122"/>
            </a:endParaRPr>
          </a:p>
          <a:p>
            <a:pPr>
              <a:lnSpc>
                <a:spcPct val="150000"/>
              </a:lnSpc>
            </a:pPr>
            <a:r>
              <a:rPr lang="zh-CN" altLang="en-US" sz="2400" b="1" dirty="0" smtClean="0">
                <a:latin typeface="Microsoft YaHei" charset="-122"/>
                <a:ea typeface="Microsoft YaHei" charset="-122"/>
                <a:cs typeface="Microsoft YaHei" charset="-122"/>
              </a:rPr>
              <a:t>答案：</a:t>
            </a:r>
            <a:r>
              <a:rPr lang="zh-CN" altLang="en-US" sz="2400" dirty="0">
                <a:latin typeface="Microsoft YaHei" charset="-122"/>
                <a:ea typeface="Microsoft YaHei" charset="-122"/>
                <a:cs typeface="Microsoft YaHei" charset="-122"/>
              </a:rPr>
              <a:t/>
            </a:r>
            <a:br>
              <a:rPr lang="zh-CN" altLang="en-US" sz="2400" dirty="0">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语言的任意性是指语言符号的</a:t>
            </a:r>
            <a:r>
              <a:rPr lang="zh-CN" altLang="en-US" sz="2400" dirty="0">
                <a:solidFill>
                  <a:srgbClr val="C00000"/>
                </a:solidFill>
                <a:latin typeface="Microsoft YaHei" charset="-122"/>
                <a:ea typeface="Microsoft YaHei" charset="-122"/>
                <a:cs typeface="Microsoft YaHei" charset="-122"/>
              </a:rPr>
              <a:t>物质实体和所表示的意义</a:t>
            </a:r>
            <a:r>
              <a:rPr lang="zh-CN" altLang="en-US" sz="2400" dirty="0">
                <a:latin typeface="Microsoft YaHei" charset="-122"/>
                <a:ea typeface="Microsoft YaHei" charset="-122"/>
                <a:cs typeface="Microsoft YaHei" charset="-122"/>
              </a:rPr>
              <a:t>之间没有必然的理据关系</a:t>
            </a:r>
            <a:r>
              <a:rPr lang="zh-CN" altLang="en-US" sz="2400" dirty="0" smtClean="0">
                <a:latin typeface="Microsoft YaHei" charset="-122"/>
                <a:ea typeface="Microsoft YaHei" charset="-122"/>
                <a:cs typeface="Microsoft YaHei" charset="-122"/>
              </a:rPr>
              <a:t>，即语言</a:t>
            </a:r>
            <a:r>
              <a:rPr lang="zh-CN" altLang="en-US" sz="2400" dirty="0">
                <a:latin typeface="Microsoft YaHei" charset="-122"/>
                <a:ea typeface="Microsoft YaHei" charset="-122"/>
                <a:cs typeface="Microsoft YaHei" charset="-122"/>
              </a:rPr>
              <a:t>符号的</a:t>
            </a:r>
            <a:r>
              <a:rPr lang="zh-CN" altLang="en-US" sz="2400" dirty="0">
                <a:solidFill>
                  <a:srgbClr val="C00000"/>
                </a:solidFill>
                <a:latin typeface="Microsoft YaHei" charset="-122"/>
                <a:ea typeface="Microsoft YaHei" charset="-122"/>
                <a:cs typeface="Microsoft YaHei" charset="-122"/>
              </a:rPr>
              <a:t>声音和意义</a:t>
            </a:r>
            <a:r>
              <a:rPr lang="zh-CN" altLang="en-US" sz="2400" dirty="0">
                <a:latin typeface="Microsoft YaHei" charset="-122"/>
                <a:ea typeface="Microsoft YaHei" charset="-122"/>
                <a:cs typeface="Microsoft YaHei" charset="-122"/>
              </a:rPr>
              <a:t>之间</a:t>
            </a:r>
            <a:r>
              <a:rPr lang="zh-CN" altLang="en-US" sz="2400" dirty="0">
                <a:solidFill>
                  <a:srgbClr val="C00000"/>
                </a:solidFill>
                <a:latin typeface="Microsoft YaHei" charset="-122"/>
                <a:ea typeface="Microsoft YaHei" charset="-122"/>
                <a:cs typeface="Microsoft YaHei" charset="-122"/>
              </a:rPr>
              <a:t>没有必然联系</a:t>
            </a:r>
            <a:r>
              <a:rPr lang="zh-CN" altLang="en-US" sz="2400" dirty="0">
                <a:latin typeface="Microsoft YaHei" charset="-122"/>
                <a:ea typeface="Microsoft YaHei" charset="-122"/>
                <a:cs typeface="Microsoft YaHei" charset="-122"/>
              </a:rPr>
              <a:t>，它们的关系是约定俗成的，是任意的</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marL="342900" indent="-342900">
              <a:lnSpc>
                <a:spcPct val="150000"/>
              </a:lnSpc>
              <a:buFont typeface="Wingdings" charset="2"/>
              <a:buChar char="l"/>
            </a:pPr>
            <a:r>
              <a:rPr lang="zh-CN" altLang="en-US" sz="2400" b="1" dirty="0" smtClean="0">
                <a:latin typeface="Microsoft YaHei" charset="-122"/>
                <a:ea typeface="Microsoft YaHei" charset="-122"/>
                <a:cs typeface="Microsoft YaHei" charset="-122"/>
              </a:rPr>
              <a:t>语言</a:t>
            </a:r>
            <a:r>
              <a:rPr lang="zh-CN" altLang="en-US" sz="2400" b="1" dirty="0">
                <a:latin typeface="Microsoft YaHei" charset="-122"/>
                <a:ea typeface="Microsoft YaHei" charset="-122"/>
                <a:cs typeface="Microsoft YaHei" charset="-122"/>
              </a:rPr>
              <a:t>符号的</a:t>
            </a:r>
            <a:r>
              <a:rPr lang="zh-CN" altLang="en-US" sz="2400" b="1" dirty="0" smtClean="0">
                <a:solidFill>
                  <a:srgbClr val="C00000"/>
                </a:solidFill>
                <a:latin typeface="Microsoft YaHei" charset="-122"/>
                <a:ea typeface="Microsoft YaHei" charset="-122"/>
                <a:cs typeface="Microsoft YaHei" charset="-122"/>
              </a:rPr>
              <a:t>强制性</a:t>
            </a:r>
            <a:endParaRPr lang="en-US" altLang="zh-CN" sz="2400" b="1" dirty="0" smtClean="0">
              <a:solidFill>
                <a:srgbClr val="C00000"/>
              </a:solidFill>
              <a:latin typeface="Microsoft YaHei" charset="-122"/>
              <a:ea typeface="Microsoft YaHei" charset="-122"/>
              <a:cs typeface="Microsoft YaHei" charset="-122"/>
            </a:endParaRPr>
          </a:p>
          <a:p>
            <a:pPr>
              <a:lnSpc>
                <a:spcPct val="150000"/>
              </a:lnSpc>
            </a:pPr>
            <a:r>
              <a:rPr lang="zh-CN" altLang="en-US" sz="2400" b="1" dirty="0">
                <a:latin typeface="Microsoft YaHei" charset="-122"/>
                <a:ea typeface="Microsoft YaHei" charset="-122"/>
                <a:cs typeface="Microsoft YaHei" charset="-122"/>
              </a:rPr>
              <a:t>答案：</a:t>
            </a:r>
            <a:r>
              <a:rPr lang="zh-CN" altLang="en-US" sz="2400" dirty="0">
                <a:latin typeface="Microsoft YaHei" charset="-122"/>
                <a:ea typeface="Microsoft YaHei" charset="-122"/>
                <a:cs typeface="Microsoft YaHei" charset="-122"/>
              </a:rPr>
              <a:t>语言符号是社会约定俗成的，在同一社会、同一时代，对使用同一语言的每一个社会成员来说是强制性的，是</a:t>
            </a:r>
            <a:r>
              <a:rPr lang="zh-CN" altLang="en-US" sz="2400" u="sng" dirty="0">
                <a:solidFill>
                  <a:srgbClr val="C00000"/>
                </a:solidFill>
                <a:latin typeface="Microsoft YaHei" charset="-122"/>
                <a:ea typeface="Microsoft YaHei" charset="-122"/>
                <a:cs typeface="Microsoft YaHei" charset="-122"/>
              </a:rPr>
              <a:t>不能任意改变</a:t>
            </a:r>
            <a:r>
              <a:rPr lang="zh-CN" altLang="en-US" sz="2400" dirty="0">
                <a:latin typeface="Microsoft YaHei" charset="-122"/>
                <a:ea typeface="Microsoft YaHei" charset="-122"/>
                <a:cs typeface="Microsoft YaHei" charset="-122"/>
              </a:rPr>
              <a:t>的，人们对语言的使用是不自由的。</a:t>
            </a:r>
          </a:p>
          <a:p>
            <a:pPr>
              <a:lnSpc>
                <a:spcPct val="150000"/>
              </a:lnSpc>
            </a:pPr>
            <a:endParaRPr kumimoji="1"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869220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5864108" y="2492367"/>
            <a:ext cx="6210300" cy="1168400"/>
          </a:xfrm>
          <a:prstGeom prst="rect">
            <a:avLst/>
          </a:prstGeom>
        </p:spPr>
      </p:pic>
      <p:pic>
        <p:nvPicPr>
          <p:cNvPr id="3" name="图片 2"/>
          <p:cNvPicPr>
            <a:picLocks noChangeAspect="1"/>
          </p:cNvPicPr>
          <p:nvPr/>
        </p:nvPicPr>
        <p:blipFill>
          <a:blip r:embed="rId4"/>
          <a:stretch>
            <a:fillRect/>
          </a:stretch>
        </p:blipFill>
        <p:spPr>
          <a:xfrm>
            <a:off x="1" y="0"/>
            <a:ext cx="3454350" cy="786063"/>
          </a:xfrm>
          <a:prstGeom prst="rect">
            <a:avLst/>
          </a:prstGeom>
        </p:spPr>
      </p:pic>
      <p:sp>
        <p:nvSpPr>
          <p:cNvPr id="8" name="文本框 7"/>
          <p:cNvSpPr txBox="1"/>
          <p:nvPr/>
        </p:nvSpPr>
        <p:spPr>
          <a:xfrm>
            <a:off x="711513" y="2347585"/>
            <a:ext cx="2031325" cy="461665"/>
          </a:xfrm>
          <a:prstGeom prst="rect">
            <a:avLst/>
          </a:prstGeom>
          <a:noFill/>
        </p:spPr>
        <p:txBody>
          <a:bodyPr wrap="none" rtlCol="0">
            <a:spAutoFit/>
          </a:bodyPr>
          <a:lstStyle/>
          <a:p>
            <a:r>
              <a:rPr kumimoji="1" lang="zh-CN" altLang="en-US" sz="2400" b="1" dirty="0" smtClean="0">
                <a:solidFill>
                  <a:srgbClr val="C00000"/>
                </a:solidFill>
              </a:rPr>
              <a:t>［</a:t>
            </a:r>
            <a:r>
              <a:rPr lang="zh-CN" altLang="en-US" sz="2400" b="1" dirty="0" smtClean="0">
                <a:solidFill>
                  <a:srgbClr val="C00000"/>
                </a:solidFill>
              </a:rPr>
              <a:t>名词</a:t>
            </a:r>
            <a:r>
              <a:rPr lang="zh-CN" altLang="en-US" sz="2400" b="1" smtClean="0">
                <a:solidFill>
                  <a:srgbClr val="C00000"/>
                </a:solidFill>
              </a:rPr>
              <a:t>解释</a:t>
            </a:r>
            <a:r>
              <a:rPr kumimoji="1" lang="zh-CN" altLang="en-US" sz="2400" b="1" smtClean="0">
                <a:solidFill>
                  <a:srgbClr val="C00000"/>
                </a:solidFill>
              </a:rPr>
              <a:t>］</a:t>
            </a:r>
            <a:endParaRPr kumimoji="1" lang="en-US" altLang="zh-CN" sz="2400" b="1" dirty="0" smtClean="0">
              <a:solidFill>
                <a:srgbClr val="C00000"/>
              </a:solidFill>
            </a:endParaRPr>
          </a:p>
        </p:txBody>
      </p:sp>
      <p:sp>
        <p:nvSpPr>
          <p:cNvPr id="2" name="文本框 1"/>
          <p:cNvSpPr txBox="1"/>
          <p:nvPr/>
        </p:nvSpPr>
        <p:spPr>
          <a:xfrm>
            <a:off x="3454351" y="402039"/>
            <a:ext cx="8277725" cy="5078313"/>
          </a:xfrm>
          <a:prstGeom prst="rect">
            <a:avLst/>
          </a:prstGeom>
          <a:noFill/>
        </p:spPr>
        <p:txBody>
          <a:bodyPr wrap="square" rtlCol="0">
            <a:spAutoFit/>
          </a:bodyPr>
          <a:lstStyle/>
          <a:p>
            <a:pPr>
              <a:lnSpc>
                <a:spcPct val="150000"/>
              </a:lnSpc>
            </a:pPr>
            <a:r>
              <a:rPr kumimoji="1" lang="en-US" altLang="zh-CN" sz="2400" b="1" dirty="0" smtClean="0">
                <a:latin typeface="Microsoft YaHei" charset="-122"/>
                <a:ea typeface="Microsoft YaHei" charset="-122"/>
                <a:cs typeface="Microsoft YaHei" charset="-122"/>
              </a:rPr>
              <a:t>7</a:t>
            </a:r>
            <a:r>
              <a:rPr kumimoji="1" lang="zh-CN" altLang="en-US" sz="2400" b="1" dirty="0" smtClean="0">
                <a:latin typeface="Microsoft YaHei" charset="-122"/>
                <a:ea typeface="Microsoft YaHei" charset="-122"/>
                <a:cs typeface="Microsoft YaHei" charset="-122"/>
              </a:rPr>
              <a:t>、</a:t>
            </a:r>
            <a:r>
              <a:rPr lang="zh-CN" altLang="en-US" sz="2400" b="1" dirty="0">
                <a:latin typeface="Microsoft YaHei" charset="-122"/>
                <a:ea typeface="Microsoft YaHei" charset="-122"/>
                <a:cs typeface="Microsoft YaHei" charset="-122"/>
              </a:rPr>
              <a:t>语言符号的</a:t>
            </a:r>
            <a:r>
              <a:rPr lang="zh-CN" altLang="en-US" sz="2400" b="1" dirty="0">
                <a:solidFill>
                  <a:srgbClr val="C00000"/>
                </a:solidFill>
                <a:latin typeface="Microsoft YaHei" charset="-122"/>
                <a:ea typeface="Microsoft YaHei" charset="-122"/>
                <a:cs typeface="Microsoft YaHei" charset="-122"/>
              </a:rPr>
              <a:t>离散</a:t>
            </a:r>
            <a:r>
              <a:rPr lang="zh-CN" altLang="en-US" sz="2400" b="1" dirty="0" smtClean="0">
                <a:solidFill>
                  <a:srgbClr val="C00000"/>
                </a:solidFill>
                <a:latin typeface="Microsoft YaHei" charset="-122"/>
                <a:ea typeface="Microsoft YaHei" charset="-122"/>
                <a:cs typeface="Microsoft YaHei" charset="-122"/>
              </a:rPr>
              <a:t>特征</a:t>
            </a:r>
            <a:endParaRPr lang="en-US" altLang="zh-CN" sz="2400" b="1" dirty="0" smtClean="0">
              <a:solidFill>
                <a:srgbClr val="C00000"/>
              </a:solidFill>
              <a:latin typeface="Microsoft YaHei" charset="-122"/>
              <a:ea typeface="Microsoft YaHei" charset="-122"/>
              <a:cs typeface="Microsoft YaHei" charset="-122"/>
            </a:endParaRPr>
          </a:p>
          <a:p>
            <a:pPr>
              <a:lnSpc>
                <a:spcPct val="150000"/>
              </a:lnSpc>
            </a:pPr>
            <a:r>
              <a:rPr lang="zh-CN" altLang="en-US" sz="2400" b="1" dirty="0" smtClean="0">
                <a:latin typeface="Microsoft YaHei" charset="-122"/>
                <a:ea typeface="Microsoft YaHei" charset="-122"/>
                <a:cs typeface="Microsoft YaHei" charset="-122"/>
              </a:rPr>
              <a:t>答案：</a:t>
            </a:r>
            <a:r>
              <a:rPr lang="zh-CN" altLang="en-US" sz="2400" dirty="0">
                <a:latin typeface="Microsoft YaHei" charset="-122"/>
                <a:ea typeface="Microsoft YaHei" charset="-122"/>
                <a:cs typeface="Microsoft YaHei" charset="-122"/>
              </a:rPr>
              <a:t/>
            </a:r>
            <a:br>
              <a:rPr lang="zh-CN" altLang="en-US" sz="2400" dirty="0">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语言符号的离散特征是指语言符号是一个又一个出现的，可以</a:t>
            </a:r>
            <a:r>
              <a:rPr lang="zh-CN" altLang="en-US" sz="2400" u="sng" dirty="0">
                <a:solidFill>
                  <a:srgbClr val="C00000"/>
                </a:solidFill>
                <a:latin typeface="Microsoft YaHei" charset="-122"/>
                <a:ea typeface="Microsoft YaHei" charset="-122"/>
                <a:cs typeface="Microsoft YaHei" charset="-122"/>
              </a:rPr>
              <a:t>分解成原来</a:t>
            </a:r>
            <a:r>
              <a:rPr lang="zh-CN" altLang="en-US" sz="2400" dirty="0">
                <a:latin typeface="Microsoft YaHei" charset="-122"/>
                <a:ea typeface="Microsoft YaHei" charset="-122"/>
                <a:cs typeface="Microsoft YaHei" charset="-122"/>
              </a:rPr>
              <a:t>的一个一个的符号</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marL="342900" indent="-342900">
              <a:lnSpc>
                <a:spcPct val="150000"/>
              </a:lnSpc>
              <a:buFont typeface="Wingdings" charset="2"/>
              <a:buChar char="l"/>
            </a:pPr>
            <a:r>
              <a:rPr lang="zh-CN" altLang="en-US" sz="2400" b="1" dirty="0" smtClean="0">
                <a:latin typeface="Microsoft YaHei" charset="-122"/>
                <a:ea typeface="Microsoft YaHei" charset="-122"/>
                <a:cs typeface="Microsoft YaHei" charset="-122"/>
              </a:rPr>
              <a:t>语言</a:t>
            </a:r>
            <a:r>
              <a:rPr lang="zh-CN" altLang="en-US" sz="2400" b="1" dirty="0">
                <a:latin typeface="Microsoft YaHei" charset="-122"/>
                <a:ea typeface="Microsoft YaHei" charset="-122"/>
                <a:cs typeface="Microsoft YaHei" charset="-122"/>
              </a:rPr>
              <a:t>符号</a:t>
            </a:r>
            <a:r>
              <a:rPr lang="zh-CN" altLang="en-US" sz="2400" b="1" dirty="0" smtClean="0">
                <a:latin typeface="Microsoft YaHei" charset="-122"/>
                <a:ea typeface="Microsoft YaHei" charset="-122"/>
                <a:cs typeface="Microsoft YaHei" charset="-122"/>
              </a:rPr>
              <a:t>的</a:t>
            </a:r>
            <a:r>
              <a:rPr lang="zh-CN" altLang="en-US" sz="2400" b="1" dirty="0" smtClean="0">
                <a:solidFill>
                  <a:srgbClr val="C00000"/>
                </a:solidFill>
                <a:latin typeface="Microsoft YaHei" charset="-122"/>
                <a:ea typeface="Microsoft YaHei" charset="-122"/>
                <a:cs typeface="Microsoft YaHei" charset="-122"/>
              </a:rPr>
              <a:t>线性特征</a:t>
            </a:r>
            <a:endParaRPr lang="en-US" altLang="zh-CN" sz="2400" b="1" dirty="0" smtClean="0">
              <a:solidFill>
                <a:srgbClr val="C00000"/>
              </a:solidFill>
              <a:latin typeface="Microsoft YaHei" charset="-122"/>
              <a:ea typeface="Microsoft YaHei" charset="-122"/>
              <a:cs typeface="Microsoft YaHei" charset="-122"/>
            </a:endParaRPr>
          </a:p>
          <a:p>
            <a:pPr>
              <a:lnSpc>
                <a:spcPct val="150000"/>
              </a:lnSpc>
            </a:pPr>
            <a:r>
              <a:rPr lang="zh-CN" altLang="en-US" sz="2400" b="1" dirty="0">
                <a:latin typeface="Microsoft YaHei" charset="-122"/>
                <a:ea typeface="Microsoft YaHei" charset="-122"/>
                <a:cs typeface="Microsoft YaHei" charset="-122"/>
              </a:rPr>
              <a:t>答案</a:t>
            </a:r>
            <a:r>
              <a:rPr lang="zh-CN" altLang="en-US" sz="2400" b="1"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语言符号的线性特征是语言符号的结构必须是</a:t>
            </a:r>
            <a:r>
              <a:rPr lang="zh-CN" altLang="en-US" sz="2400" dirty="0">
                <a:solidFill>
                  <a:srgbClr val="C00000"/>
                </a:solidFill>
                <a:latin typeface="Microsoft YaHei" charset="-122"/>
                <a:ea typeface="Microsoft YaHei" charset="-122"/>
                <a:cs typeface="Microsoft YaHei" charset="-122"/>
              </a:rPr>
              <a:t>按照时间顺序成一条线</a:t>
            </a:r>
            <a:r>
              <a:rPr lang="zh-CN" altLang="en-US" sz="2400" dirty="0">
                <a:latin typeface="Microsoft YaHei" charset="-122"/>
                <a:ea typeface="Microsoft YaHei" charset="-122"/>
                <a:cs typeface="Microsoft YaHei" charset="-122"/>
              </a:rPr>
              <a:t>的样子排列。</a:t>
            </a:r>
            <a:endParaRPr kumimoji="1" lang="en-US" altLang="zh-CN" sz="2400" dirty="0" smtClean="0">
              <a:latin typeface="Microsoft YaHei" charset="-122"/>
              <a:ea typeface="Microsoft YaHei" charset="-122"/>
              <a:cs typeface="Microsoft YaHei" charset="-122"/>
            </a:endParaRPr>
          </a:p>
        </p:txBody>
      </p:sp>
      <p:pic>
        <p:nvPicPr>
          <p:cNvPr id="5" name="图片 4"/>
          <p:cNvPicPr>
            <a:picLocks noChangeAspect="1"/>
          </p:cNvPicPr>
          <p:nvPr/>
        </p:nvPicPr>
        <p:blipFill>
          <a:blip r:embed="rId5"/>
          <a:stretch>
            <a:fillRect/>
          </a:stretch>
        </p:blipFill>
        <p:spPr>
          <a:xfrm>
            <a:off x="3979417" y="5449804"/>
            <a:ext cx="6039211" cy="602582"/>
          </a:xfrm>
          <a:prstGeom prst="rect">
            <a:avLst/>
          </a:prstGeom>
        </p:spPr>
      </p:pic>
    </p:spTree>
    <p:extLst>
      <p:ext uri="{BB962C8B-B14F-4D97-AF65-F5344CB8AC3E}">
        <p14:creationId xmlns:p14="http://schemas.microsoft.com/office/powerpoint/2010/main" val="31658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 y="0"/>
            <a:ext cx="3454350" cy="786063"/>
          </a:xfrm>
          <a:prstGeom prst="rect">
            <a:avLst/>
          </a:prstGeom>
        </p:spPr>
      </p:pic>
      <p:sp>
        <p:nvSpPr>
          <p:cNvPr id="8" name="文本框 7"/>
          <p:cNvSpPr txBox="1"/>
          <p:nvPr/>
        </p:nvSpPr>
        <p:spPr>
          <a:xfrm>
            <a:off x="711513" y="2347585"/>
            <a:ext cx="2031325" cy="461665"/>
          </a:xfrm>
          <a:prstGeom prst="rect">
            <a:avLst/>
          </a:prstGeom>
          <a:noFill/>
        </p:spPr>
        <p:txBody>
          <a:bodyPr wrap="none" rtlCol="0">
            <a:spAutoFit/>
          </a:bodyPr>
          <a:lstStyle/>
          <a:p>
            <a:r>
              <a:rPr kumimoji="1" lang="zh-CN" altLang="en-US" sz="2400" b="1" dirty="0" smtClean="0">
                <a:solidFill>
                  <a:srgbClr val="C00000"/>
                </a:solidFill>
              </a:rPr>
              <a:t>［</a:t>
            </a:r>
            <a:r>
              <a:rPr lang="zh-CN" altLang="en-US" sz="2400" b="1" dirty="0" smtClean="0">
                <a:solidFill>
                  <a:srgbClr val="C00000"/>
                </a:solidFill>
              </a:rPr>
              <a:t>名词</a:t>
            </a:r>
            <a:r>
              <a:rPr lang="zh-CN" altLang="en-US" sz="2400" b="1" smtClean="0">
                <a:solidFill>
                  <a:srgbClr val="C00000"/>
                </a:solidFill>
              </a:rPr>
              <a:t>解释</a:t>
            </a:r>
            <a:r>
              <a:rPr kumimoji="1" lang="zh-CN" altLang="en-US" sz="2400" b="1" smtClean="0">
                <a:solidFill>
                  <a:srgbClr val="C00000"/>
                </a:solidFill>
              </a:rPr>
              <a:t>］</a:t>
            </a:r>
            <a:endParaRPr kumimoji="1" lang="en-US" altLang="zh-CN" sz="2400" b="1" dirty="0" smtClean="0">
              <a:solidFill>
                <a:srgbClr val="C00000"/>
              </a:solidFill>
            </a:endParaRPr>
          </a:p>
        </p:txBody>
      </p:sp>
      <p:sp>
        <p:nvSpPr>
          <p:cNvPr id="2" name="文本框 1"/>
          <p:cNvSpPr txBox="1"/>
          <p:nvPr/>
        </p:nvSpPr>
        <p:spPr>
          <a:xfrm>
            <a:off x="3625517" y="288758"/>
            <a:ext cx="8566483" cy="5632311"/>
          </a:xfrm>
          <a:prstGeom prst="rect">
            <a:avLst/>
          </a:prstGeom>
          <a:noFill/>
        </p:spPr>
        <p:txBody>
          <a:bodyPr wrap="square" rtlCol="0">
            <a:spAutoFit/>
          </a:bodyPr>
          <a:lstStyle/>
          <a:p>
            <a:pPr>
              <a:lnSpc>
                <a:spcPct val="150000"/>
              </a:lnSpc>
            </a:pPr>
            <a:r>
              <a:rPr kumimoji="1" lang="en-US" altLang="zh-CN" sz="2400" b="1" dirty="0" smtClean="0">
                <a:latin typeface="Microsoft YaHei" charset="-122"/>
                <a:ea typeface="Microsoft YaHei" charset="-122"/>
                <a:cs typeface="Microsoft YaHei" charset="-122"/>
              </a:rPr>
              <a:t>8</a:t>
            </a:r>
            <a:r>
              <a:rPr kumimoji="1" lang="zh-CN" altLang="en-US" sz="2400" b="1" dirty="0" smtClean="0">
                <a:latin typeface="Microsoft YaHei" charset="-122"/>
                <a:ea typeface="Microsoft YaHei" charset="-122"/>
                <a:cs typeface="Microsoft YaHei" charset="-122"/>
              </a:rPr>
              <a:t>、</a:t>
            </a:r>
            <a:r>
              <a:rPr lang="zh-CN" altLang="en-US" sz="2400" b="1" dirty="0" smtClean="0">
                <a:solidFill>
                  <a:srgbClr val="C00000"/>
                </a:solidFill>
                <a:latin typeface="Microsoft YaHei" charset="-122"/>
                <a:ea typeface="Microsoft YaHei" charset="-122"/>
                <a:cs typeface="Microsoft YaHei" charset="-122"/>
              </a:rPr>
              <a:t>组合关系</a:t>
            </a:r>
            <a:endParaRPr lang="en-US" altLang="zh-CN" sz="2400" b="1" dirty="0" smtClean="0">
              <a:solidFill>
                <a:srgbClr val="C00000"/>
              </a:solidFill>
              <a:latin typeface="Microsoft YaHei" charset="-122"/>
              <a:ea typeface="Microsoft YaHei" charset="-122"/>
              <a:cs typeface="Microsoft YaHei" charset="-122"/>
            </a:endParaRPr>
          </a:p>
          <a:p>
            <a:pPr>
              <a:lnSpc>
                <a:spcPct val="150000"/>
              </a:lnSpc>
            </a:pPr>
            <a:r>
              <a:rPr lang="zh-CN" altLang="en-US" sz="2400" b="1" dirty="0" smtClean="0">
                <a:latin typeface="Microsoft YaHei" charset="-122"/>
                <a:ea typeface="Microsoft YaHei" charset="-122"/>
                <a:cs typeface="Microsoft YaHei" charset="-122"/>
              </a:rPr>
              <a:t>答案：</a:t>
            </a:r>
            <a:r>
              <a:rPr lang="zh-CN" altLang="en-US" sz="2400" dirty="0">
                <a:latin typeface="Microsoft YaHei" charset="-122"/>
                <a:ea typeface="Microsoft YaHei" charset="-122"/>
                <a:cs typeface="Microsoft YaHei" charset="-122"/>
              </a:rPr>
              <a:t/>
            </a:r>
            <a:br>
              <a:rPr lang="zh-CN" altLang="en-US" sz="2400" dirty="0">
                <a:latin typeface="Microsoft YaHei" charset="-122"/>
                <a:ea typeface="Microsoft YaHei" charset="-122"/>
                <a:cs typeface="Microsoft YaHei" charset="-122"/>
              </a:rPr>
            </a:br>
            <a:r>
              <a:rPr lang="zh-CN" altLang="en-US" sz="2400" dirty="0" smtClean="0">
                <a:latin typeface="Microsoft YaHei" charset="-122"/>
                <a:ea typeface="Microsoft YaHei" charset="-122"/>
                <a:cs typeface="Microsoft YaHei" charset="-122"/>
              </a:rPr>
              <a:t>组合</a:t>
            </a:r>
            <a:r>
              <a:rPr lang="zh-CN" altLang="en-US" sz="2400" dirty="0">
                <a:latin typeface="Microsoft YaHei" charset="-122"/>
                <a:ea typeface="Microsoft YaHei" charset="-122"/>
                <a:cs typeface="Microsoft YaHei" charset="-122"/>
              </a:rPr>
              <a:t>关系体现为一个语言单位和前一个语言单位或后一个语言单位、或</a:t>
            </a:r>
            <a:r>
              <a:rPr lang="zh-CN" altLang="en-US" sz="2400" u="sng" dirty="0">
                <a:solidFill>
                  <a:srgbClr val="C00000"/>
                </a:solidFill>
                <a:latin typeface="Microsoft YaHei" charset="-122"/>
                <a:ea typeface="Microsoft YaHei" charset="-122"/>
                <a:cs typeface="Microsoft YaHei" charset="-122"/>
              </a:rPr>
              <a:t>和前后两个语言单位之间的关系</a:t>
            </a:r>
            <a:r>
              <a:rPr lang="zh-CN" altLang="en-US" sz="2400" dirty="0">
                <a:latin typeface="Microsoft YaHei" charset="-122"/>
                <a:ea typeface="Microsoft YaHei" charset="-122"/>
                <a:cs typeface="Microsoft YaHei" charset="-122"/>
              </a:rPr>
              <a:t>，也体现在互相关联的语言单位组合而成的整体之中。</a:t>
            </a:r>
            <a:endParaRPr kumimoji="1" lang="en-US" altLang="zh-CN" sz="2400" dirty="0">
              <a:latin typeface="Microsoft YaHei" charset="-122"/>
              <a:ea typeface="Microsoft YaHei" charset="-122"/>
              <a:cs typeface="Microsoft YaHei" charset="-122"/>
            </a:endParaRPr>
          </a:p>
          <a:p>
            <a:pPr marL="342900" indent="-342900">
              <a:lnSpc>
                <a:spcPct val="150000"/>
              </a:lnSpc>
              <a:buFont typeface="Wingdings" charset="2"/>
              <a:buChar char="l"/>
            </a:pPr>
            <a:r>
              <a:rPr lang="zh-CN" altLang="en-US" sz="2400" b="1" dirty="0">
                <a:solidFill>
                  <a:srgbClr val="C00000"/>
                </a:solidFill>
                <a:latin typeface="Microsoft YaHei" charset="-122"/>
                <a:ea typeface="Microsoft YaHei" charset="-122"/>
                <a:cs typeface="Microsoft YaHei" charset="-122"/>
              </a:rPr>
              <a:t>聚合</a:t>
            </a:r>
            <a:r>
              <a:rPr lang="zh-CN" altLang="en-US" sz="2400" b="1" dirty="0" smtClean="0">
                <a:solidFill>
                  <a:srgbClr val="C00000"/>
                </a:solidFill>
                <a:latin typeface="Microsoft YaHei" charset="-122"/>
                <a:ea typeface="Microsoft YaHei" charset="-122"/>
                <a:cs typeface="Microsoft YaHei" charset="-122"/>
              </a:rPr>
              <a:t>关系</a:t>
            </a:r>
            <a:endParaRPr lang="en-US" altLang="zh-CN" sz="2400" b="1" dirty="0" smtClean="0">
              <a:solidFill>
                <a:srgbClr val="C00000"/>
              </a:solidFill>
              <a:latin typeface="Microsoft YaHei" charset="-122"/>
              <a:ea typeface="Microsoft YaHei" charset="-122"/>
              <a:cs typeface="Microsoft YaHei" charset="-122"/>
            </a:endParaRPr>
          </a:p>
          <a:p>
            <a:pPr>
              <a:lnSpc>
                <a:spcPct val="150000"/>
              </a:lnSpc>
            </a:pPr>
            <a:r>
              <a:rPr lang="zh-CN" altLang="en-US" sz="2400" b="1" dirty="0" smtClean="0">
                <a:latin typeface="Microsoft YaHei" charset="-122"/>
                <a:ea typeface="Microsoft YaHei" charset="-122"/>
                <a:cs typeface="Microsoft YaHei" charset="-122"/>
              </a:rPr>
              <a:t>答案：</a:t>
            </a:r>
            <a:r>
              <a:rPr lang="zh-CN" altLang="en-US" sz="2400" dirty="0">
                <a:latin typeface="Microsoft YaHei" charset="-122"/>
                <a:ea typeface="Microsoft YaHei" charset="-122"/>
                <a:cs typeface="Microsoft YaHei" charset="-122"/>
              </a:rPr>
              <a:t/>
            </a:r>
            <a:br>
              <a:rPr lang="zh-CN" altLang="en-US" sz="2400" dirty="0">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在组合的同一个位置上可以</a:t>
            </a:r>
            <a:r>
              <a:rPr lang="zh-CN" altLang="en-US" sz="2400" dirty="0">
                <a:solidFill>
                  <a:srgbClr val="C00000"/>
                </a:solidFill>
                <a:latin typeface="Microsoft YaHei" charset="-122"/>
                <a:ea typeface="Microsoft YaHei" charset="-122"/>
                <a:cs typeface="Microsoft YaHei" charset="-122"/>
              </a:rPr>
              <a:t>互相替换的各个语言单位</a:t>
            </a:r>
            <a:r>
              <a:rPr lang="zh-CN" altLang="en-US" sz="2400" dirty="0">
                <a:latin typeface="Microsoft YaHei" charset="-122"/>
                <a:ea typeface="Microsoft YaHei" charset="-122"/>
                <a:cs typeface="Microsoft YaHei" charset="-122"/>
              </a:rPr>
              <a:t>处在可以联想起来的关系中，它们自然地聚合成类，它们之间的关系就是聚合关系，又称为联想关系。</a:t>
            </a:r>
            <a:endParaRPr kumimoji="1" lang="en-US" altLang="zh-CN" sz="2400" dirty="0" smtClean="0">
              <a:latin typeface="Microsoft YaHei" charset="-122"/>
              <a:ea typeface="Microsoft YaHei" charset="-122"/>
              <a:cs typeface="Microsoft YaHei" charset="-122"/>
            </a:endParaRPr>
          </a:p>
        </p:txBody>
      </p:sp>
      <p:sp>
        <p:nvSpPr>
          <p:cNvPr id="4" name="矩形 3"/>
          <p:cNvSpPr/>
          <p:nvPr/>
        </p:nvSpPr>
        <p:spPr>
          <a:xfrm>
            <a:off x="4764504" y="786063"/>
            <a:ext cx="7218947" cy="507831"/>
          </a:xfrm>
          <a:prstGeom prst="rect">
            <a:avLst/>
          </a:prstGeom>
        </p:spPr>
        <p:txBody>
          <a:bodyPr wrap="square">
            <a:spAutoFit/>
          </a:bodyPr>
          <a:lstStyle/>
          <a:p>
            <a:pPr marL="12700" marR="5080" indent="457200">
              <a:lnSpc>
                <a:spcPct val="150000"/>
              </a:lnSpc>
              <a:spcBef>
                <a:spcPts val="285"/>
              </a:spcBef>
            </a:pPr>
            <a:r>
              <a:rPr lang="zh-CN" altLang="en-US" dirty="0">
                <a:latin typeface="KaiTi" charset="-122"/>
                <a:ea typeface="KaiTi" charset="-122"/>
                <a:cs typeface="KaiTi" charset="-122"/>
              </a:rPr>
              <a:t>例如：“天气热”中“天气”和“热”的关系。</a:t>
            </a:r>
            <a:r>
              <a:rPr lang="en-US" altLang="zh-CN" dirty="0">
                <a:latin typeface="KaiTi" charset="-122"/>
                <a:ea typeface="KaiTi" charset="-122"/>
                <a:cs typeface="KaiTi" charset="-122"/>
              </a:rPr>
              <a:t>——</a:t>
            </a:r>
            <a:r>
              <a:rPr lang="zh-CN" altLang="en-US" dirty="0">
                <a:solidFill>
                  <a:srgbClr val="0070C0"/>
                </a:solidFill>
                <a:latin typeface="KaiTi" charset="-122"/>
                <a:ea typeface="KaiTi" charset="-122"/>
                <a:cs typeface="KaiTi" charset="-122"/>
              </a:rPr>
              <a:t>前后关系</a:t>
            </a:r>
          </a:p>
        </p:txBody>
      </p:sp>
      <p:sp>
        <p:nvSpPr>
          <p:cNvPr id="7" name="矩形 6"/>
          <p:cNvSpPr/>
          <p:nvPr/>
        </p:nvSpPr>
        <p:spPr>
          <a:xfrm>
            <a:off x="4973051" y="3104913"/>
            <a:ext cx="8325853" cy="936154"/>
          </a:xfrm>
          <a:prstGeom prst="rect">
            <a:avLst/>
          </a:prstGeom>
        </p:spPr>
        <p:txBody>
          <a:bodyPr wrap="square">
            <a:spAutoFit/>
          </a:bodyPr>
          <a:lstStyle/>
          <a:p>
            <a:pPr marL="12700" marR="5080" indent="457200">
              <a:lnSpc>
                <a:spcPct val="150000"/>
              </a:lnSpc>
              <a:spcBef>
                <a:spcPts val="114"/>
              </a:spcBef>
            </a:pPr>
            <a:r>
              <a:rPr lang="zh-CN" altLang="en-US" dirty="0">
                <a:latin typeface="KaiTi" charset="-122"/>
                <a:ea typeface="KaiTi" charset="-122"/>
                <a:cs typeface="KaiTi" charset="-122"/>
              </a:rPr>
              <a:t>例如：“他在看书”中“书”可以换成“电影”“球赛”，</a:t>
            </a:r>
            <a:endParaRPr lang="en-US" altLang="zh-CN" dirty="0">
              <a:latin typeface="KaiTi" charset="-122"/>
              <a:ea typeface="KaiTi" charset="-122"/>
              <a:cs typeface="KaiTi" charset="-122"/>
            </a:endParaRPr>
          </a:p>
          <a:p>
            <a:pPr marL="12700" marR="5080" indent="457200">
              <a:lnSpc>
                <a:spcPct val="150000"/>
              </a:lnSpc>
              <a:spcBef>
                <a:spcPts val="114"/>
              </a:spcBef>
            </a:pPr>
            <a:r>
              <a:rPr lang="zh-CN" altLang="en-US" dirty="0">
                <a:latin typeface="KaiTi" charset="-122"/>
                <a:ea typeface="KaiTi" charset="-122"/>
                <a:cs typeface="KaiTi" charset="-122"/>
              </a:rPr>
              <a:t>      “书”和“电影”“球赛”之间的关系。</a:t>
            </a:r>
            <a:r>
              <a:rPr lang="en-US" altLang="zh-CN" dirty="0">
                <a:latin typeface="KaiTi" charset="-122"/>
                <a:ea typeface="KaiTi" charset="-122"/>
                <a:cs typeface="KaiTi" charset="-122"/>
              </a:rPr>
              <a:t>——</a:t>
            </a:r>
            <a:r>
              <a:rPr lang="zh-CN" altLang="en-US" dirty="0">
                <a:solidFill>
                  <a:srgbClr val="0070C0"/>
                </a:solidFill>
                <a:latin typeface="KaiTi" charset="-122"/>
                <a:ea typeface="KaiTi" charset="-122"/>
                <a:cs typeface="KaiTi" charset="-122"/>
              </a:rPr>
              <a:t>替换关系</a:t>
            </a:r>
            <a:endParaRPr lang="en-US" altLang="zh-CN" dirty="0">
              <a:solidFill>
                <a:srgbClr val="0070C0"/>
              </a:solidFill>
              <a:latin typeface="KaiTi" charset="-122"/>
              <a:ea typeface="KaiTi" charset="-122"/>
              <a:cs typeface="KaiTi" charset="-122"/>
            </a:endParaRPr>
          </a:p>
        </p:txBody>
      </p:sp>
    </p:spTree>
    <p:extLst>
      <p:ext uri="{BB962C8B-B14F-4D97-AF65-F5344CB8AC3E}">
        <p14:creationId xmlns:p14="http://schemas.microsoft.com/office/powerpoint/2010/main" val="18878905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1" descr="幻灯片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786"/>
            <a:ext cx="12192000" cy="6858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 name="圆角矩形 3073"/>
          <p:cNvSpPr>
            <a:spLocks noChangeArrowheads="1"/>
          </p:cNvSpPr>
          <p:nvPr/>
        </p:nvSpPr>
        <p:spPr bwMode="auto">
          <a:xfrm>
            <a:off x="3227260" y="1364059"/>
            <a:ext cx="10721560" cy="2079171"/>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round/>
                <a:headEnd/>
                <a:tailEnd/>
              </a14:hiddenLine>
            </a:ext>
          </a:extLst>
        </p:spPr>
        <p:txBody>
          <a:bodyPr wrap="none" anchor="ctr"/>
          <a:lstStyle/>
          <a:p>
            <a:pPr algn="ctr">
              <a:lnSpc>
                <a:spcPct val="150000"/>
              </a:lnSpc>
              <a:spcBef>
                <a:spcPct val="0"/>
              </a:spcBef>
            </a:pPr>
            <a:r>
              <a:rPr lang="zh-CN" altLang="en-US" sz="3984" b="1" dirty="0">
                <a:ea typeface="黑体" charset="-122"/>
              </a:rPr>
              <a:t>不管　有没有听精讲课</a:t>
            </a:r>
          </a:p>
          <a:p>
            <a:pPr algn="ctr">
              <a:lnSpc>
                <a:spcPct val="150000"/>
              </a:lnSpc>
              <a:spcBef>
                <a:spcPct val="0"/>
              </a:spcBef>
            </a:pPr>
            <a:r>
              <a:rPr lang="zh-CN" altLang="en-US" sz="3685" b="1" dirty="0">
                <a:ea typeface="黑体" charset="-122"/>
              </a:rPr>
              <a:t>都要保证串讲三节课听</a:t>
            </a:r>
            <a:r>
              <a:rPr lang="en-US" altLang="zh-CN" sz="3685" b="1" dirty="0">
                <a:ea typeface="黑体" charset="-122"/>
              </a:rPr>
              <a:t>3</a:t>
            </a:r>
            <a:r>
              <a:rPr lang="zh-CN" altLang="en-US" sz="3685" b="1" dirty="0">
                <a:ea typeface="黑体" charset="-122"/>
              </a:rPr>
              <a:t>遍及以上！</a:t>
            </a:r>
            <a:endParaRPr lang="en-US" altLang="zh-CN" sz="3685" b="1" dirty="0">
              <a:ea typeface="黑体" charset="-122"/>
            </a:endParaRPr>
          </a:p>
          <a:p>
            <a:pPr algn="ctr">
              <a:lnSpc>
                <a:spcPct val="150000"/>
              </a:lnSpc>
              <a:spcBef>
                <a:spcPct val="0"/>
              </a:spcBef>
            </a:pPr>
            <a:r>
              <a:rPr lang="zh-CN" altLang="en-US" sz="3685" b="1" dirty="0">
                <a:ea typeface="黑体" charset="-122"/>
              </a:rPr>
              <a:t>掌握</a:t>
            </a:r>
            <a:r>
              <a:rPr lang="zh-CN" altLang="en-US" sz="3685" b="1" dirty="0" smtClean="0">
                <a:ea typeface="黑体" charset="-122"/>
              </a:rPr>
              <a:t>答题思路和技巧</a:t>
            </a:r>
            <a:r>
              <a:rPr lang="en-US" altLang="zh-CN" sz="3685" b="1" dirty="0">
                <a:ea typeface="黑体" charset="-122"/>
              </a:rPr>
              <a:t>——</a:t>
            </a:r>
            <a:r>
              <a:rPr lang="zh-CN" altLang="en-US" sz="3685" b="1" dirty="0">
                <a:ea typeface="黑体" charset="-122"/>
              </a:rPr>
              <a:t>主观题</a:t>
            </a:r>
          </a:p>
        </p:txBody>
      </p:sp>
      <p:pic>
        <p:nvPicPr>
          <p:cNvPr id="2" name="图片 1"/>
          <p:cNvPicPr>
            <a:picLocks noChangeAspect="1"/>
          </p:cNvPicPr>
          <p:nvPr/>
        </p:nvPicPr>
        <p:blipFill>
          <a:blip r:embed="rId3"/>
          <a:stretch>
            <a:fillRect/>
          </a:stretch>
        </p:blipFill>
        <p:spPr>
          <a:xfrm>
            <a:off x="8588039" y="233560"/>
            <a:ext cx="1954509" cy="455362"/>
          </a:xfrm>
          <a:prstGeom prst="rect">
            <a:avLst/>
          </a:prstGeom>
        </p:spPr>
      </p:pic>
      <p:sp>
        <p:nvSpPr>
          <p:cNvPr id="3" name="文本框 2"/>
          <p:cNvSpPr txBox="1"/>
          <p:nvPr/>
        </p:nvSpPr>
        <p:spPr>
          <a:xfrm>
            <a:off x="8706983" y="229113"/>
            <a:ext cx="1325464" cy="366762"/>
          </a:xfrm>
          <a:prstGeom prst="rect">
            <a:avLst/>
          </a:prstGeom>
          <a:noFill/>
        </p:spPr>
        <p:txBody>
          <a:bodyPr wrap="none" rtlCol="0">
            <a:spAutoFit/>
          </a:bodyPr>
          <a:lstStyle/>
          <a:p>
            <a:r>
              <a:rPr kumimoji="1" lang="zh-CN" altLang="en-US" sz="1793">
                <a:latin typeface="Lantinghei SC Demibold" charset="-122"/>
                <a:ea typeface="Lantinghei SC Demibold" charset="-122"/>
                <a:cs typeface="Lantinghei SC Demibold" charset="-122"/>
              </a:rPr>
              <a:t>语言学概论</a:t>
            </a:r>
          </a:p>
        </p:txBody>
      </p:sp>
      <p:sp>
        <p:nvSpPr>
          <p:cNvPr id="4" name="文本框 3"/>
          <p:cNvSpPr txBox="1"/>
          <p:nvPr/>
        </p:nvSpPr>
        <p:spPr>
          <a:xfrm>
            <a:off x="6045728" y="4193338"/>
            <a:ext cx="6647974" cy="1200329"/>
          </a:xfrm>
          <a:prstGeom prst="rect">
            <a:avLst/>
          </a:prstGeom>
          <a:noFill/>
        </p:spPr>
        <p:txBody>
          <a:bodyPr wrap="none" rtlCol="0" anchor="t">
            <a:spAutoFit/>
          </a:bodyPr>
          <a:lstStyle/>
          <a:p>
            <a:pPr fontAlgn="auto">
              <a:lnSpc>
                <a:spcPct val="150000"/>
              </a:lnSpc>
            </a:pPr>
            <a:r>
              <a:rPr kumimoji="1" lang="zh-CN" altLang="en-US" sz="2400" dirty="0" smtClean="0">
                <a:solidFill>
                  <a:srgbClr val="C00000"/>
                </a:solidFill>
                <a:latin typeface="KaiTi" charset="-122"/>
                <a:ea typeface="KaiTi" charset="-122"/>
                <a:cs typeface="KaiTi" charset="-122"/>
                <a:sym typeface="+mn-ea"/>
              </a:rPr>
              <a:t>出勤直播</a:t>
            </a:r>
            <a:r>
              <a:rPr kumimoji="1" lang="en-US" altLang="zh-CN" sz="2400" dirty="0" smtClean="0">
                <a:solidFill>
                  <a:srgbClr val="C00000"/>
                </a:solidFill>
                <a:latin typeface="KaiTi" charset="-122"/>
                <a:ea typeface="KaiTi" charset="-122"/>
                <a:cs typeface="KaiTi" charset="-122"/>
                <a:sym typeface="+mn-ea"/>
              </a:rPr>
              <a:t>2</a:t>
            </a:r>
            <a:r>
              <a:rPr kumimoji="1" lang="zh-CN" altLang="en-US" sz="2400" dirty="0" smtClean="0">
                <a:solidFill>
                  <a:srgbClr val="C00000"/>
                </a:solidFill>
                <a:latin typeface="KaiTi" charset="-122"/>
                <a:ea typeface="KaiTi" charset="-122"/>
                <a:cs typeface="KaiTi" charset="-122"/>
                <a:sym typeface="+mn-ea"/>
              </a:rPr>
              <a:t>小时，享受终极预测</a:t>
            </a:r>
            <a:r>
              <a:rPr kumimoji="1" lang="en-US" altLang="zh-CN" sz="2400" dirty="0" smtClean="0">
                <a:solidFill>
                  <a:srgbClr val="C00000"/>
                </a:solidFill>
                <a:latin typeface="KaiTi" charset="-122"/>
                <a:ea typeface="KaiTi" charset="-122"/>
                <a:cs typeface="KaiTi" charset="-122"/>
                <a:sym typeface="+mn-ea"/>
              </a:rPr>
              <a:t>30</a:t>
            </a:r>
            <a:r>
              <a:rPr kumimoji="1" lang="zh-CN" altLang="en-US" sz="2400" dirty="0" smtClean="0">
                <a:solidFill>
                  <a:srgbClr val="C00000"/>
                </a:solidFill>
                <a:latin typeface="KaiTi" charset="-122"/>
                <a:ea typeface="KaiTi" charset="-122"/>
                <a:cs typeface="KaiTi" charset="-122"/>
                <a:sym typeface="+mn-ea"/>
              </a:rPr>
              <a:t>简答题！！！</a:t>
            </a:r>
            <a:endParaRPr kumimoji="1" lang="en-US" altLang="zh-CN" sz="2400" dirty="0" smtClean="0">
              <a:solidFill>
                <a:srgbClr val="C00000"/>
              </a:solidFill>
              <a:latin typeface="KaiTi" charset="-122"/>
              <a:ea typeface="KaiTi" charset="-122"/>
              <a:cs typeface="KaiTi" charset="-122"/>
              <a:sym typeface="+mn-ea"/>
            </a:endParaRPr>
          </a:p>
          <a:p>
            <a:pPr fontAlgn="auto">
              <a:lnSpc>
                <a:spcPct val="150000"/>
              </a:lnSpc>
            </a:pPr>
            <a:r>
              <a:rPr kumimoji="1" lang="zh-CN" altLang="en-US" sz="2400" dirty="0" smtClean="0">
                <a:solidFill>
                  <a:srgbClr val="C00000"/>
                </a:solidFill>
                <a:latin typeface="KaiTi" charset="-122"/>
                <a:ea typeface="KaiTi" charset="-122"/>
                <a:cs typeface="KaiTi" charset="-122"/>
                <a:sym typeface="+mn-ea"/>
              </a:rPr>
              <a:t>（还有老师亲手做的串讲</a:t>
            </a:r>
            <a:r>
              <a:rPr kumimoji="1" lang="en-US" altLang="zh-CN" sz="2400" dirty="0" smtClean="0">
                <a:solidFill>
                  <a:srgbClr val="C00000"/>
                </a:solidFill>
                <a:latin typeface="KaiTi" charset="-122"/>
                <a:ea typeface="KaiTi" charset="-122"/>
                <a:cs typeface="KaiTi" charset="-122"/>
                <a:sym typeface="+mn-ea"/>
              </a:rPr>
              <a:t>123</a:t>
            </a:r>
            <a:r>
              <a:rPr kumimoji="1" lang="zh-CN" altLang="en-US" sz="2400" dirty="0" smtClean="0">
                <a:solidFill>
                  <a:srgbClr val="C00000"/>
                </a:solidFill>
                <a:latin typeface="KaiTi" charset="-122"/>
                <a:ea typeface="KaiTi" charset="-122"/>
                <a:cs typeface="KaiTi" charset="-122"/>
                <a:sym typeface="+mn-ea"/>
              </a:rPr>
              <a:t>必背文字题）</a:t>
            </a:r>
            <a:endParaRPr kumimoji="1" lang="zh-CN" altLang="en-US" sz="2400" dirty="0">
              <a:solidFill>
                <a:srgbClr val="C00000"/>
              </a:solidFill>
              <a:latin typeface="KaiTi" charset="-122"/>
              <a:ea typeface="KaiTi" charset="-122"/>
              <a:cs typeface="KaiTi" charset="-122"/>
              <a:sym typeface="+mn-ea"/>
            </a:endParaRPr>
          </a:p>
        </p:txBody>
      </p:sp>
    </p:spTree>
    <p:extLst>
      <p:ext uri="{BB962C8B-B14F-4D97-AF65-F5344CB8AC3E}">
        <p14:creationId xmlns:p14="http://schemas.microsoft.com/office/powerpoint/2010/main" val="1269161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withEffect">
                                  <p:childTnLst>
                                    <p:set>
                                      <p:cBhvr additive="base">
                                        <p:cTn id="6" dur="1" fill="hold">
                                          <p:stCondLst>
                                            <p:cond delay="0"/>
                                          </p:stCondLst>
                                        </p:cTn>
                                        <p:tgtEl>
                                          <p:spTgt spid="2050"/>
                                        </p:tgtEl>
                                        <p:attrNameLst>
                                          <p:attrName>style.visibility</p:attrName>
                                        </p:attrNameLst>
                                      </p:cBhvr>
                                      <p:to>
                                        <p:strVal val="visible"/>
                                      </p:to>
                                    </p:set>
                                    <p:animEffect transition="in" filter="randombar(horizontal)">
                                      <p:cBhvr additive="base">
                                        <p:cTn id="7" dur="500" fill="hold"/>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0" y="2403540"/>
            <a:ext cx="12192000" cy="2147174"/>
          </a:xfrm>
          <a:prstGeom prst="rect">
            <a:avLst/>
          </a:prstGeom>
        </p:spPr>
      </p:pic>
      <p:pic>
        <p:nvPicPr>
          <p:cNvPr id="3" name="图片 2"/>
          <p:cNvPicPr>
            <a:picLocks noChangeAspect="1"/>
          </p:cNvPicPr>
          <p:nvPr/>
        </p:nvPicPr>
        <p:blipFill>
          <a:blip r:embed="rId4"/>
          <a:stretch>
            <a:fillRect/>
          </a:stretch>
        </p:blipFill>
        <p:spPr>
          <a:xfrm>
            <a:off x="1" y="0"/>
            <a:ext cx="3454350" cy="786063"/>
          </a:xfrm>
          <a:prstGeom prst="rect">
            <a:avLst/>
          </a:prstGeom>
        </p:spPr>
      </p:pic>
      <p:pic>
        <p:nvPicPr>
          <p:cNvPr id="7" name="图片 6"/>
          <p:cNvPicPr>
            <a:picLocks noChangeAspect="1"/>
          </p:cNvPicPr>
          <p:nvPr/>
        </p:nvPicPr>
        <p:blipFill>
          <a:blip r:embed="rId5"/>
          <a:stretch>
            <a:fillRect/>
          </a:stretch>
        </p:blipFill>
        <p:spPr>
          <a:xfrm>
            <a:off x="0" y="5262019"/>
            <a:ext cx="2662989" cy="571500"/>
          </a:xfrm>
          <a:prstGeom prst="rect">
            <a:avLst/>
          </a:prstGeom>
        </p:spPr>
      </p:pic>
      <p:sp>
        <p:nvSpPr>
          <p:cNvPr id="8" name="文本框 7"/>
          <p:cNvSpPr txBox="1"/>
          <p:nvPr/>
        </p:nvSpPr>
        <p:spPr>
          <a:xfrm>
            <a:off x="309298" y="2701765"/>
            <a:ext cx="1723549" cy="461665"/>
          </a:xfrm>
          <a:prstGeom prst="rect">
            <a:avLst/>
          </a:prstGeom>
          <a:noFill/>
        </p:spPr>
        <p:txBody>
          <a:bodyPr wrap="none" rtlCol="0">
            <a:spAutoFit/>
          </a:bodyPr>
          <a:lstStyle/>
          <a:p>
            <a:r>
              <a:rPr kumimoji="1" lang="zh-CN" altLang="en-US" sz="2400" b="1" dirty="0" smtClean="0">
                <a:solidFill>
                  <a:srgbClr val="C00000"/>
                </a:solidFill>
              </a:rPr>
              <a:t>［选择题］</a:t>
            </a:r>
            <a:endParaRPr kumimoji="1" lang="zh-CN" altLang="en-US" sz="2400" b="1" dirty="0">
              <a:solidFill>
                <a:srgbClr val="C00000"/>
              </a:solidFill>
            </a:endParaRPr>
          </a:p>
        </p:txBody>
      </p:sp>
      <p:sp>
        <p:nvSpPr>
          <p:cNvPr id="9" name="云形标注 8"/>
          <p:cNvSpPr/>
          <p:nvPr/>
        </p:nvSpPr>
        <p:spPr>
          <a:xfrm>
            <a:off x="7427496" y="593558"/>
            <a:ext cx="3561346" cy="1748589"/>
          </a:xfrm>
          <a:prstGeom prst="cloudCallou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没啥重要的</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669326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55650" y="2486859"/>
            <a:ext cx="10680700" cy="2654300"/>
          </a:xfrm>
          <a:prstGeom prst="rect">
            <a:avLst/>
          </a:prstGeom>
        </p:spPr>
      </p:pic>
      <p:pic>
        <p:nvPicPr>
          <p:cNvPr id="3" name="图片 2"/>
          <p:cNvPicPr>
            <a:picLocks noChangeAspect="1"/>
          </p:cNvPicPr>
          <p:nvPr/>
        </p:nvPicPr>
        <p:blipFill>
          <a:blip r:embed="rId4"/>
          <a:stretch>
            <a:fillRect/>
          </a:stretch>
        </p:blipFill>
        <p:spPr>
          <a:xfrm>
            <a:off x="1" y="0"/>
            <a:ext cx="3454350" cy="786063"/>
          </a:xfrm>
          <a:prstGeom prst="rect">
            <a:avLst/>
          </a:prstGeom>
        </p:spPr>
      </p:pic>
      <p:pic>
        <p:nvPicPr>
          <p:cNvPr id="7" name="图片 6"/>
          <p:cNvPicPr>
            <a:picLocks noChangeAspect="1"/>
          </p:cNvPicPr>
          <p:nvPr/>
        </p:nvPicPr>
        <p:blipFill>
          <a:blip r:embed="rId5"/>
          <a:stretch>
            <a:fillRect/>
          </a:stretch>
        </p:blipFill>
        <p:spPr>
          <a:xfrm>
            <a:off x="0" y="5262019"/>
            <a:ext cx="2662989" cy="571500"/>
          </a:xfrm>
          <a:prstGeom prst="rect">
            <a:avLst/>
          </a:prstGeom>
        </p:spPr>
      </p:pic>
      <p:sp>
        <p:nvSpPr>
          <p:cNvPr id="8" name="文本框 7"/>
          <p:cNvSpPr txBox="1"/>
          <p:nvPr/>
        </p:nvSpPr>
        <p:spPr>
          <a:xfrm>
            <a:off x="1331494" y="2793208"/>
            <a:ext cx="1723549" cy="461665"/>
          </a:xfrm>
          <a:prstGeom prst="rect">
            <a:avLst/>
          </a:prstGeom>
          <a:noFill/>
        </p:spPr>
        <p:txBody>
          <a:bodyPr wrap="none" rtlCol="0">
            <a:spAutoFit/>
          </a:bodyPr>
          <a:lstStyle/>
          <a:p>
            <a:r>
              <a:rPr kumimoji="1" lang="zh-CN" altLang="en-US" sz="2400" b="1" dirty="0" smtClean="0">
                <a:solidFill>
                  <a:srgbClr val="C00000"/>
                </a:solidFill>
              </a:rPr>
              <a:t>［选择题］</a:t>
            </a:r>
            <a:endParaRPr kumimoji="1" lang="zh-CN" altLang="en-US" sz="2400" b="1" dirty="0">
              <a:solidFill>
                <a:srgbClr val="C00000"/>
              </a:solidFill>
            </a:endParaRPr>
          </a:p>
        </p:txBody>
      </p:sp>
      <p:sp>
        <p:nvSpPr>
          <p:cNvPr id="9" name="云形标注 8"/>
          <p:cNvSpPr/>
          <p:nvPr/>
        </p:nvSpPr>
        <p:spPr>
          <a:xfrm>
            <a:off x="6096000" y="1"/>
            <a:ext cx="4572001" cy="2149642"/>
          </a:xfrm>
          <a:prstGeom prst="cloudCallou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说文解字</a:t>
            </a:r>
            <a:r>
              <a:rPr kumimoji="1" lang="en-US" altLang="zh-CN" sz="2400" dirty="0" smtClean="0">
                <a:latin typeface="Microsoft YaHei" charset="-122"/>
                <a:ea typeface="Microsoft YaHei" charset="-122"/>
                <a:cs typeface="Microsoft YaHei" charset="-122"/>
              </a:rPr>
              <a:t>》</a:t>
            </a:r>
          </a:p>
          <a:p>
            <a:pPr algn="ct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尔雅</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方言</a:t>
            </a:r>
            <a:r>
              <a:rPr kumimoji="1" lang="en-US" altLang="zh-CN" sz="2400" dirty="0" smtClean="0">
                <a:latin typeface="Microsoft YaHei" charset="-122"/>
                <a:ea typeface="Microsoft YaHei" charset="-122"/>
                <a:cs typeface="Microsoft YaHei" charset="-122"/>
              </a:rPr>
              <a:t>》</a:t>
            </a:r>
          </a:p>
          <a:p>
            <a:pPr algn="ct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正名</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 “小学”</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90999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566153" y="2027675"/>
            <a:ext cx="11240837" cy="4645571"/>
          </a:xfrm>
          <a:prstGeom prst="rect">
            <a:avLst/>
          </a:prstGeom>
        </p:spPr>
      </p:pic>
      <p:pic>
        <p:nvPicPr>
          <p:cNvPr id="3" name="图片 2"/>
          <p:cNvPicPr>
            <a:picLocks noChangeAspect="1"/>
          </p:cNvPicPr>
          <p:nvPr/>
        </p:nvPicPr>
        <p:blipFill>
          <a:blip r:embed="rId4"/>
          <a:stretch>
            <a:fillRect/>
          </a:stretch>
        </p:blipFill>
        <p:spPr>
          <a:xfrm>
            <a:off x="1" y="0"/>
            <a:ext cx="3454350" cy="786063"/>
          </a:xfrm>
          <a:prstGeom prst="rect">
            <a:avLst/>
          </a:prstGeom>
        </p:spPr>
      </p:pic>
      <p:pic>
        <p:nvPicPr>
          <p:cNvPr id="7" name="图片 6"/>
          <p:cNvPicPr>
            <a:picLocks noChangeAspect="1"/>
          </p:cNvPicPr>
          <p:nvPr/>
        </p:nvPicPr>
        <p:blipFill>
          <a:blip r:embed="rId5"/>
          <a:stretch>
            <a:fillRect/>
          </a:stretch>
        </p:blipFill>
        <p:spPr>
          <a:xfrm>
            <a:off x="0" y="5262019"/>
            <a:ext cx="2662989" cy="571500"/>
          </a:xfrm>
          <a:prstGeom prst="rect">
            <a:avLst/>
          </a:prstGeom>
        </p:spPr>
      </p:pic>
      <p:sp>
        <p:nvSpPr>
          <p:cNvPr id="8" name="文本框 7"/>
          <p:cNvSpPr txBox="1"/>
          <p:nvPr/>
        </p:nvSpPr>
        <p:spPr>
          <a:xfrm>
            <a:off x="1331494" y="2793208"/>
            <a:ext cx="1723549" cy="461665"/>
          </a:xfrm>
          <a:prstGeom prst="rect">
            <a:avLst/>
          </a:prstGeom>
          <a:noFill/>
        </p:spPr>
        <p:txBody>
          <a:bodyPr wrap="none" rtlCol="0">
            <a:spAutoFit/>
          </a:bodyPr>
          <a:lstStyle/>
          <a:p>
            <a:r>
              <a:rPr kumimoji="1" lang="zh-CN" altLang="en-US" sz="2400" b="1" dirty="0" smtClean="0">
                <a:solidFill>
                  <a:srgbClr val="C00000"/>
                </a:solidFill>
              </a:rPr>
              <a:t>［选择题］</a:t>
            </a:r>
            <a:endParaRPr kumimoji="1" lang="zh-CN" altLang="en-US" sz="2400" b="1" dirty="0">
              <a:solidFill>
                <a:srgbClr val="C00000"/>
              </a:solidFill>
            </a:endParaRPr>
          </a:p>
        </p:txBody>
      </p:sp>
      <p:sp>
        <p:nvSpPr>
          <p:cNvPr id="9" name="云形标注 8"/>
          <p:cNvSpPr/>
          <p:nvPr/>
        </p:nvSpPr>
        <p:spPr>
          <a:xfrm>
            <a:off x="6609348" y="0"/>
            <a:ext cx="3561346" cy="1748589"/>
          </a:xfrm>
          <a:prstGeom prst="cloudCallou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几个人物的地位</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174701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13569" y="0"/>
            <a:ext cx="11178431" cy="6858000"/>
          </a:xfrm>
          <a:prstGeom prst="rect">
            <a:avLst/>
          </a:prstGeom>
        </p:spPr>
      </p:pic>
      <p:pic>
        <p:nvPicPr>
          <p:cNvPr id="3" name="图片 2"/>
          <p:cNvPicPr>
            <a:picLocks noChangeAspect="1"/>
          </p:cNvPicPr>
          <p:nvPr/>
        </p:nvPicPr>
        <p:blipFill>
          <a:blip r:embed="rId3"/>
          <a:stretch>
            <a:fillRect/>
          </a:stretch>
        </p:blipFill>
        <p:spPr>
          <a:xfrm>
            <a:off x="1" y="0"/>
            <a:ext cx="3454350" cy="786063"/>
          </a:xfrm>
          <a:prstGeom prst="rect">
            <a:avLst/>
          </a:prstGeom>
        </p:spPr>
      </p:pic>
      <p:sp>
        <p:nvSpPr>
          <p:cNvPr id="4" name="文本框 3"/>
          <p:cNvSpPr txBox="1"/>
          <p:nvPr/>
        </p:nvSpPr>
        <p:spPr>
          <a:xfrm>
            <a:off x="10491537" y="272533"/>
            <a:ext cx="1569660" cy="369332"/>
          </a:xfrm>
          <a:prstGeom prst="rect">
            <a:avLst/>
          </a:prstGeom>
          <a:noFill/>
        </p:spPr>
        <p:txBody>
          <a:bodyPr wrap="none" rtlCol="0">
            <a:spAutoFit/>
          </a:bodyPr>
          <a:lstStyle/>
          <a:p>
            <a:r>
              <a:rPr kumimoji="1" lang="zh-CN" altLang="en-US" b="1" smtClean="0">
                <a:solidFill>
                  <a:srgbClr val="C00000"/>
                </a:solidFill>
              </a:rPr>
              <a:t>［没有考点］</a:t>
            </a:r>
            <a:endParaRPr kumimoji="1" lang="zh-CN" altLang="en-US" b="1">
              <a:solidFill>
                <a:srgbClr val="C00000"/>
              </a:solidFill>
            </a:endParaRPr>
          </a:p>
        </p:txBody>
      </p:sp>
      <p:sp>
        <p:nvSpPr>
          <p:cNvPr id="5" name="文本框 4"/>
          <p:cNvSpPr txBox="1"/>
          <p:nvPr/>
        </p:nvSpPr>
        <p:spPr>
          <a:xfrm>
            <a:off x="10900611" y="641865"/>
            <a:ext cx="1569660" cy="369332"/>
          </a:xfrm>
          <a:prstGeom prst="rect">
            <a:avLst/>
          </a:prstGeom>
          <a:noFill/>
        </p:spPr>
        <p:txBody>
          <a:bodyPr wrap="none" rtlCol="0">
            <a:spAutoFit/>
          </a:bodyPr>
          <a:lstStyle/>
          <a:p>
            <a:r>
              <a:rPr kumimoji="1" lang="zh-CN" altLang="en-US" b="1" smtClean="0">
                <a:solidFill>
                  <a:srgbClr val="C00000"/>
                </a:solidFill>
              </a:rPr>
              <a:t>［没有考点］</a:t>
            </a:r>
            <a:endParaRPr kumimoji="1" lang="zh-CN" altLang="en-US" b="1">
              <a:solidFill>
                <a:srgbClr val="C00000"/>
              </a:solidFill>
            </a:endParaRPr>
          </a:p>
        </p:txBody>
      </p:sp>
      <p:sp>
        <p:nvSpPr>
          <p:cNvPr id="7" name="文本框 6"/>
          <p:cNvSpPr txBox="1"/>
          <p:nvPr/>
        </p:nvSpPr>
        <p:spPr>
          <a:xfrm>
            <a:off x="10900611" y="914398"/>
            <a:ext cx="543739" cy="523220"/>
          </a:xfrm>
          <a:prstGeom prst="rect">
            <a:avLst/>
          </a:prstGeom>
          <a:noFill/>
        </p:spPr>
        <p:txBody>
          <a:bodyPr wrap="none" rtlCol="0">
            <a:spAutoFit/>
          </a:bodyPr>
          <a:lstStyle/>
          <a:p>
            <a:r>
              <a:rPr kumimoji="1" lang="zh-CN" altLang="en-US" sz="2800" smtClean="0"/>
              <a:t>✅</a:t>
            </a:r>
            <a:endParaRPr kumimoji="1" lang="zh-CN" altLang="en-US" sz="2800"/>
          </a:p>
        </p:txBody>
      </p:sp>
      <p:sp>
        <p:nvSpPr>
          <p:cNvPr id="8" name="文本框 7"/>
          <p:cNvSpPr txBox="1"/>
          <p:nvPr/>
        </p:nvSpPr>
        <p:spPr>
          <a:xfrm>
            <a:off x="10115781" y="1788876"/>
            <a:ext cx="1569660" cy="369332"/>
          </a:xfrm>
          <a:prstGeom prst="rect">
            <a:avLst/>
          </a:prstGeom>
          <a:noFill/>
        </p:spPr>
        <p:txBody>
          <a:bodyPr wrap="none" rtlCol="0">
            <a:spAutoFit/>
          </a:bodyPr>
          <a:lstStyle/>
          <a:p>
            <a:r>
              <a:rPr kumimoji="1" lang="zh-CN" altLang="en-US" b="1" smtClean="0">
                <a:solidFill>
                  <a:srgbClr val="C00000"/>
                </a:solidFill>
              </a:rPr>
              <a:t>［没有考点］</a:t>
            </a:r>
            <a:endParaRPr kumimoji="1" lang="zh-CN" altLang="en-US" b="1">
              <a:solidFill>
                <a:srgbClr val="C00000"/>
              </a:solidFill>
            </a:endParaRPr>
          </a:p>
        </p:txBody>
      </p:sp>
      <p:sp>
        <p:nvSpPr>
          <p:cNvPr id="9" name="文本框 8"/>
          <p:cNvSpPr txBox="1"/>
          <p:nvPr/>
        </p:nvSpPr>
        <p:spPr>
          <a:xfrm>
            <a:off x="448400" y="1636295"/>
            <a:ext cx="3005951" cy="1323439"/>
          </a:xfrm>
          <a:prstGeom prst="rect">
            <a:avLst/>
          </a:prstGeom>
          <a:noFill/>
        </p:spPr>
        <p:txBody>
          <a:bodyPr wrap="none" rtlCol="0">
            <a:spAutoFit/>
          </a:bodyPr>
          <a:lstStyle/>
          <a:p>
            <a:r>
              <a:rPr kumimoji="1" lang="zh-CN" altLang="en-US" sz="2000" b="1" dirty="0" smtClean="0">
                <a:solidFill>
                  <a:srgbClr val="C00000"/>
                </a:solidFill>
              </a:rPr>
              <a:t>［选择题］</a:t>
            </a:r>
            <a:endParaRPr kumimoji="1" lang="en-US" altLang="zh-CN" sz="2000" b="1" dirty="0" smtClean="0">
              <a:solidFill>
                <a:srgbClr val="C00000"/>
              </a:solidFill>
            </a:endParaRPr>
          </a:p>
          <a:p>
            <a:r>
              <a:rPr kumimoji="1" lang="zh-CN" altLang="en-US" sz="2000" b="1" dirty="0" smtClean="0">
                <a:solidFill>
                  <a:srgbClr val="C00000"/>
                </a:solidFill>
              </a:rPr>
              <a:t>［名词解释］</a:t>
            </a:r>
            <a:endParaRPr kumimoji="1" lang="en-US" altLang="zh-CN" sz="2000" b="1" dirty="0" smtClean="0">
              <a:solidFill>
                <a:srgbClr val="C00000"/>
              </a:solidFill>
            </a:endParaRPr>
          </a:p>
          <a:p>
            <a:r>
              <a:rPr kumimoji="1" lang="zh-CN" altLang="en-US" sz="2000" b="1" dirty="0" smtClean="0">
                <a:solidFill>
                  <a:srgbClr val="C00000"/>
                </a:solidFill>
              </a:rPr>
              <a:t>［简答］</a:t>
            </a:r>
            <a:endParaRPr kumimoji="1" lang="en-US" altLang="zh-CN" sz="2000" b="1" dirty="0" smtClean="0">
              <a:solidFill>
                <a:srgbClr val="C00000"/>
              </a:solidFill>
            </a:endParaRPr>
          </a:p>
          <a:p>
            <a:r>
              <a:rPr kumimoji="1" lang="zh-CN" altLang="en-US" sz="2000" b="1" dirty="0" smtClean="0">
                <a:solidFill>
                  <a:srgbClr val="C00000"/>
                </a:solidFill>
              </a:rPr>
              <a:t>以上为历年真题考点汇总</a:t>
            </a:r>
            <a:endParaRPr kumimoji="1" lang="zh-CN" altLang="en-US" sz="2000" b="1" dirty="0">
              <a:solidFill>
                <a:srgbClr val="C00000"/>
              </a:solidFill>
            </a:endParaRPr>
          </a:p>
        </p:txBody>
      </p:sp>
      <p:sp>
        <p:nvSpPr>
          <p:cNvPr id="10" name="文本框 9"/>
          <p:cNvSpPr txBox="1"/>
          <p:nvPr/>
        </p:nvSpPr>
        <p:spPr>
          <a:xfrm>
            <a:off x="704880" y="4411579"/>
            <a:ext cx="2492990" cy="646331"/>
          </a:xfrm>
          <a:prstGeom prst="rect">
            <a:avLst/>
          </a:prstGeom>
          <a:noFill/>
        </p:spPr>
        <p:txBody>
          <a:bodyPr wrap="none" rtlCol="0">
            <a:spAutoFit/>
          </a:bodyPr>
          <a:lstStyle/>
          <a:p>
            <a:r>
              <a:rPr kumimoji="1" lang="zh-CN" altLang="en-US" b="1" dirty="0" smtClean="0">
                <a:solidFill>
                  <a:srgbClr val="C00000"/>
                </a:solidFill>
              </a:rPr>
              <a:t>你喜欢这样的讲解吗？</a:t>
            </a:r>
            <a:endParaRPr kumimoji="1" lang="en-US" altLang="zh-CN" b="1" dirty="0" smtClean="0">
              <a:solidFill>
                <a:srgbClr val="C00000"/>
              </a:solidFill>
            </a:endParaRPr>
          </a:p>
          <a:p>
            <a:r>
              <a:rPr kumimoji="1" lang="zh-CN" altLang="en-US" b="1" dirty="0" smtClean="0">
                <a:solidFill>
                  <a:srgbClr val="C00000"/>
                </a:solidFill>
              </a:rPr>
              <a:t>记得支持洋洋哦～</a:t>
            </a:r>
            <a:endParaRPr kumimoji="1" lang="zh-CN" altLang="en-US" b="1" dirty="0">
              <a:solidFill>
                <a:srgbClr val="C00000"/>
              </a:solidFill>
            </a:endParaRPr>
          </a:p>
        </p:txBody>
      </p:sp>
    </p:spTree>
    <p:extLst>
      <p:ext uri="{BB962C8B-B14F-4D97-AF65-F5344CB8AC3E}">
        <p14:creationId xmlns:p14="http://schemas.microsoft.com/office/powerpoint/2010/main" val="4916074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9079" y="1254112"/>
            <a:ext cx="6096000" cy="3250185"/>
          </a:xfrm>
          <a:prstGeom prst="rect">
            <a:avLst/>
          </a:prstGeom>
        </p:spPr>
        <p:txBody>
          <a:bodyPr>
            <a:spAutoFit/>
          </a:bodyPr>
          <a:lstStyle/>
          <a:p>
            <a:pPr fontAlgn="t">
              <a:lnSpc>
                <a:spcPct val="150000"/>
              </a:lnSpc>
            </a:pPr>
            <a:r>
              <a:rPr lang="zh-CN" altLang="en-US" sz="2800" dirty="0"/>
              <a:t> 黏着语属于（ ）</a:t>
            </a:r>
          </a:p>
          <a:p>
            <a:pPr>
              <a:lnSpc>
                <a:spcPct val="150000"/>
              </a:lnSpc>
            </a:pPr>
            <a:r>
              <a:rPr lang="en-US" altLang="zh-CN" sz="2800" dirty="0" smtClean="0"/>
              <a:t>A</a:t>
            </a:r>
            <a:r>
              <a:rPr lang="en-US" altLang="zh-CN" sz="2800" dirty="0"/>
              <a:t>:</a:t>
            </a:r>
            <a:r>
              <a:rPr lang="zh-CN" altLang="en-US" sz="2800" dirty="0"/>
              <a:t>形态语</a:t>
            </a:r>
          </a:p>
          <a:p>
            <a:pPr>
              <a:lnSpc>
                <a:spcPct val="150000"/>
              </a:lnSpc>
            </a:pPr>
            <a:r>
              <a:rPr lang="en-US" altLang="zh-CN" sz="2800" dirty="0"/>
              <a:t>B:</a:t>
            </a:r>
            <a:r>
              <a:rPr lang="zh-CN" altLang="en-US" sz="2800" dirty="0" smtClean="0"/>
              <a:t>分析语</a:t>
            </a:r>
            <a:endParaRPr lang="zh-CN" altLang="en-US" sz="2800" dirty="0"/>
          </a:p>
          <a:p>
            <a:pPr>
              <a:lnSpc>
                <a:spcPct val="150000"/>
              </a:lnSpc>
            </a:pPr>
            <a:r>
              <a:rPr lang="en-US" altLang="zh-CN" sz="2800" dirty="0"/>
              <a:t>C:</a:t>
            </a:r>
            <a:r>
              <a:rPr lang="zh-CN" altLang="en-US" sz="2800" dirty="0" smtClean="0"/>
              <a:t>复综语</a:t>
            </a:r>
            <a:endParaRPr lang="zh-CN" altLang="en-US" sz="2800" dirty="0"/>
          </a:p>
          <a:p>
            <a:pPr>
              <a:lnSpc>
                <a:spcPct val="150000"/>
              </a:lnSpc>
            </a:pPr>
            <a:r>
              <a:rPr lang="en-US" altLang="zh-CN" sz="2800" dirty="0"/>
              <a:t>D:</a:t>
            </a:r>
            <a:r>
              <a:rPr lang="zh-CN" altLang="en-US" sz="2800" dirty="0"/>
              <a:t>亲属语</a:t>
            </a:r>
          </a:p>
        </p:txBody>
      </p:sp>
      <p:sp>
        <p:nvSpPr>
          <p:cNvPr id="2" name="文本框 1"/>
          <p:cNvSpPr txBox="1"/>
          <p:nvPr/>
        </p:nvSpPr>
        <p:spPr>
          <a:xfrm>
            <a:off x="1187116" y="513348"/>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20396529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9079" y="1254112"/>
            <a:ext cx="6096000" cy="3323987"/>
          </a:xfrm>
          <a:prstGeom prst="rect">
            <a:avLst/>
          </a:prstGeom>
        </p:spPr>
        <p:txBody>
          <a:bodyPr>
            <a:spAutoFit/>
          </a:bodyPr>
          <a:lstStyle/>
          <a:p>
            <a:pPr fontAlgn="t">
              <a:lnSpc>
                <a:spcPct val="150000"/>
              </a:lnSpc>
            </a:pPr>
            <a:r>
              <a:rPr lang="zh-CN" altLang="en-US" sz="2800" dirty="0"/>
              <a:t> 黏着语属于（ ）</a:t>
            </a:r>
          </a:p>
          <a:p>
            <a:pPr>
              <a:lnSpc>
                <a:spcPct val="150000"/>
              </a:lnSpc>
            </a:pPr>
            <a:r>
              <a:rPr lang="en-US" altLang="zh-CN" sz="2800" dirty="0" smtClean="0">
                <a:solidFill>
                  <a:srgbClr val="FF0000"/>
                </a:solidFill>
              </a:rPr>
              <a:t>A</a:t>
            </a:r>
            <a:r>
              <a:rPr lang="en-US" altLang="zh-CN" sz="2800" dirty="0">
                <a:solidFill>
                  <a:srgbClr val="FF0000"/>
                </a:solidFill>
              </a:rPr>
              <a:t>:</a:t>
            </a:r>
            <a:r>
              <a:rPr lang="zh-CN" altLang="en-US" sz="2800" dirty="0">
                <a:solidFill>
                  <a:srgbClr val="FF0000"/>
                </a:solidFill>
              </a:rPr>
              <a:t>形态语</a:t>
            </a:r>
          </a:p>
          <a:p>
            <a:pPr>
              <a:lnSpc>
                <a:spcPct val="150000"/>
              </a:lnSpc>
            </a:pPr>
            <a:r>
              <a:rPr lang="en-US" altLang="zh-CN" sz="2800" dirty="0"/>
              <a:t>B:</a:t>
            </a:r>
            <a:r>
              <a:rPr lang="zh-CN" altLang="en-US" sz="2800" dirty="0" smtClean="0"/>
              <a:t>分析语</a:t>
            </a:r>
            <a:endParaRPr lang="zh-CN" altLang="en-US" sz="2800" dirty="0"/>
          </a:p>
          <a:p>
            <a:pPr>
              <a:lnSpc>
                <a:spcPct val="150000"/>
              </a:lnSpc>
            </a:pPr>
            <a:r>
              <a:rPr lang="en-US" altLang="zh-CN" sz="2800" dirty="0"/>
              <a:t>C:</a:t>
            </a:r>
            <a:r>
              <a:rPr lang="zh-CN" altLang="en-US" sz="2800" dirty="0" smtClean="0"/>
              <a:t>复综语</a:t>
            </a:r>
            <a:endParaRPr lang="zh-CN" altLang="en-US" sz="2800" dirty="0"/>
          </a:p>
          <a:p>
            <a:pPr>
              <a:lnSpc>
                <a:spcPct val="150000"/>
              </a:lnSpc>
            </a:pPr>
            <a:r>
              <a:rPr lang="en-US" altLang="zh-CN" sz="2800" dirty="0"/>
              <a:t>D:</a:t>
            </a:r>
            <a:r>
              <a:rPr lang="zh-CN" altLang="en-US" sz="2800" dirty="0"/>
              <a:t>亲属语</a:t>
            </a:r>
          </a:p>
        </p:txBody>
      </p:sp>
      <p:sp>
        <p:nvSpPr>
          <p:cNvPr id="5" name="文本框 4"/>
          <p:cNvSpPr txBox="1"/>
          <p:nvPr/>
        </p:nvSpPr>
        <p:spPr>
          <a:xfrm>
            <a:off x="1187116" y="513348"/>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18280559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9079" y="1254112"/>
            <a:ext cx="6096000" cy="3250185"/>
          </a:xfrm>
          <a:prstGeom prst="rect">
            <a:avLst/>
          </a:prstGeom>
        </p:spPr>
        <p:txBody>
          <a:bodyPr>
            <a:spAutoFit/>
          </a:bodyPr>
          <a:lstStyle/>
          <a:p>
            <a:pPr fontAlgn="t">
              <a:lnSpc>
                <a:spcPct val="150000"/>
              </a:lnSpc>
            </a:pPr>
            <a:r>
              <a:rPr lang="zh-CN" altLang="en-US" sz="2800" dirty="0"/>
              <a:t>下面各项中属于屈折语的是（ ）</a:t>
            </a:r>
          </a:p>
          <a:p>
            <a:pPr>
              <a:lnSpc>
                <a:spcPct val="150000"/>
              </a:lnSpc>
            </a:pPr>
            <a:r>
              <a:rPr lang="en-US" altLang="zh-CN" sz="2800" dirty="0" smtClean="0"/>
              <a:t>A</a:t>
            </a:r>
            <a:r>
              <a:rPr lang="en-US" altLang="zh-CN" sz="2800" dirty="0"/>
              <a:t>:</a:t>
            </a:r>
            <a:r>
              <a:rPr lang="zh-CN" altLang="en-US" sz="2800" dirty="0"/>
              <a:t>土耳其语</a:t>
            </a:r>
          </a:p>
          <a:p>
            <a:pPr>
              <a:lnSpc>
                <a:spcPct val="150000"/>
              </a:lnSpc>
            </a:pPr>
            <a:r>
              <a:rPr lang="en-US" altLang="zh-CN" sz="2800" dirty="0"/>
              <a:t>B:</a:t>
            </a:r>
            <a:r>
              <a:rPr lang="zh-CN" altLang="en-US" sz="2800" dirty="0"/>
              <a:t>德语</a:t>
            </a:r>
          </a:p>
          <a:p>
            <a:pPr>
              <a:lnSpc>
                <a:spcPct val="150000"/>
              </a:lnSpc>
            </a:pPr>
            <a:r>
              <a:rPr lang="en-US" altLang="zh-CN" sz="2800" dirty="0"/>
              <a:t>C:</a:t>
            </a:r>
            <a:r>
              <a:rPr lang="zh-CN" altLang="en-US" sz="2800" dirty="0"/>
              <a:t>汉语</a:t>
            </a:r>
          </a:p>
          <a:p>
            <a:pPr>
              <a:lnSpc>
                <a:spcPct val="150000"/>
              </a:lnSpc>
            </a:pPr>
            <a:r>
              <a:rPr lang="en-US" altLang="zh-CN" sz="2800" dirty="0"/>
              <a:t>D:</a:t>
            </a:r>
            <a:r>
              <a:rPr lang="zh-CN" altLang="en-US" sz="2800" dirty="0"/>
              <a:t>日语</a:t>
            </a:r>
          </a:p>
        </p:txBody>
      </p:sp>
      <p:sp>
        <p:nvSpPr>
          <p:cNvPr id="3" name="文本框 2"/>
          <p:cNvSpPr txBox="1"/>
          <p:nvPr/>
        </p:nvSpPr>
        <p:spPr>
          <a:xfrm>
            <a:off x="1187116" y="513348"/>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8036403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9079" y="1254112"/>
            <a:ext cx="6096000" cy="3323987"/>
          </a:xfrm>
          <a:prstGeom prst="rect">
            <a:avLst/>
          </a:prstGeom>
        </p:spPr>
        <p:txBody>
          <a:bodyPr>
            <a:spAutoFit/>
          </a:bodyPr>
          <a:lstStyle/>
          <a:p>
            <a:pPr fontAlgn="t">
              <a:lnSpc>
                <a:spcPct val="150000"/>
              </a:lnSpc>
            </a:pPr>
            <a:r>
              <a:rPr lang="zh-CN" altLang="en-US" sz="2800" dirty="0"/>
              <a:t>下面各项中属于屈折语的是（ ）</a:t>
            </a:r>
          </a:p>
          <a:p>
            <a:pPr>
              <a:lnSpc>
                <a:spcPct val="150000"/>
              </a:lnSpc>
            </a:pPr>
            <a:r>
              <a:rPr lang="en-US" altLang="zh-CN" sz="2800" dirty="0" smtClean="0"/>
              <a:t>A</a:t>
            </a:r>
            <a:r>
              <a:rPr lang="en-US" altLang="zh-CN" sz="2800" dirty="0"/>
              <a:t>:</a:t>
            </a:r>
            <a:r>
              <a:rPr lang="zh-CN" altLang="en-US" sz="2800" dirty="0"/>
              <a:t>土耳其语</a:t>
            </a:r>
          </a:p>
          <a:p>
            <a:pPr>
              <a:lnSpc>
                <a:spcPct val="150000"/>
              </a:lnSpc>
            </a:pPr>
            <a:r>
              <a:rPr lang="en-US" altLang="zh-CN" sz="2800" dirty="0">
                <a:solidFill>
                  <a:srgbClr val="FF0000"/>
                </a:solidFill>
              </a:rPr>
              <a:t>B:</a:t>
            </a:r>
            <a:r>
              <a:rPr lang="zh-CN" altLang="en-US" sz="2800" dirty="0">
                <a:solidFill>
                  <a:srgbClr val="FF0000"/>
                </a:solidFill>
              </a:rPr>
              <a:t>德语</a:t>
            </a:r>
          </a:p>
          <a:p>
            <a:pPr>
              <a:lnSpc>
                <a:spcPct val="150000"/>
              </a:lnSpc>
            </a:pPr>
            <a:r>
              <a:rPr lang="en-US" altLang="zh-CN" sz="2800" dirty="0"/>
              <a:t>C:</a:t>
            </a:r>
            <a:r>
              <a:rPr lang="zh-CN" altLang="en-US" sz="2800" dirty="0"/>
              <a:t>汉语</a:t>
            </a:r>
          </a:p>
          <a:p>
            <a:pPr>
              <a:lnSpc>
                <a:spcPct val="150000"/>
              </a:lnSpc>
            </a:pPr>
            <a:r>
              <a:rPr lang="en-US" altLang="zh-CN" sz="2800" dirty="0"/>
              <a:t>D:</a:t>
            </a:r>
            <a:r>
              <a:rPr lang="zh-CN" altLang="en-US" sz="2800" dirty="0"/>
              <a:t>日语</a:t>
            </a:r>
          </a:p>
        </p:txBody>
      </p:sp>
      <p:sp>
        <p:nvSpPr>
          <p:cNvPr id="3" name="文本框 2"/>
          <p:cNvSpPr txBox="1"/>
          <p:nvPr/>
        </p:nvSpPr>
        <p:spPr>
          <a:xfrm>
            <a:off x="1187116" y="513348"/>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
        <p:nvSpPr>
          <p:cNvPr id="5" name="文本框 4"/>
          <p:cNvSpPr txBox="1"/>
          <p:nvPr/>
        </p:nvSpPr>
        <p:spPr>
          <a:xfrm>
            <a:off x="3574298" y="2739175"/>
            <a:ext cx="6753485" cy="523220"/>
          </a:xfrm>
          <a:prstGeom prst="rect">
            <a:avLst/>
          </a:prstGeom>
          <a:noFill/>
          <a:ln>
            <a:solidFill>
              <a:srgbClr val="FF0000"/>
            </a:solidFill>
          </a:ln>
        </p:spPr>
        <p:txBody>
          <a:bodyPr wrap="square" rtlCol="0">
            <a:spAutoFit/>
          </a:bodyPr>
          <a:lstStyle/>
          <a:p>
            <a:r>
              <a:rPr kumimoji="1" lang="zh-CN" altLang="en-US" sz="2800" dirty="0" smtClean="0">
                <a:solidFill>
                  <a:srgbClr val="0070C0"/>
                </a:solidFill>
                <a:latin typeface="KaiTi" charset="-122"/>
                <a:ea typeface="KaiTi" charset="-122"/>
                <a:cs typeface="KaiTi" charset="-122"/>
              </a:rPr>
              <a:t>口诀：英德俄真曲（屈）折</a:t>
            </a:r>
            <a:endParaRPr kumimoji="1" lang="zh-CN" altLang="en-US" sz="2800" dirty="0">
              <a:solidFill>
                <a:srgbClr val="0070C0"/>
              </a:solidFill>
              <a:latin typeface="KaiTi" charset="-122"/>
              <a:ea typeface="KaiTi" charset="-122"/>
              <a:cs typeface="KaiTi" charset="-122"/>
            </a:endParaRPr>
          </a:p>
        </p:txBody>
      </p:sp>
    </p:spTree>
    <p:extLst>
      <p:ext uri="{BB962C8B-B14F-4D97-AF65-F5344CB8AC3E}">
        <p14:creationId xmlns:p14="http://schemas.microsoft.com/office/powerpoint/2010/main" val="10806859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9079" y="1254112"/>
            <a:ext cx="9413358" cy="3250185"/>
          </a:xfrm>
          <a:prstGeom prst="rect">
            <a:avLst/>
          </a:prstGeom>
        </p:spPr>
        <p:txBody>
          <a:bodyPr wrap="square">
            <a:spAutoFit/>
          </a:bodyPr>
          <a:lstStyle/>
          <a:p>
            <a:pPr fontAlgn="t">
              <a:lnSpc>
                <a:spcPct val="150000"/>
              </a:lnSpc>
            </a:pPr>
            <a:r>
              <a:rPr lang="zh-CN" altLang="en-US" sz="2800" dirty="0"/>
              <a:t> 下面各项中属于日耳曼语族的是（ ）</a:t>
            </a:r>
          </a:p>
          <a:p>
            <a:pPr>
              <a:lnSpc>
                <a:spcPct val="150000"/>
              </a:lnSpc>
            </a:pPr>
            <a:r>
              <a:rPr lang="en-US" altLang="zh-CN" sz="2800" dirty="0" smtClean="0"/>
              <a:t>A</a:t>
            </a:r>
            <a:r>
              <a:rPr lang="en-US" altLang="zh-CN" sz="2800" dirty="0"/>
              <a:t>:</a:t>
            </a:r>
            <a:r>
              <a:rPr lang="zh-CN" altLang="en-US" sz="2800" dirty="0"/>
              <a:t>俄语</a:t>
            </a:r>
          </a:p>
          <a:p>
            <a:pPr>
              <a:lnSpc>
                <a:spcPct val="150000"/>
              </a:lnSpc>
            </a:pPr>
            <a:r>
              <a:rPr lang="en-US" altLang="zh-CN" sz="2800" dirty="0"/>
              <a:t>B:</a:t>
            </a:r>
            <a:r>
              <a:rPr lang="zh-CN" altLang="en-US" sz="2800" dirty="0"/>
              <a:t>德语</a:t>
            </a:r>
          </a:p>
          <a:p>
            <a:pPr>
              <a:lnSpc>
                <a:spcPct val="150000"/>
              </a:lnSpc>
            </a:pPr>
            <a:r>
              <a:rPr lang="en-US" altLang="zh-CN" sz="2800" dirty="0"/>
              <a:t>C:</a:t>
            </a:r>
            <a:r>
              <a:rPr lang="zh-CN" altLang="en-US" sz="2800" dirty="0"/>
              <a:t>拉丁语</a:t>
            </a:r>
          </a:p>
          <a:p>
            <a:pPr>
              <a:lnSpc>
                <a:spcPct val="150000"/>
              </a:lnSpc>
            </a:pPr>
            <a:r>
              <a:rPr lang="en-US" altLang="zh-CN" sz="2800" dirty="0"/>
              <a:t>D:</a:t>
            </a:r>
            <a:r>
              <a:rPr lang="zh-CN" altLang="en-US" sz="2800" dirty="0"/>
              <a:t>斯拉夫语</a:t>
            </a:r>
          </a:p>
        </p:txBody>
      </p:sp>
      <p:sp>
        <p:nvSpPr>
          <p:cNvPr id="3" name="文本框 2"/>
          <p:cNvSpPr txBox="1"/>
          <p:nvPr/>
        </p:nvSpPr>
        <p:spPr>
          <a:xfrm>
            <a:off x="1187116" y="529390"/>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9796412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9079" y="1254112"/>
            <a:ext cx="9413358" cy="3323987"/>
          </a:xfrm>
          <a:prstGeom prst="rect">
            <a:avLst/>
          </a:prstGeom>
        </p:spPr>
        <p:txBody>
          <a:bodyPr wrap="square">
            <a:spAutoFit/>
          </a:bodyPr>
          <a:lstStyle/>
          <a:p>
            <a:pPr fontAlgn="t">
              <a:lnSpc>
                <a:spcPct val="150000"/>
              </a:lnSpc>
            </a:pPr>
            <a:r>
              <a:rPr lang="zh-CN" altLang="en-US" sz="2800" dirty="0"/>
              <a:t> 下面各项中属于日耳曼语族的是（ ）</a:t>
            </a:r>
          </a:p>
          <a:p>
            <a:pPr>
              <a:lnSpc>
                <a:spcPct val="150000"/>
              </a:lnSpc>
            </a:pPr>
            <a:r>
              <a:rPr lang="en-US" altLang="zh-CN" sz="2800" dirty="0" smtClean="0"/>
              <a:t>A</a:t>
            </a:r>
            <a:r>
              <a:rPr lang="en-US" altLang="zh-CN" sz="2800" dirty="0"/>
              <a:t>:</a:t>
            </a:r>
            <a:r>
              <a:rPr lang="zh-CN" altLang="en-US" sz="2800" dirty="0"/>
              <a:t>俄语</a:t>
            </a:r>
          </a:p>
          <a:p>
            <a:pPr>
              <a:lnSpc>
                <a:spcPct val="150000"/>
              </a:lnSpc>
            </a:pPr>
            <a:r>
              <a:rPr lang="en-US" altLang="zh-CN" sz="2800" dirty="0">
                <a:solidFill>
                  <a:srgbClr val="C00000"/>
                </a:solidFill>
              </a:rPr>
              <a:t>B:</a:t>
            </a:r>
            <a:r>
              <a:rPr lang="zh-CN" altLang="en-US" sz="2800" dirty="0">
                <a:solidFill>
                  <a:srgbClr val="C00000"/>
                </a:solidFill>
              </a:rPr>
              <a:t>德语</a:t>
            </a:r>
          </a:p>
          <a:p>
            <a:pPr>
              <a:lnSpc>
                <a:spcPct val="150000"/>
              </a:lnSpc>
            </a:pPr>
            <a:r>
              <a:rPr lang="en-US" altLang="zh-CN" sz="2800" dirty="0"/>
              <a:t>C:</a:t>
            </a:r>
            <a:r>
              <a:rPr lang="zh-CN" altLang="en-US" sz="2800" dirty="0"/>
              <a:t>拉丁语</a:t>
            </a:r>
          </a:p>
          <a:p>
            <a:pPr>
              <a:lnSpc>
                <a:spcPct val="150000"/>
              </a:lnSpc>
            </a:pPr>
            <a:r>
              <a:rPr lang="en-US" altLang="zh-CN" sz="2800" dirty="0"/>
              <a:t>D:</a:t>
            </a:r>
            <a:r>
              <a:rPr lang="zh-CN" altLang="en-US" sz="2800" dirty="0"/>
              <a:t>斯拉夫语</a:t>
            </a:r>
          </a:p>
        </p:txBody>
      </p:sp>
      <p:sp>
        <p:nvSpPr>
          <p:cNvPr id="3" name="文本框 2"/>
          <p:cNvSpPr txBox="1"/>
          <p:nvPr/>
        </p:nvSpPr>
        <p:spPr>
          <a:xfrm>
            <a:off x="1187116" y="529390"/>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19455438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62975025"/>
      </p:ext>
    </p:extLst>
  </p:cSld>
  <p:clrMapOvr>
    <a:masterClrMapping/>
  </p:clrMapOvr>
  <mc:AlternateContent xmlns:mc="http://schemas.openxmlformats.org/markup-compatibility/2006" xmlns:p14="http://schemas.microsoft.com/office/powerpoint/2010/main">
    <mc:Choice Requires="p14">
      <p:transition spd="slow" p14:dur="1250" advClick="0" advTm="3000">
        <p14:warp dir="in"/>
      </p:transition>
    </mc:Choice>
    <mc:Fallback xmlns="">
      <p:transition spd="slow" advClick="0" advTm="300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9079" y="1254112"/>
            <a:ext cx="9413358" cy="3250185"/>
          </a:xfrm>
          <a:prstGeom prst="rect">
            <a:avLst/>
          </a:prstGeom>
        </p:spPr>
        <p:txBody>
          <a:bodyPr wrap="square">
            <a:spAutoFit/>
          </a:bodyPr>
          <a:lstStyle/>
          <a:p>
            <a:pPr fontAlgn="t">
              <a:lnSpc>
                <a:spcPct val="150000"/>
              </a:lnSpc>
            </a:pPr>
            <a:r>
              <a:rPr lang="zh-CN" altLang="en-US" sz="2800" dirty="0"/>
              <a:t>汉语属于（ ）</a:t>
            </a:r>
          </a:p>
          <a:p>
            <a:pPr>
              <a:lnSpc>
                <a:spcPct val="150000"/>
              </a:lnSpc>
            </a:pPr>
            <a:r>
              <a:rPr lang="en-US" altLang="zh-CN" sz="2800" dirty="0" smtClean="0"/>
              <a:t>A</a:t>
            </a:r>
            <a:r>
              <a:rPr lang="en-US" altLang="zh-CN" sz="2800" dirty="0"/>
              <a:t>:</a:t>
            </a:r>
            <a:r>
              <a:rPr lang="zh-CN" altLang="en-US" sz="2800" dirty="0"/>
              <a:t>孤立语</a:t>
            </a:r>
          </a:p>
          <a:p>
            <a:pPr>
              <a:lnSpc>
                <a:spcPct val="150000"/>
              </a:lnSpc>
            </a:pPr>
            <a:r>
              <a:rPr lang="en-US" altLang="zh-CN" sz="2800" dirty="0"/>
              <a:t>B:</a:t>
            </a:r>
            <a:r>
              <a:rPr lang="zh-CN" altLang="en-US" sz="2800" dirty="0"/>
              <a:t>屈折语</a:t>
            </a:r>
          </a:p>
          <a:p>
            <a:pPr>
              <a:lnSpc>
                <a:spcPct val="150000"/>
              </a:lnSpc>
            </a:pPr>
            <a:r>
              <a:rPr lang="en-US" altLang="zh-CN" sz="2800" dirty="0"/>
              <a:t>C:</a:t>
            </a:r>
            <a:r>
              <a:rPr lang="zh-CN" altLang="en-US" sz="2800" dirty="0"/>
              <a:t>粘着语</a:t>
            </a:r>
          </a:p>
          <a:p>
            <a:pPr>
              <a:lnSpc>
                <a:spcPct val="150000"/>
              </a:lnSpc>
            </a:pPr>
            <a:r>
              <a:rPr lang="en-US" altLang="zh-CN" sz="2800" dirty="0"/>
              <a:t>D:</a:t>
            </a:r>
            <a:r>
              <a:rPr lang="zh-CN" altLang="en-US" sz="2800" dirty="0"/>
              <a:t>复综语</a:t>
            </a:r>
          </a:p>
        </p:txBody>
      </p:sp>
      <p:sp>
        <p:nvSpPr>
          <p:cNvPr id="3" name="文本框 2"/>
          <p:cNvSpPr txBox="1"/>
          <p:nvPr/>
        </p:nvSpPr>
        <p:spPr>
          <a:xfrm>
            <a:off x="1187116" y="529390"/>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11147929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9079" y="1254112"/>
            <a:ext cx="9413358" cy="3250185"/>
          </a:xfrm>
          <a:prstGeom prst="rect">
            <a:avLst/>
          </a:prstGeom>
        </p:spPr>
        <p:txBody>
          <a:bodyPr wrap="square">
            <a:spAutoFit/>
          </a:bodyPr>
          <a:lstStyle/>
          <a:p>
            <a:pPr fontAlgn="t">
              <a:lnSpc>
                <a:spcPct val="150000"/>
              </a:lnSpc>
            </a:pPr>
            <a:r>
              <a:rPr lang="zh-CN" altLang="en-US" sz="2800" dirty="0"/>
              <a:t>汉语属于（ ）</a:t>
            </a:r>
          </a:p>
          <a:p>
            <a:pPr>
              <a:lnSpc>
                <a:spcPct val="150000"/>
              </a:lnSpc>
            </a:pPr>
            <a:r>
              <a:rPr lang="en-US" altLang="zh-CN" sz="2800" dirty="0" smtClean="0">
                <a:solidFill>
                  <a:srgbClr val="FF0000"/>
                </a:solidFill>
              </a:rPr>
              <a:t>A</a:t>
            </a:r>
            <a:r>
              <a:rPr lang="en-US" altLang="zh-CN" sz="2800" dirty="0">
                <a:solidFill>
                  <a:srgbClr val="FF0000"/>
                </a:solidFill>
              </a:rPr>
              <a:t>:</a:t>
            </a:r>
            <a:r>
              <a:rPr lang="zh-CN" altLang="en-US" sz="2800" dirty="0">
                <a:solidFill>
                  <a:srgbClr val="FF0000"/>
                </a:solidFill>
              </a:rPr>
              <a:t>孤立语</a:t>
            </a:r>
          </a:p>
          <a:p>
            <a:pPr>
              <a:lnSpc>
                <a:spcPct val="150000"/>
              </a:lnSpc>
            </a:pPr>
            <a:r>
              <a:rPr lang="en-US" altLang="zh-CN" sz="2800" dirty="0"/>
              <a:t>B:</a:t>
            </a:r>
            <a:r>
              <a:rPr lang="zh-CN" altLang="en-US" sz="2800" dirty="0"/>
              <a:t>屈折语</a:t>
            </a:r>
          </a:p>
          <a:p>
            <a:pPr>
              <a:lnSpc>
                <a:spcPct val="150000"/>
              </a:lnSpc>
            </a:pPr>
            <a:r>
              <a:rPr lang="en-US" altLang="zh-CN" sz="2800" dirty="0"/>
              <a:t>C:</a:t>
            </a:r>
            <a:r>
              <a:rPr lang="zh-CN" altLang="en-US" sz="2800" dirty="0"/>
              <a:t>粘着语</a:t>
            </a:r>
          </a:p>
          <a:p>
            <a:pPr>
              <a:lnSpc>
                <a:spcPct val="150000"/>
              </a:lnSpc>
            </a:pPr>
            <a:r>
              <a:rPr lang="en-US" altLang="zh-CN" sz="2800" dirty="0"/>
              <a:t>D:</a:t>
            </a:r>
            <a:r>
              <a:rPr lang="zh-CN" altLang="en-US" sz="2800" dirty="0"/>
              <a:t>复综语</a:t>
            </a:r>
          </a:p>
        </p:txBody>
      </p:sp>
      <p:sp>
        <p:nvSpPr>
          <p:cNvPr id="3" name="文本框 2"/>
          <p:cNvSpPr txBox="1"/>
          <p:nvPr/>
        </p:nvSpPr>
        <p:spPr>
          <a:xfrm>
            <a:off x="1187116" y="529390"/>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13900366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9079" y="1254112"/>
            <a:ext cx="9413358" cy="4549835"/>
          </a:xfrm>
          <a:prstGeom prst="rect">
            <a:avLst/>
          </a:prstGeom>
        </p:spPr>
        <p:txBody>
          <a:bodyPr wrap="square">
            <a:spAutoFit/>
          </a:bodyPr>
          <a:lstStyle/>
          <a:p>
            <a:pPr fontAlgn="t">
              <a:lnSpc>
                <a:spcPct val="150000"/>
              </a:lnSpc>
            </a:pPr>
            <a:r>
              <a:rPr lang="zh-CN" altLang="en-US" sz="2800" dirty="0"/>
              <a:t>区分“语言”和“言语”的主要目的是（ ）</a:t>
            </a:r>
          </a:p>
          <a:p>
            <a:pPr>
              <a:lnSpc>
                <a:spcPct val="150000"/>
              </a:lnSpc>
            </a:pPr>
            <a:r>
              <a:rPr lang="en-US" altLang="zh-CN" sz="2800" dirty="0" smtClean="0"/>
              <a:t>A</a:t>
            </a:r>
            <a:r>
              <a:rPr lang="en-US" altLang="zh-CN" sz="2800" dirty="0"/>
              <a:t>:</a:t>
            </a:r>
            <a:r>
              <a:rPr lang="zh-CN" altLang="en-US" sz="2800" dirty="0"/>
              <a:t>强调在社会环境中研究语言</a:t>
            </a:r>
          </a:p>
          <a:p>
            <a:pPr>
              <a:lnSpc>
                <a:spcPct val="150000"/>
              </a:lnSpc>
            </a:pPr>
            <a:r>
              <a:rPr lang="en-US" altLang="zh-CN" sz="2800" dirty="0"/>
              <a:t>B:</a:t>
            </a:r>
            <a:r>
              <a:rPr lang="zh-CN" altLang="en-US" sz="2800" dirty="0"/>
              <a:t>强调研究言语的个人特色</a:t>
            </a:r>
          </a:p>
          <a:p>
            <a:pPr>
              <a:lnSpc>
                <a:spcPct val="150000"/>
              </a:lnSpc>
            </a:pPr>
            <a:r>
              <a:rPr lang="en-US" altLang="zh-CN" sz="2800" dirty="0"/>
              <a:t>C:</a:t>
            </a:r>
            <a:r>
              <a:rPr lang="zh-CN" altLang="en-US" sz="2800" dirty="0"/>
              <a:t>明确语言学的研究对象</a:t>
            </a:r>
          </a:p>
          <a:p>
            <a:pPr>
              <a:lnSpc>
                <a:spcPct val="150000"/>
              </a:lnSpc>
            </a:pPr>
            <a:r>
              <a:rPr lang="en-US" altLang="zh-CN" sz="2800" dirty="0"/>
              <a:t>D:</a:t>
            </a:r>
            <a:r>
              <a:rPr lang="zh-CN" altLang="en-US" sz="2800" dirty="0"/>
              <a:t>更好地研究书面语</a:t>
            </a:r>
          </a:p>
          <a:p>
            <a:pPr>
              <a:lnSpc>
                <a:spcPct val="150000"/>
              </a:lnSpc>
            </a:pPr>
            <a:r>
              <a:rPr lang="zh-CN" altLang="en-US" sz="2800" dirty="0"/>
              <a:t/>
            </a:r>
            <a:br>
              <a:rPr lang="zh-CN" altLang="en-US" sz="2800" dirty="0"/>
            </a:br>
            <a:endParaRPr lang="zh-CN" altLang="en-US" sz="2800" dirty="0"/>
          </a:p>
        </p:txBody>
      </p:sp>
      <p:sp>
        <p:nvSpPr>
          <p:cNvPr id="3" name="文本框 2"/>
          <p:cNvSpPr txBox="1"/>
          <p:nvPr/>
        </p:nvSpPr>
        <p:spPr>
          <a:xfrm>
            <a:off x="1187116" y="529390"/>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18026668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9079" y="1254112"/>
            <a:ext cx="9413358" cy="4616648"/>
          </a:xfrm>
          <a:prstGeom prst="rect">
            <a:avLst/>
          </a:prstGeom>
        </p:spPr>
        <p:txBody>
          <a:bodyPr wrap="square">
            <a:spAutoFit/>
          </a:bodyPr>
          <a:lstStyle/>
          <a:p>
            <a:pPr fontAlgn="t">
              <a:lnSpc>
                <a:spcPct val="150000"/>
              </a:lnSpc>
            </a:pPr>
            <a:r>
              <a:rPr lang="zh-CN" altLang="en-US" sz="2800" dirty="0"/>
              <a:t>区分“语言”和“言语”的主要目的是（ ）</a:t>
            </a:r>
          </a:p>
          <a:p>
            <a:pPr>
              <a:lnSpc>
                <a:spcPct val="150000"/>
              </a:lnSpc>
            </a:pPr>
            <a:r>
              <a:rPr lang="en-US" altLang="zh-CN" sz="2800" dirty="0" smtClean="0"/>
              <a:t>A</a:t>
            </a:r>
            <a:r>
              <a:rPr lang="en-US" altLang="zh-CN" sz="2800" dirty="0"/>
              <a:t>:</a:t>
            </a:r>
            <a:r>
              <a:rPr lang="zh-CN" altLang="en-US" sz="2800" dirty="0"/>
              <a:t>强调在社会环境中研究语言</a:t>
            </a:r>
          </a:p>
          <a:p>
            <a:pPr>
              <a:lnSpc>
                <a:spcPct val="150000"/>
              </a:lnSpc>
            </a:pPr>
            <a:r>
              <a:rPr lang="en-US" altLang="zh-CN" sz="2800" dirty="0"/>
              <a:t>B:</a:t>
            </a:r>
            <a:r>
              <a:rPr lang="zh-CN" altLang="en-US" sz="2800" dirty="0"/>
              <a:t>强调研究言语的个人特色</a:t>
            </a:r>
          </a:p>
          <a:p>
            <a:pPr>
              <a:lnSpc>
                <a:spcPct val="150000"/>
              </a:lnSpc>
            </a:pPr>
            <a:r>
              <a:rPr lang="en-US" altLang="zh-CN" sz="2800" dirty="0">
                <a:solidFill>
                  <a:srgbClr val="C00000"/>
                </a:solidFill>
              </a:rPr>
              <a:t>C:</a:t>
            </a:r>
            <a:r>
              <a:rPr lang="zh-CN" altLang="en-US" sz="2800" dirty="0">
                <a:solidFill>
                  <a:srgbClr val="C00000"/>
                </a:solidFill>
              </a:rPr>
              <a:t>明确语言学的研究对象</a:t>
            </a:r>
          </a:p>
          <a:p>
            <a:pPr>
              <a:lnSpc>
                <a:spcPct val="150000"/>
              </a:lnSpc>
            </a:pPr>
            <a:r>
              <a:rPr lang="en-US" altLang="zh-CN" sz="2800" dirty="0"/>
              <a:t>D:</a:t>
            </a:r>
            <a:r>
              <a:rPr lang="zh-CN" altLang="en-US" sz="2800" dirty="0"/>
              <a:t>更好地研究书面语</a:t>
            </a:r>
          </a:p>
          <a:p>
            <a:pPr>
              <a:lnSpc>
                <a:spcPct val="150000"/>
              </a:lnSpc>
            </a:pPr>
            <a:r>
              <a:rPr lang="zh-CN" altLang="en-US" sz="2800" dirty="0"/>
              <a:t/>
            </a:r>
            <a:br>
              <a:rPr lang="zh-CN" altLang="en-US" sz="2800" dirty="0"/>
            </a:br>
            <a:endParaRPr lang="zh-CN" altLang="en-US" sz="2800" dirty="0"/>
          </a:p>
        </p:txBody>
      </p:sp>
      <p:sp>
        <p:nvSpPr>
          <p:cNvPr id="3" name="文本框 2"/>
          <p:cNvSpPr txBox="1"/>
          <p:nvPr/>
        </p:nvSpPr>
        <p:spPr>
          <a:xfrm>
            <a:off x="1187116" y="529390"/>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6278228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9079" y="1254112"/>
            <a:ext cx="9413358" cy="4549835"/>
          </a:xfrm>
          <a:prstGeom prst="rect">
            <a:avLst/>
          </a:prstGeom>
        </p:spPr>
        <p:txBody>
          <a:bodyPr wrap="square">
            <a:spAutoFit/>
          </a:bodyPr>
          <a:lstStyle/>
          <a:p>
            <a:pPr fontAlgn="t">
              <a:lnSpc>
                <a:spcPct val="150000"/>
              </a:lnSpc>
            </a:pPr>
            <a:r>
              <a:rPr lang="zh-CN" altLang="en-US" sz="2800" dirty="0"/>
              <a:t>符号中能够指称某种意义的成分被称为（）</a:t>
            </a:r>
          </a:p>
          <a:p>
            <a:pPr>
              <a:lnSpc>
                <a:spcPct val="150000"/>
              </a:lnSpc>
            </a:pPr>
            <a:r>
              <a:rPr lang="en-US" altLang="zh-CN" sz="2800" dirty="0" smtClean="0"/>
              <a:t>A</a:t>
            </a:r>
            <a:r>
              <a:rPr lang="en-US" altLang="zh-CN" sz="2800" dirty="0"/>
              <a:t>:</a:t>
            </a:r>
            <a:r>
              <a:rPr lang="zh-CN" altLang="en-US" sz="2800" dirty="0"/>
              <a:t>能指</a:t>
            </a:r>
          </a:p>
          <a:p>
            <a:pPr>
              <a:lnSpc>
                <a:spcPct val="150000"/>
              </a:lnSpc>
            </a:pPr>
            <a:r>
              <a:rPr lang="en-US" altLang="zh-CN" sz="2800" dirty="0"/>
              <a:t>B:</a:t>
            </a:r>
            <a:r>
              <a:rPr lang="zh-CN" altLang="en-US" sz="2800" dirty="0"/>
              <a:t>所指</a:t>
            </a:r>
          </a:p>
          <a:p>
            <a:pPr>
              <a:lnSpc>
                <a:spcPct val="150000"/>
              </a:lnSpc>
            </a:pPr>
            <a:r>
              <a:rPr lang="en-US" altLang="zh-CN" sz="2800" dirty="0"/>
              <a:t>C:</a:t>
            </a:r>
            <a:r>
              <a:rPr lang="zh-CN" altLang="en-US" sz="2800" dirty="0"/>
              <a:t>代指</a:t>
            </a:r>
          </a:p>
          <a:p>
            <a:pPr>
              <a:lnSpc>
                <a:spcPct val="150000"/>
              </a:lnSpc>
            </a:pPr>
            <a:r>
              <a:rPr lang="en-US" altLang="zh-CN" sz="2800" dirty="0"/>
              <a:t>D:</a:t>
            </a:r>
            <a:r>
              <a:rPr lang="zh-CN" altLang="en-US" sz="2800" dirty="0"/>
              <a:t>虚指</a:t>
            </a:r>
          </a:p>
          <a:p>
            <a:pPr>
              <a:lnSpc>
                <a:spcPct val="150000"/>
              </a:lnSpc>
            </a:pPr>
            <a:r>
              <a:rPr lang="zh-CN" altLang="en-US" sz="2800" dirty="0"/>
              <a:t/>
            </a:r>
            <a:br>
              <a:rPr lang="zh-CN" altLang="en-US" sz="2800" dirty="0"/>
            </a:br>
            <a:endParaRPr lang="zh-CN" altLang="en-US" sz="2800" dirty="0"/>
          </a:p>
        </p:txBody>
      </p:sp>
      <p:sp>
        <p:nvSpPr>
          <p:cNvPr id="3" name="文本框 2"/>
          <p:cNvSpPr txBox="1"/>
          <p:nvPr/>
        </p:nvSpPr>
        <p:spPr>
          <a:xfrm>
            <a:off x="1187116" y="529390"/>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2872994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9079" y="1254112"/>
            <a:ext cx="9413358" cy="4616648"/>
          </a:xfrm>
          <a:prstGeom prst="rect">
            <a:avLst/>
          </a:prstGeom>
        </p:spPr>
        <p:txBody>
          <a:bodyPr wrap="square">
            <a:spAutoFit/>
          </a:bodyPr>
          <a:lstStyle/>
          <a:p>
            <a:pPr fontAlgn="t">
              <a:lnSpc>
                <a:spcPct val="150000"/>
              </a:lnSpc>
            </a:pPr>
            <a:r>
              <a:rPr lang="zh-CN" altLang="en-US" sz="2800" dirty="0"/>
              <a:t>符号中能够指称某种意义的成分被称为（）</a:t>
            </a:r>
          </a:p>
          <a:p>
            <a:pPr>
              <a:lnSpc>
                <a:spcPct val="150000"/>
              </a:lnSpc>
            </a:pPr>
            <a:r>
              <a:rPr lang="en-US" altLang="zh-CN" sz="2800" dirty="0" smtClean="0">
                <a:solidFill>
                  <a:srgbClr val="C00000"/>
                </a:solidFill>
              </a:rPr>
              <a:t>A</a:t>
            </a:r>
            <a:r>
              <a:rPr lang="en-US" altLang="zh-CN" sz="2800" dirty="0">
                <a:solidFill>
                  <a:srgbClr val="C00000"/>
                </a:solidFill>
              </a:rPr>
              <a:t>:</a:t>
            </a:r>
            <a:r>
              <a:rPr lang="zh-CN" altLang="en-US" sz="2800" dirty="0">
                <a:solidFill>
                  <a:srgbClr val="C00000"/>
                </a:solidFill>
              </a:rPr>
              <a:t>能指</a:t>
            </a:r>
          </a:p>
          <a:p>
            <a:pPr>
              <a:lnSpc>
                <a:spcPct val="150000"/>
              </a:lnSpc>
            </a:pPr>
            <a:r>
              <a:rPr lang="en-US" altLang="zh-CN" sz="2800" dirty="0"/>
              <a:t>B:</a:t>
            </a:r>
            <a:r>
              <a:rPr lang="zh-CN" altLang="en-US" sz="2800" dirty="0"/>
              <a:t>所指</a:t>
            </a:r>
          </a:p>
          <a:p>
            <a:pPr>
              <a:lnSpc>
                <a:spcPct val="150000"/>
              </a:lnSpc>
            </a:pPr>
            <a:r>
              <a:rPr lang="en-US" altLang="zh-CN" sz="2800" dirty="0"/>
              <a:t>C:</a:t>
            </a:r>
            <a:r>
              <a:rPr lang="zh-CN" altLang="en-US" sz="2800" dirty="0"/>
              <a:t>代指</a:t>
            </a:r>
          </a:p>
          <a:p>
            <a:pPr>
              <a:lnSpc>
                <a:spcPct val="150000"/>
              </a:lnSpc>
            </a:pPr>
            <a:r>
              <a:rPr lang="en-US" altLang="zh-CN" sz="2800" dirty="0"/>
              <a:t>D:</a:t>
            </a:r>
            <a:r>
              <a:rPr lang="zh-CN" altLang="en-US" sz="2800" dirty="0"/>
              <a:t>虚指</a:t>
            </a:r>
          </a:p>
          <a:p>
            <a:pPr>
              <a:lnSpc>
                <a:spcPct val="150000"/>
              </a:lnSpc>
            </a:pPr>
            <a:r>
              <a:rPr lang="zh-CN" altLang="en-US" sz="2800" dirty="0"/>
              <a:t/>
            </a:r>
            <a:br>
              <a:rPr lang="zh-CN" altLang="en-US" sz="2800" dirty="0"/>
            </a:br>
            <a:endParaRPr lang="zh-CN" altLang="en-US" sz="2800" dirty="0"/>
          </a:p>
        </p:txBody>
      </p:sp>
      <p:pic>
        <p:nvPicPr>
          <p:cNvPr id="2" name="图片 1"/>
          <p:cNvPicPr>
            <a:picLocks noChangeAspect="1"/>
          </p:cNvPicPr>
          <p:nvPr/>
        </p:nvPicPr>
        <p:blipFill>
          <a:blip r:embed="rId2"/>
          <a:stretch>
            <a:fillRect/>
          </a:stretch>
        </p:blipFill>
        <p:spPr>
          <a:xfrm>
            <a:off x="3056689" y="2822742"/>
            <a:ext cx="8356600" cy="1244600"/>
          </a:xfrm>
          <a:prstGeom prst="rect">
            <a:avLst/>
          </a:prstGeom>
        </p:spPr>
      </p:pic>
      <p:sp>
        <p:nvSpPr>
          <p:cNvPr id="5" name="文本框 4"/>
          <p:cNvSpPr txBox="1"/>
          <p:nvPr/>
        </p:nvSpPr>
        <p:spPr>
          <a:xfrm>
            <a:off x="1187116" y="529390"/>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20968840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9079" y="1254112"/>
            <a:ext cx="9413358" cy="4549835"/>
          </a:xfrm>
          <a:prstGeom prst="rect">
            <a:avLst/>
          </a:prstGeom>
        </p:spPr>
        <p:txBody>
          <a:bodyPr wrap="square">
            <a:spAutoFit/>
          </a:bodyPr>
          <a:lstStyle/>
          <a:p>
            <a:pPr fontAlgn="t">
              <a:lnSpc>
                <a:spcPct val="150000"/>
              </a:lnSpc>
            </a:pPr>
            <a:r>
              <a:rPr lang="zh-CN" altLang="en-US" sz="2800" dirty="0"/>
              <a:t>语言符号的能指是（ ）</a:t>
            </a:r>
          </a:p>
          <a:p>
            <a:pPr>
              <a:lnSpc>
                <a:spcPct val="150000"/>
              </a:lnSpc>
            </a:pPr>
            <a:r>
              <a:rPr lang="en-US" altLang="zh-CN" sz="2800" dirty="0" smtClean="0"/>
              <a:t>A</a:t>
            </a:r>
            <a:r>
              <a:rPr lang="en-US" altLang="zh-CN" sz="2800" dirty="0"/>
              <a:t>:</a:t>
            </a:r>
            <a:r>
              <a:rPr lang="zh-CN" altLang="en-US" sz="2800" dirty="0"/>
              <a:t>词汇</a:t>
            </a:r>
          </a:p>
          <a:p>
            <a:pPr>
              <a:lnSpc>
                <a:spcPct val="150000"/>
              </a:lnSpc>
            </a:pPr>
            <a:r>
              <a:rPr lang="en-US" altLang="zh-CN" sz="2800" dirty="0"/>
              <a:t>B:</a:t>
            </a:r>
            <a:r>
              <a:rPr lang="zh-CN" altLang="en-US" sz="2800" dirty="0"/>
              <a:t>语音</a:t>
            </a:r>
          </a:p>
          <a:p>
            <a:pPr>
              <a:lnSpc>
                <a:spcPct val="150000"/>
              </a:lnSpc>
            </a:pPr>
            <a:r>
              <a:rPr lang="en-US" altLang="zh-CN" sz="2800" dirty="0"/>
              <a:t>C:</a:t>
            </a:r>
            <a:r>
              <a:rPr lang="zh-CN" altLang="en-US" sz="2800" dirty="0"/>
              <a:t>语义</a:t>
            </a:r>
          </a:p>
          <a:p>
            <a:pPr>
              <a:lnSpc>
                <a:spcPct val="150000"/>
              </a:lnSpc>
            </a:pPr>
            <a:r>
              <a:rPr lang="en-US" altLang="zh-CN" sz="2800" dirty="0"/>
              <a:t>D:</a:t>
            </a:r>
            <a:r>
              <a:rPr lang="zh-CN" altLang="en-US" sz="2800" dirty="0"/>
              <a:t>语法</a:t>
            </a:r>
          </a:p>
          <a:p>
            <a:pPr>
              <a:lnSpc>
                <a:spcPct val="150000"/>
              </a:lnSpc>
            </a:pPr>
            <a:r>
              <a:rPr lang="zh-CN" altLang="en-US" sz="2800" dirty="0"/>
              <a:t/>
            </a:r>
            <a:br>
              <a:rPr lang="zh-CN" altLang="en-US" sz="2800" dirty="0"/>
            </a:br>
            <a:endParaRPr lang="zh-CN" altLang="en-US" sz="2800" dirty="0"/>
          </a:p>
        </p:txBody>
      </p:sp>
      <p:sp>
        <p:nvSpPr>
          <p:cNvPr id="3" name="文本框 2"/>
          <p:cNvSpPr txBox="1"/>
          <p:nvPr/>
        </p:nvSpPr>
        <p:spPr>
          <a:xfrm>
            <a:off x="1187116" y="529390"/>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2417766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9079" y="1254112"/>
            <a:ext cx="9413358" cy="4616648"/>
          </a:xfrm>
          <a:prstGeom prst="rect">
            <a:avLst/>
          </a:prstGeom>
        </p:spPr>
        <p:txBody>
          <a:bodyPr wrap="square">
            <a:spAutoFit/>
          </a:bodyPr>
          <a:lstStyle/>
          <a:p>
            <a:pPr fontAlgn="t">
              <a:lnSpc>
                <a:spcPct val="150000"/>
              </a:lnSpc>
            </a:pPr>
            <a:r>
              <a:rPr lang="zh-CN" altLang="en-US" sz="2800" dirty="0"/>
              <a:t>语言符号的能指是（ ）</a:t>
            </a:r>
          </a:p>
          <a:p>
            <a:pPr>
              <a:lnSpc>
                <a:spcPct val="150000"/>
              </a:lnSpc>
            </a:pPr>
            <a:r>
              <a:rPr lang="en-US" altLang="zh-CN" sz="2800" dirty="0" smtClean="0"/>
              <a:t>A</a:t>
            </a:r>
            <a:r>
              <a:rPr lang="en-US" altLang="zh-CN" sz="2800" dirty="0"/>
              <a:t>:</a:t>
            </a:r>
            <a:r>
              <a:rPr lang="zh-CN" altLang="en-US" sz="2800" dirty="0"/>
              <a:t>词汇</a:t>
            </a:r>
          </a:p>
          <a:p>
            <a:pPr>
              <a:lnSpc>
                <a:spcPct val="150000"/>
              </a:lnSpc>
            </a:pPr>
            <a:r>
              <a:rPr lang="en-US" altLang="zh-CN" sz="2800" dirty="0">
                <a:solidFill>
                  <a:srgbClr val="C00000"/>
                </a:solidFill>
              </a:rPr>
              <a:t>B:</a:t>
            </a:r>
            <a:r>
              <a:rPr lang="zh-CN" altLang="en-US" sz="2800" dirty="0">
                <a:solidFill>
                  <a:srgbClr val="C00000"/>
                </a:solidFill>
              </a:rPr>
              <a:t>语音</a:t>
            </a:r>
          </a:p>
          <a:p>
            <a:pPr>
              <a:lnSpc>
                <a:spcPct val="150000"/>
              </a:lnSpc>
            </a:pPr>
            <a:r>
              <a:rPr lang="en-US" altLang="zh-CN" sz="2800" dirty="0"/>
              <a:t>C:</a:t>
            </a:r>
            <a:r>
              <a:rPr lang="zh-CN" altLang="en-US" sz="2800" dirty="0"/>
              <a:t>语义</a:t>
            </a:r>
          </a:p>
          <a:p>
            <a:pPr>
              <a:lnSpc>
                <a:spcPct val="150000"/>
              </a:lnSpc>
            </a:pPr>
            <a:r>
              <a:rPr lang="en-US" altLang="zh-CN" sz="2800" dirty="0"/>
              <a:t>D:</a:t>
            </a:r>
            <a:r>
              <a:rPr lang="zh-CN" altLang="en-US" sz="2800" dirty="0"/>
              <a:t>语法</a:t>
            </a:r>
          </a:p>
          <a:p>
            <a:pPr>
              <a:lnSpc>
                <a:spcPct val="150000"/>
              </a:lnSpc>
            </a:pPr>
            <a:r>
              <a:rPr lang="zh-CN" altLang="en-US" sz="2800" dirty="0"/>
              <a:t/>
            </a:r>
            <a:br>
              <a:rPr lang="zh-CN" altLang="en-US" sz="2800" dirty="0"/>
            </a:br>
            <a:endParaRPr lang="zh-CN" altLang="en-US" sz="2800" dirty="0"/>
          </a:p>
        </p:txBody>
      </p:sp>
      <p:sp>
        <p:nvSpPr>
          <p:cNvPr id="3" name="文本框 2"/>
          <p:cNvSpPr txBox="1"/>
          <p:nvPr/>
        </p:nvSpPr>
        <p:spPr>
          <a:xfrm>
            <a:off x="1187116" y="529390"/>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9161303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9079" y="1254112"/>
            <a:ext cx="9413358" cy="4549835"/>
          </a:xfrm>
          <a:prstGeom prst="rect">
            <a:avLst/>
          </a:prstGeom>
        </p:spPr>
        <p:txBody>
          <a:bodyPr wrap="square">
            <a:spAutoFit/>
          </a:bodyPr>
          <a:lstStyle/>
          <a:p>
            <a:pPr fontAlgn="t">
              <a:lnSpc>
                <a:spcPct val="150000"/>
              </a:lnSpc>
            </a:pPr>
            <a:r>
              <a:rPr lang="zh-CN" altLang="en-US" sz="2800" dirty="0"/>
              <a:t>下列各项属于符号的是（ ）</a:t>
            </a:r>
          </a:p>
          <a:p>
            <a:pPr>
              <a:lnSpc>
                <a:spcPct val="150000"/>
              </a:lnSpc>
            </a:pPr>
            <a:r>
              <a:rPr lang="en-US" altLang="zh-CN" sz="2800" dirty="0" smtClean="0"/>
              <a:t>A</a:t>
            </a:r>
            <a:r>
              <a:rPr lang="en-US" altLang="zh-CN" sz="2800" dirty="0"/>
              <a:t>:</a:t>
            </a:r>
            <a:r>
              <a:rPr lang="zh-CN" altLang="en-US" sz="2800" dirty="0"/>
              <a:t>炊烟</a:t>
            </a:r>
          </a:p>
          <a:p>
            <a:pPr>
              <a:lnSpc>
                <a:spcPct val="150000"/>
              </a:lnSpc>
            </a:pPr>
            <a:r>
              <a:rPr lang="en-US" altLang="zh-CN" sz="2800" dirty="0"/>
              <a:t>B:</a:t>
            </a:r>
            <a:r>
              <a:rPr lang="zh-CN" altLang="en-US" sz="2800" dirty="0"/>
              <a:t>文字</a:t>
            </a:r>
          </a:p>
          <a:p>
            <a:pPr>
              <a:lnSpc>
                <a:spcPct val="150000"/>
              </a:lnSpc>
            </a:pPr>
            <a:r>
              <a:rPr lang="en-US" altLang="zh-CN" sz="2800" dirty="0"/>
              <a:t>C:</a:t>
            </a:r>
            <a:r>
              <a:rPr lang="zh-CN" altLang="en-US" sz="2800" dirty="0"/>
              <a:t>咳嗽声</a:t>
            </a:r>
          </a:p>
          <a:p>
            <a:pPr>
              <a:lnSpc>
                <a:spcPct val="150000"/>
              </a:lnSpc>
            </a:pPr>
            <a:r>
              <a:rPr lang="en-US" altLang="zh-CN" sz="2800" dirty="0"/>
              <a:t>D:</a:t>
            </a:r>
            <a:r>
              <a:rPr lang="zh-CN" altLang="en-US" sz="2800" dirty="0"/>
              <a:t>脚印</a:t>
            </a:r>
          </a:p>
          <a:p>
            <a:pPr>
              <a:lnSpc>
                <a:spcPct val="150000"/>
              </a:lnSpc>
            </a:pPr>
            <a:r>
              <a:rPr lang="zh-CN" altLang="en-US" sz="2800" dirty="0"/>
              <a:t/>
            </a:r>
            <a:br>
              <a:rPr lang="zh-CN" altLang="en-US" sz="2800" dirty="0"/>
            </a:br>
            <a:endParaRPr lang="zh-CN" altLang="en-US" sz="2800" dirty="0"/>
          </a:p>
        </p:txBody>
      </p:sp>
      <p:sp>
        <p:nvSpPr>
          <p:cNvPr id="3" name="文本框 2"/>
          <p:cNvSpPr txBox="1"/>
          <p:nvPr/>
        </p:nvSpPr>
        <p:spPr>
          <a:xfrm>
            <a:off x="1187116" y="529390"/>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13292855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9079" y="1254112"/>
            <a:ext cx="9413358" cy="4616648"/>
          </a:xfrm>
          <a:prstGeom prst="rect">
            <a:avLst/>
          </a:prstGeom>
        </p:spPr>
        <p:txBody>
          <a:bodyPr wrap="square">
            <a:spAutoFit/>
          </a:bodyPr>
          <a:lstStyle/>
          <a:p>
            <a:pPr fontAlgn="t">
              <a:lnSpc>
                <a:spcPct val="150000"/>
              </a:lnSpc>
            </a:pPr>
            <a:r>
              <a:rPr lang="zh-CN" altLang="en-US" sz="2800" dirty="0"/>
              <a:t>下列各项属于符号的是（ ）</a:t>
            </a:r>
          </a:p>
          <a:p>
            <a:pPr>
              <a:lnSpc>
                <a:spcPct val="150000"/>
              </a:lnSpc>
            </a:pPr>
            <a:r>
              <a:rPr lang="en-US" altLang="zh-CN" sz="2800" dirty="0"/>
              <a:t>A:</a:t>
            </a:r>
            <a:r>
              <a:rPr lang="zh-CN" altLang="en-US" sz="2800" dirty="0"/>
              <a:t>炊烟</a:t>
            </a:r>
          </a:p>
          <a:p>
            <a:pPr>
              <a:lnSpc>
                <a:spcPct val="150000"/>
              </a:lnSpc>
            </a:pPr>
            <a:r>
              <a:rPr lang="en-US" altLang="zh-CN" sz="2800" dirty="0">
                <a:solidFill>
                  <a:srgbClr val="C00000"/>
                </a:solidFill>
              </a:rPr>
              <a:t>B:</a:t>
            </a:r>
            <a:r>
              <a:rPr lang="zh-CN" altLang="en-US" sz="2800" dirty="0">
                <a:solidFill>
                  <a:srgbClr val="C00000"/>
                </a:solidFill>
              </a:rPr>
              <a:t>文字</a:t>
            </a:r>
          </a:p>
          <a:p>
            <a:pPr>
              <a:lnSpc>
                <a:spcPct val="150000"/>
              </a:lnSpc>
            </a:pPr>
            <a:r>
              <a:rPr lang="en-US" altLang="zh-CN" sz="2800" dirty="0"/>
              <a:t>C:</a:t>
            </a:r>
            <a:r>
              <a:rPr lang="zh-CN" altLang="en-US" sz="2800" dirty="0"/>
              <a:t>咳嗽声</a:t>
            </a:r>
          </a:p>
          <a:p>
            <a:pPr>
              <a:lnSpc>
                <a:spcPct val="150000"/>
              </a:lnSpc>
            </a:pPr>
            <a:r>
              <a:rPr lang="en-US" altLang="zh-CN" sz="2800" dirty="0"/>
              <a:t>D:</a:t>
            </a:r>
            <a:r>
              <a:rPr lang="zh-CN" altLang="en-US" sz="2800" dirty="0"/>
              <a:t>脚印</a:t>
            </a:r>
          </a:p>
          <a:p>
            <a:pPr>
              <a:lnSpc>
                <a:spcPct val="150000"/>
              </a:lnSpc>
            </a:pPr>
            <a:r>
              <a:rPr lang="zh-CN" altLang="en-US" sz="2800" dirty="0"/>
              <a:t/>
            </a:r>
            <a:br>
              <a:rPr lang="zh-CN" altLang="en-US" sz="2800" dirty="0"/>
            </a:br>
            <a:endParaRPr lang="zh-CN" altLang="en-US" sz="2800" dirty="0"/>
          </a:p>
        </p:txBody>
      </p:sp>
      <p:sp>
        <p:nvSpPr>
          <p:cNvPr id="3" name="文本框 2"/>
          <p:cNvSpPr txBox="1"/>
          <p:nvPr/>
        </p:nvSpPr>
        <p:spPr>
          <a:xfrm>
            <a:off x="1187116" y="529390"/>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7841647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94588" y="1126902"/>
            <a:ext cx="7449311" cy="4317934"/>
          </a:xfrm>
        </p:spPr>
        <p:txBody>
          <a:bodyPr>
            <a:noAutofit/>
          </a:bodyPr>
          <a:lstStyle/>
          <a:p>
            <a:pPr>
              <a:lnSpc>
                <a:spcPct val="200000"/>
              </a:lnSpc>
            </a:pPr>
            <a:r>
              <a:rPr lang="en-US" altLang="zh-CN" sz="2800" b="1" dirty="0" smtClean="0">
                <a:latin typeface="方正清刻本悦宋简体" panose="02000000000000000000" pitchFamily="2" charset="-122"/>
                <a:ea typeface="方正清刻本悦宋简体" panose="02000000000000000000" pitchFamily="2" charset="-122"/>
              </a:rPr>
              <a:t>《</a:t>
            </a:r>
            <a:r>
              <a:rPr lang="zh-CN" altLang="en-US" sz="2800" b="1" dirty="0" smtClean="0">
                <a:latin typeface="方正清刻本悦宋简体" panose="02000000000000000000" pitchFamily="2" charset="-122"/>
                <a:ea typeface="方正清刻本悦宋简体" panose="02000000000000000000" pitchFamily="2" charset="-122"/>
              </a:rPr>
              <a:t>语言学概论</a:t>
            </a:r>
            <a:r>
              <a:rPr lang="en-US" altLang="zh-CN" sz="2800" b="1" dirty="0" smtClean="0">
                <a:latin typeface="方正清刻本悦宋简体" panose="02000000000000000000" pitchFamily="2" charset="-122"/>
                <a:ea typeface="方正清刻本悦宋简体" panose="02000000000000000000" pitchFamily="2" charset="-122"/>
              </a:rPr>
              <a:t>》</a:t>
            </a:r>
          </a:p>
          <a:p>
            <a:pPr marL="285750" indent="-285750">
              <a:lnSpc>
                <a:spcPct val="200000"/>
              </a:lnSpc>
              <a:buFont typeface="Arial" panose="020B0604020202020204" pitchFamily="34" charset="0"/>
              <a:buChar char="•"/>
            </a:pPr>
            <a:r>
              <a:rPr lang="zh-CN" altLang="en-US" sz="2800" b="1" dirty="0" smtClean="0">
                <a:latin typeface="方正清刻本悦宋简体" panose="02000000000000000000" pitchFamily="2" charset="-122"/>
                <a:ea typeface="方正清刻本悦宋简体" panose="02000000000000000000" pitchFamily="2" charset="-122"/>
              </a:rPr>
              <a:t>搜索方式：自考语言学概论</a:t>
            </a:r>
            <a:endParaRPr lang="en-US" altLang="zh-CN" sz="2800" b="1" dirty="0" smtClean="0">
              <a:latin typeface="方正清刻本悦宋简体" panose="02000000000000000000" pitchFamily="2" charset="-122"/>
              <a:ea typeface="方正清刻本悦宋简体" panose="02000000000000000000" pitchFamily="2" charset="-122"/>
            </a:endParaRPr>
          </a:p>
          <a:p>
            <a:pPr marL="285750" indent="-285750">
              <a:lnSpc>
                <a:spcPct val="200000"/>
              </a:lnSpc>
              <a:buFont typeface="Arial" panose="020B0604020202020204" pitchFamily="34" charset="0"/>
              <a:buChar char="•"/>
            </a:pPr>
            <a:r>
              <a:rPr lang="zh-CN" altLang="en-US" sz="2800" b="1" dirty="0" smtClean="0">
                <a:latin typeface="方正清刻本悦宋简体" panose="02000000000000000000" pitchFamily="2" charset="-122"/>
                <a:ea typeface="方正清刻本悦宋简体" panose="02000000000000000000" pitchFamily="2" charset="-122"/>
              </a:rPr>
              <a:t>课程代码：</a:t>
            </a:r>
            <a:r>
              <a:rPr lang="en-US" altLang="zh-CN" sz="2800" b="1" dirty="0" smtClean="0">
                <a:latin typeface="方正清刻本悦宋简体" panose="02000000000000000000" pitchFamily="2" charset="-122"/>
                <a:ea typeface="方正清刻本悦宋简体" panose="02000000000000000000" pitchFamily="2" charset="-122"/>
              </a:rPr>
              <a:t>00541</a:t>
            </a:r>
          </a:p>
          <a:p>
            <a:pPr marL="285750" indent="-285750">
              <a:lnSpc>
                <a:spcPct val="200000"/>
              </a:lnSpc>
              <a:buFont typeface="Arial" panose="020B0604020202020204" pitchFamily="34" charset="0"/>
              <a:buChar char="•"/>
            </a:pPr>
            <a:r>
              <a:rPr lang="zh-CN" altLang="en-US" sz="2800" b="1" dirty="0" smtClean="0">
                <a:latin typeface="方正清刻本悦宋简体" panose="02000000000000000000" pitchFamily="2" charset="-122"/>
                <a:ea typeface="方正清刻本悦宋简体" panose="02000000000000000000" pitchFamily="2" charset="-122"/>
              </a:rPr>
              <a:t>版本：</a:t>
            </a:r>
            <a:r>
              <a:rPr lang="en-US" altLang="zh-CN" sz="2800" b="1" dirty="0" smtClean="0">
                <a:latin typeface="方正清刻本悦宋简体" panose="02000000000000000000" pitchFamily="2" charset="-122"/>
                <a:ea typeface="方正清刻本悦宋简体" panose="02000000000000000000" pitchFamily="2" charset="-122"/>
              </a:rPr>
              <a:t>2015</a:t>
            </a:r>
            <a:r>
              <a:rPr lang="zh-CN" altLang="en-US" sz="2800" b="1" dirty="0" smtClean="0">
                <a:latin typeface="方正清刻本悦宋简体" panose="02000000000000000000" pitchFamily="2" charset="-122"/>
                <a:ea typeface="方正清刻本悦宋简体" panose="02000000000000000000" pitchFamily="2" charset="-122"/>
              </a:rPr>
              <a:t>年</a:t>
            </a:r>
          </a:p>
          <a:p>
            <a:pPr marL="285750" indent="-285750">
              <a:lnSpc>
                <a:spcPct val="200000"/>
              </a:lnSpc>
              <a:buFont typeface="Arial" panose="020B0604020202020204" pitchFamily="34" charset="0"/>
              <a:buChar char="•"/>
            </a:pPr>
            <a:r>
              <a:rPr lang="zh-CN" altLang="en-US" sz="2800" b="1" dirty="0" smtClean="0">
                <a:latin typeface="方正清刻本悦宋简体" panose="02000000000000000000" pitchFamily="2" charset="-122"/>
                <a:ea typeface="方正清刻本悦宋简体" panose="02000000000000000000" pitchFamily="2" charset="-122"/>
              </a:rPr>
              <a:t>全国高等教育自学考试指导委员会组编</a:t>
            </a:r>
          </a:p>
          <a:p>
            <a:pPr>
              <a:lnSpc>
                <a:spcPct val="200000"/>
              </a:lnSpc>
            </a:pPr>
            <a:endParaRPr lang="zh-CN" altLang="en-US" sz="2800" b="1" dirty="0">
              <a:latin typeface="方正清刻本悦宋简体" panose="02000000000000000000" pitchFamily="2" charset="-122"/>
              <a:ea typeface="方正清刻本悦宋简体" panose="02000000000000000000" pitchFamily="2" charset="-122"/>
            </a:endParaRPr>
          </a:p>
        </p:txBody>
      </p:sp>
      <p:sp>
        <p:nvSpPr>
          <p:cNvPr id="6" name="标题 1"/>
          <p:cNvSpPr>
            <a:spLocks noGrp="1"/>
          </p:cNvSpPr>
          <p:nvPr>
            <p:ph type="title"/>
          </p:nvPr>
        </p:nvSpPr>
        <p:spPr>
          <a:xfrm>
            <a:off x="2204357" y="439366"/>
            <a:ext cx="9301843" cy="544050"/>
          </a:xfrm>
        </p:spPr>
        <p:txBody>
          <a:bodyPr/>
          <a:lstStyle/>
          <a:p>
            <a:r>
              <a:rPr lang="zh-CN" altLang="en-US" sz="3600" dirty="0" smtClean="0"/>
              <a:t>关于教材</a:t>
            </a:r>
            <a:endParaRPr lang="zh-CN" altLang="en-US" sz="3600" dirty="0"/>
          </a:p>
        </p:txBody>
      </p:sp>
      <p:sp>
        <p:nvSpPr>
          <p:cNvPr id="4" name="文本框 3"/>
          <p:cNvSpPr txBox="1"/>
          <p:nvPr/>
        </p:nvSpPr>
        <p:spPr>
          <a:xfrm>
            <a:off x="1003772" y="546685"/>
            <a:ext cx="1620957" cy="523220"/>
          </a:xfrm>
          <a:prstGeom prst="rect">
            <a:avLst/>
          </a:prstGeom>
          <a:noFill/>
        </p:spPr>
        <p:txBody>
          <a:bodyPr wrap="none" rtlCol="0">
            <a:spAutoFit/>
          </a:bodyPr>
          <a:lstStyle/>
          <a:p>
            <a:r>
              <a:rPr lang="zh-CN" altLang="en-US" sz="2800" b="1" dirty="0" smtClean="0">
                <a:latin typeface="方正清刻本悦宋简体" panose="02000000000000000000" pitchFamily="2" charset="-122"/>
                <a:ea typeface="方正清刻本悦宋简体" panose="02000000000000000000" pitchFamily="2" charset="-122"/>
              </a:rPr>
              <a:t>教材介绍</a:t>
            </a:r>
            <a:endParaRPr lang="zh-CN" altLang="en-US" sz="2800" b="1" dirty="0">
              <a:latin typeface="方正清刻本悦宋简体" panose="02000000000000000000" pitchFamily="2" charset="-122"/>
              <a:ea typeface="方正清刻本悦宋简体" panose="02000000000000000000" pitchFamily="2" charset="-122"/>
            </a:endParaRPr>
          </a:p>
        </p:txBody>
      </p:sp>
      <p:pic>
        <p:nvPicPr>
          <p:cNvPr id="7"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7751" y="1045045"/>
            <a:ext cx="3422821" cy="4931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9079" y="1254112"/>
            <a:ext cx="9413358" cy="4549835"/>
          </a:xfrm>
          <a:prstGeom prst="rect">
            <a:avLst/>
          </a:prstGeom>
        </p:spPr>
        <p:txBody>
          <a:bodyPr wrap="square">
            <a:spAutoFit/>
          </a:bodyPr>
          <a:lstStyle/>
          <a:p>
            <a:pPr fontAlgn="t">
              <a:lnSpc>
                <a:spcPct val="150000"/>
              </a:lnSpc>
            </a:pPr>
            <a:r>
              <a:rPr lang="zh-CN" altLang="en-US" sz="2800" dirty="0"/>
              <a:t>“天气热”中“天气”和“热”的关系是（  ）</a:t>
            </a:r>
          </a:p>
          <a:p>
            <a:pPr>
              <a:lnSpc>
                <a:spcPct val="150000"/>
              </a:lnSpc>
            </a:pPr>
            <a:r>
              <a:rPr lang="en-US" altLang="zh-CN" sz="2800" dirty="0" smtClean="0"/>
              <a:t>A</a:t>
            </a:r>
            <a:r>
              <a:rPr lang="en-US" altLang="zh-CN" sz="2800" dirty="0"/>
              <a:t>:</a:t>
            </a:r>
            <a:r>
              <a:rPr lang="zh-CN" altLang="en-US" sz="2800" dirty="0"/>
              <a:t>聚合关系</a:t>
            </a:r>
          </a:p>
          <a:p>
            <a:pPr>
              <a:lnSpc>
                <a:spcPct val="150000"/>
              </a:lnSpc>
            </a:pPr>
            <a:r>
              <a:rPr lang="en-US" altLang="zh-CN" sz="2800" dirty="0"/>
              <a:t>B:</a:t>
            </a:r>
            <a:r>
              <a:rPr lang="zh-CN" altLang="en-US" sz="2800" dirty="0"/>
              <a:t>组合关系</a:t>
            </a:r>
          </a:p>
          <a:p>
            <a:pPr>
              <a:lnSpc>
                <a:spcPct val="150000"/>
              </a:lnSpc>
            </a:pPr>
            <a:r>
              <a:rPr lang="en-US" altLang="zh-CN" sz="2800" dirty="0"/>
              <a:t>C:</a:t>
            </a:r>
            <a:r>
              <a:rPr lang="zh-CN" altLang="en-US" sz="2800" dirty="0"/>
              <a:t>结合关系</a:t>
            </a:r>
          </a:p>
          <a:p>
            <a:pPr>
              <a:lnSpc>
                <a:spcPct val="150000"/>
              </a:lnSpc>
            </a:pPr>
            <a:r>
              <a:rPr lang="en-US" altLang="zh-CN" sz="2800" dirty="0"/>
              <a:t>D:</a:t>
            </a:r>
            <a:r>
              <a:rPr lang="zh-CN" altLang="en-US" sz="2800" dirty="0"/>
              <a:t>凝合关系</a:t>
            </a:r>
          </a:p>
          <a:p>
            <a:pPr>
              <a:lnSpc>
                <a:spcPct val="150000"/>
              </a:lnSpc>
            </a:pPr>
            <a:r>
              <a:rPr lang="zh-CN" altLang="en-US" sz="2800" dirty="0"/>
              <a:t/>
            </a:r>
            <a:br>
              <a:rPr lang="zh-CN" altLang="en-US" sz="2800" dirty="0"/>
            </a:br>
            <a:endParaRPr lang="zh-CN" altLang="en-US" sz="2800" dirty="0"/>
          </a:p>
        </p:txBody>
      </p:sp>
      <p:sp>
        <p:nvSpPr>
          <p:cNvPr id="3" name="文本框 2"/>
          <p:cNvSpPr txBox="1"/>
          <p:nvPr/>
        </p:nvSpPr>
        <p:spPr>
          <a:xfrm>
            <a:off x="1187116" y="529390"/>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9031014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9079" y="1254112"/>
            <a:ext cx="9413358" cy="4616648"/>
          </a:xfrm>
          <a:prstGeom prst="rect">
            <a:avLst/>
          </a:prstGeom>
        </p:spPr>
        <p:txBody>
          <a:bodyPr wrap="square">
            <a:spAutoFit/>
          </a:bodyPr>
          <a:lstStyle/>
          <a:p>
            <a:pPr fontAlgn="t">
              <a:lnSpc>
                <a:spcPct val="150000"/>
              </a:lnSpc>
            </a:pPr>
            <a:r>
              <a:rPr lang="zh-CN" altLang="en-US" sz="2800" dirty="0"/>
              <a:t>“天气热”中“天气”和“热”的关系是（  ）</a:t>
            </a:r>
          </a:p>
          <a:p>
            <a:pPr>
              <a:lnSpc>
                <a:spcPct val="150000"/>
              </a:lnSpc>
            </a:pPr>
            <a:r>
              <a:rPr lang="en-US" altLang="zh-CN" sz="2800" dirty="0" smtClean="0"/>
              <a:t>A</a:t>
            </a:r>
            <a:r>
              <a:rPr lang="en-US" altLang="zh-CN" sz="2800" dirty="0"/>
              <a:t>:</a:t>
            </a:r>
            <a:r>
              <a:rPr lang="zh-CN" altLang="en-US" sz="2800" dirty="0"/>
              <a:t>聚合关系</a:t>
            </a:r>
          </a:p>
          <a:p>
            <a:pPr>
              <a:lnSpc>
                <a:spcPct val="150000"/>
              </a:lnSpc>
            </a:pPr>
            <a:r>
              <a:rPr lang="en-US" altLang="zh-CN" sz="2800" dirty="0">
                <a:solidFill>
                  <a:srgbClr val="C00000"/>
                </a:solidFill>
              </a:rPr>
              <a:t>B:</a:t>
            </a:r>
            <a:r>
              <a:rPr lang="zh-CN" altLang="en-US" sz="2800" dirty="0">
                <a:solidFill>
                  <a:srgbClr val="C00000"/>
                </a:solidFill>
              </a:rPr>
              <a:t>组合关系</a:t>
            </a:r>
          </a:p>
          <a:p>
            <a:pPr>
              <a:lnSpc>
                <a:spcPct val="150000"/>
              </a:lnSpc>
            </a:pPr>
            <a:r>
              <a:rPr lang="en-US" altLang="zh-CN" sz="2800" dirty="0"/>
              <a:t>C:</a:t>
            </a:r>
            <a:r>
              <a:rPr lang="zh-CN" altLang="en-US" sz="2800" dirty="0"/>
              <a:t>结合关系</a:t>
            </a:r>
          </a:p>
          <a:p>
            <a:pPr>
              <a:lnSpc>
                <a:spcPct val="150000"/>
              </a:lnSpc>
            </a:pPr>
            <a:r>
              <a:rPr lang="en-US" altLang="zh-CN" sz="2800" dirty="0"/>
              <a:t>D:</a:t>
            </a:r>
            <a:r>
              <a:rPr lang="zh-CN" altLang="en-US" sz="2800" dirty="0"/>
              <a:t>凝合关系</a:t>
            </a:r>
          </a:p>
          <a:p>
            <a:pPr>
              <a:lnSpc>
                <a:spcPct val="150000"/>
              </a:lnSpc>
            </a:pPr>
            <a:r>
              <a:rPr lang="zh-CN" altLang="en-US" sz="2800" dirty="0"/>
              <a:t/>
            </a:r>
            <a:br>
              <a:rPr lang="zh-CN" altLang="en-US" sz="2800" dirty="0"/>
            </a:br>
            <a:endParaRPr lang="zh-CN" altLang="en-US" sz="2800" dirty="0"/>
          </a:p>
        </p:txBody>
      </p:sp>
      <p:sp>
        <p:nvSpPr>
          <p:cNvPr id="3" name="文本框 2"/>
          <p:cNvSpPr txBox="1"/>
          <p:nvPr/>
        </p:nvSpPr>
        <p:spPr>
          <a:xfrm>
            <a:off x="1187116" y="529390"/>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14511300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9079" y="1254112"/>
            <a:ext cx="9413358" cy="4549835"/>
          </a:xfrm>
          <a:prstGeom prst="rect">
            <a:avLst/>
          </a:prstGeom>
        </p:spPr>
        <p:txBody>
          <a:bodyPr wrap="square">
            <a:spAutoFit/>
          </a:bodyPr>
          <a:lstStyle/>
          <a:p>
            <a:pPr fontAlgn="t">
              <a:lnSpc>
                <a:spcPct val="150000"/>
              </a:lnSpc>
            </a:pPr>
            <a:r>
              <a:rPr lang="zh-CN" altLang="en-US" sz="2800" dirty="0"/>
              <a:t>下列关于聚合关系的表述，不正确的一项是（）</a:t>
            </a:r>
          </a:p>
          <a:p>
            <a:pPr>
              <a:lnSpc>
                <a:spcPct val="150000"/>
              </a:lnSpc>
            </a:pPr>
            <a:r>
              <a:rPr lang="en-US" altLang="zh-CN" sz="2800" dirty="0" smtClean="0"/>
              <a:t>A</a:t>
            </a:r>
            <a:r>
              <a:rPr lang="en-US" altLang="zh-CN" sz="2800" dirty="0"/>
              <a:t>:</a:t>
            </a:r>
            <a:r>
              <a:rPr lang="zh-CN" altLang="en-US" sz="2800" dirty="0"/>
              <a:t>聚合关系是在组合关系中体现出来的 </a:t>
            </a:r>
          </a:p>
          <a:p>
            <a:pPr>
              <a:lnSpc>
                <a:spcPct val="150000"/>
              </a:lnSpc>
            </a:pPr>
            <a:r>
              <a:rPr lang="en-US" altLang="zh-CN" sz="2800" dirty="0"/>
              <a:t>B:</a:t>
            </a:r>
            <a:r>
              <a:rPr lang="zh-CN" altLang="en-US" sz="2800" dirty="0"/>
              <a:t>聚合关系和组合关系是有机统一的</a:t>
            </a:r>
          </a:p>
          <a:p>
            <a:pPr>
              <a:lnSpc>
                <a:spcPct val="150000"/>
              </a:lnSpc>
            </a:pPr>
            <a:r>
              <a:rPr lang="en-US" altLang="zh-CN" sz="2800" dirty="0"/>
              <a:t>C:</a:t>
            </a:r>
            <a:r>
              <a:rPr lang="zh-CN" altLang="en-US" sz="2800" dirty="0"/>
              <a:t>聚合关系又可以称为联想关系</a:t>
            </a:r>
          </a:p>
          <a:p>
            <a:pPr>
              <a:lnSpc>
                <a:spcPct val="150000"/>
              </a:lnSpc>
            </a:pPr>
            <a:r>
              <a:rPr lang="en-US" altLang="zh-CN" sz="2800" dirty="0"/>
              <a:t>D:</a:t>
            </a:r>
            <a:r>
              <a:rPr lang="zh-CN" altLang="en-US" sz="2800" dirty="0"/>
              <a:t>聚合关系就是词的类聚</a:t>
            </a:r>
          </a:p>
          <a:p>
            <a:pPr>
              <a:lnSpc>
                <a:spcPct val="150000"/>
              </a:lnSpc>
            </a:pPr>
            <a:r>
              <a:rPr lang="zh-CN" altLang="en-US" sz="2800" dirty="0"/>
              <a:t/>
            </a:r>
            <a:br>
              <a:rPr lang="zh-CN" altLang="en-US" sz="2800" dirty="0"/>
            </a:br>
            <a:endParaRPr lang="zh-CN" altLang="en-US" sz="2800" dirty="0"/>
          </a:p>
        </p:txBody>
      </p:sp>
      <p:sp>
        <p:nvSpPr>
          <p:cNvPr id="3" name="文本框 2"/>
          <p:cNvSpPr txBox="1"/>
          <p:nvPr/>
        </p:nvSpPr>
        <p:spPr>
          <a:xfrm>
            <a:off x="1187116" y="529390"/>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1710049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9079" y="1254112"/>
            <a:ext cx="9413358" cy="4616648"/>
          </a:xfrm>
          <a:prstGeom prst="rect">
            <a:avLst/>
          </a:prstGeom>
        </p:spPr>
        <p:txBody>
          <a:bodyPr wrap="square">
            <a:spAutoFit/>
          </a:bodyPr>
          <a:lstStyle/>
          <a:p>
            <a:pPr fontAlgn="t">
              <a:lnSpc>
                <a:spcPct val="150000"/>
              </a:lnSpc>
            </a:pPr>
            <a:r>
              <a:rPr lang="zh-CN" altLang="en-US" sz="2800" dirty="0"/>
              <a:t>下列关于聚合关系的表述，不正确的一项是（）</a:t>
            </a:r>
          </a:p>
          <a:p>
            <a:pPr>
              <a:lnSpc>
                <a:spcPct val="150000"/>
              </a:lnSpc>
            </a:pPr>
            <a:r>
              <a:rPr lang="en-US" altLang="zh-CN" sz="2800" dirty="0" smtClean="0"/>
              <a:t>A</a:t>
            </a:r>
            <a:r>
              <a:rPr lang="en-US" altLang="zh-CN" sz="2800" dirty="0"/>
              <a:t>:</a:t>
            </a:r>
            <a:r>
              <a:rPr lang="zh-CN" altLang="en-US" sz="2800" dirty="0"/>
              <a:t>聚合关系是在组合关系中体现出来的 </a:t>
            </a:r>
          </a:p>
          <a:p>
            <a:pPr>
              <a:lnSpc>
                <a:spcPct val="150000"/>
              </a:lnSpc>
            </a:pPr>
            <a:r>
              <a:rPr lang="en-US" altLang="zh-CN" sz="2800" dirty="0"/>
              <a:t>B:</a:t>
            </a:r>
            <a:r>
              <a:rPr lang="zh-CN" altLang="en-US" sz="2800" dirty="0"/>
              <a:t>聚合关系和组合关系是有机统一的</a:t>
            </a:r>
          </a:p>
          <a:p>
            <a:pPr>
              <a:lnSpc>
                <a:spcPct val="150000"/>
              </a:lnSpc>
            </a:pPr>
            <a:r>
              <a:rPr lang="en-US" altLang="zh-CN" sz="2800" dirty="0"/>
              <a:t>C:</a:t>
            </a:r>
            <a:r>
              <a:rPr lang="zh-CN" altLang="en-US" sz="2800" dirty="0"/>
              <a:t>聚合关系又可以称为联想关系</a:t>
            </a:r>
          </a:p>
          <a:p>
            <a:pPr>
              <a:lnSpc>
                <a:spcPct val="150000"/>
              </a:lnSpc>
            </a:pPr>
            <a:r>
              <a:rPr lang="en-US" altLang="zh-CN" sz="2800" dirty="0">
                <a:solidFill>
                  <a:srgbClr val="C00000"/>
                </a:solidFill>
              </a:rPr>
              <a:t>D:</a:t>
            </a:r>
            <a:r>
              <a:rPr lang="zh-CN" altLang="en-US" sz="2800" dirty="0">
                <a:solidFill>
                  <a:srgbClr val="C00000"/>
                </a:solidFill>
              </a:rPr>
              <a:t>聚合关系就是词的类聚</a:t>
            </a:r>
          </a:p>
          <a:p>
            <a:pPr>
              <a:lnSpc>
                <a:spcPct val="150000"/>
              </a:lnSpc>
            </a:pPr>
            <a:r>
              <a:rPr lang="zh-CN" altLang="en-US" sz="2800" dirty="0"/>
              <a:t/>
            </a:r>
            <a:br>
              <a:rPr lang="zh-CN" altLang="en-US" sz="2800" dirty="0"/>
            </a:br>
            <a:endParaRPr lang="zh-CN" altLang="en-US" sz="2800" dirty="0"/>
          </a:p>
        </p:txBody>
      </p:sp>
      <p:sp>
        <p:nvSpPr>
          <p:cNvPr id="3" name="文本框 2"/>
          <p:cNvSpPr txBox="1"/>
          <p:nvPr/>
        </p:nvSpPr>
        <p:spPr>
          <a:xfrm>
            <a:off x="1187116" y="529390"/>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10487350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51285" y="1472733"/>
            <a:ext cx="9833810" cy="3323987"/>
          </a:xfrm>
          <a:prstGeom prst="rect">
            <a:avLst/>
          </a:prstGeom>
        </p:spPr>
        <p:txBody>
          <a:bodyPr wrap="square">
            <a:spAutoFit/>
          </a:bodyPr>
          <a:lstStyle/>
          <a:p>
            <a:pPr fontAlgn="t">
              <a:lnSpc>
                <a:spcPct val="150000"/>
              </a:lnSpc>
            </a:pPr>
            <a:r>
              <a:rPr lang="zh-CN" altLang="en-US" sz="2800" dirty="0"/>
              <a:t>我国第一部完备的字典是（ ）</a:t>
            </a:r>
          </a:p>
          <a:p>
            <a:pPr>
              <a:lnSpc>
                <a:spcPct val="150000"/>
              </a:lnSpc>
            </a:pPr>
            <a:r>
              <a:rPr lang="en-US" altLang="zh-CN" sz="2800" dirty="0" smtClean="0"/>
              <a:t>A</a:t>
            </a:r>
            <a:r>
              <a:rPr lang="en-US" altLang="zh-CN" sz="2800" dirty="0"/>
              <a:t>:《</a:t>
            </a:r>
            <a:r>
              <a:rPr lang="zh-CN" altLang="en-US" sz="2800" dirty="0"/>
              <a:t>说文解字</a:t>
            </a:r>
            <a:r>
              <a:rPr lang="en-US" altLang="zh-CN" sz="2800" dirty="0"/>
              <a:t>》</a:t>
            </a:r>
          </a:p>
          <a:p>
            <a:pPr>
              <a:lnSpc>
                <a:spcPct val="150000"/>
              </a:lnSpc>
            </a:pPr>
            <a:r>
              <a:rPr lang="en-US" altLang="zh-CN" sz="2800" dirty="0"/>
              <a:t>B:《</a:t>
            </a:r>
            <a:r>
              <a:rPr lang="zh-CN" altLang="en-US" sz="2800" dirty="0"/>
              <a:t>玉篇</a:t>
            </a:r>
            <a:r>
              <a:rPr lang="en-US" altLang="zh-CN" sz="2800" dirty="0"/>
              <a:t>》</a:t>
            </a:r>
          </a:p>
          <a:p>
            <a:pPr>
              <a:lnSpc>
                <a:spcPct val="150000"/>
              </a:lnSpc>
            </a:pPr>
            <a:r>
              <a:rPr lang="en-US" altLang="zh-CN" sz="2800" dirty="0"/>
              <a:t>C:《</a:t>
            </a:r>
            <a:r>
              <a:rPr lang="zh-CN" altLang="en-US" sz="2800" dirty="0"/>
              <a:t>康熙字典</a:t>
            </a:r>
            <a:r>
              <a:rPr lang="en-US" altLang="zh-CN" sz="2800" dirty="0"/>
              <a:t>》</a:t>
            </a:r>
          </a:p>
          <a:p>
            <a:pPr>
              <a:lnSpc>
                <a:spcPct val="150000"/>
              </a:lnSpc>
            </a:pPr>
            <a:r>
              <a:rPr lang="en-US" altLang="zh-CN" sz="2800" dirty="0"/>
              <a:t>D</a:t>
            </a:r>
            <a:r>
              <a:rPr lang="en-US" altLang="zh-CN" sz="2800" dirty="0" smtClean="0"/>
              <a:t>:《</a:t>
            </a:r>
            <a:r>
              <a:rPr lang="zh-CN" altLang="en-US" sz="2800" dirty="0"/>
              <a:t>方言</a:t>
            </a:r>
            <a:r>
              <a:rPr lang="en-US" altLang="zh-CN" sz="2800" dirty="0"/>
              <a:t>》</a:t>
            </a:r>
          </a:p>
        </p:txBody>
      </p:sp>
      <p:sp>
        <p:nvSpPr>
          <p:cNvPr id="3" name="文本框 2"/>
          <p:cNvSpPr txBox="1"/>
          <p:nvPr/>
        </p:nvSpPr>
        <p:spPr>
          <a:xfrm>
            <a:off x="1187116" y="529390"/>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1742281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51285" y="1472733"/>
            <a:ext cx="9833810" cy="3323987"/>
          </a:xfrm>
          <a:prstGeom prst="rect">
            <a:avLst/>
          </a:prstGeom>
        </p:spPr>
        <p:txBody>
          <a:bodyPr wrap="square">
            <a:spAutoFit/>
          </a:bodyPr>
          <a:lstStyle/>
          <a:p>
            <a:pPr fontAlgn="t">
              <a:lnSpc>
                <a:spcPct val="150000"/>
              </a:lnSpc>
            </a:pPr>
            <a:r>
              <a:rPr lang="zh-CN" altLang="en-US" sz="2800" dirty="0"/>
              <a:t>我国第一部完备的字典是（ ）</a:t>
            </a:r>
          </a:p>
          <a:p>
            <a:pPr>
              <a:lnSpc>
                <a:spcPct val="150000"/>
              </a:lnSpc>
            </a:pPr>
            <a:r>
              <a:rPr lang="en-US" altLang="zh-CN" sz="2800" b="1" dirty="0" smtClean="0">
                <a:solidFill>
                  <a:srgbClr val="C00000"/>
                </a:solidFill>
              </a:rPr>
              <a:t>A</a:t>
            </a:r>
            <a:r>
              <a:rPr lang="en-US" altLang="zh-CN" sz="2800" b="1" dirty="0">
                <a:solidFill>
                  <a:srgbClr val="C00000"/>
                </a:solidFill>
              </a:rPr>
              <a:t>:《</a:t>
            </a:r>
            <a:r>
              <a:rPr lang="zh-CN" altLang="en-US" sz="2800" b="1" dirty="0">
                <a:solidFill>
                  <a:srgbClr val="C00000"/>
                </a:solidFill>
              </a:rPr>
              <a:t>说文解字</a:t>
            </a:r>
            <a:r>
              <a:rPr lang="en-US" altLang="zh-CN" sz="2800" b="1" dirty="0">
                <a:solidFill>
                  <a:srgbClr val="C00000"/>
                </a:solidFill>
              </a:rPr>
              <a:t>》</a:t>
            </a:r>
          </a:p>
          <a:p>
            <a:pPr>
              <a:lnSpc>
                <a:spcPct val="150000"/>
              </a:lnSpc>
            </a:pPr>
            <a:r>
              <a:rPr lang="en-US" altLang="zh-CN" sz="2800" dirty="0"/>
              <a:t>B:《</a:t>
            </a:r>
            <a:r>
              <a:rPr lang="zh-CN" altLang="en-US" sz="2800" dirty="0"/>
              <a:t>玉篇</a:t>
            </a:r>
            <a:r>
              <a:rPr lang="en-US" altLang="zh-CN" sz="2800" dirty="0"/>
              <a:t>》</a:t>
            </a:r>
          </a:p>
          <a:p>
            <a:pPr>
              <a:lnSpc>
                <a:spcPct val="150000"/>
              </a:lnSpc>
            </a:pPr>
            <a:r>
              <a:rPr lang="en-US" altLang="zh-CN" sz="2800" dirty="0"/>
              <a:t>C:《</a:t>
            </a:r>
            <a:r>
              <a:rPr lang="zh-CN" altLang="en-US" sz="2800" dirty="0"/>
              <a:t>康熙字典</a:t>
            </a:r>
            <a:r>
              <a:rPr lang="en-US" altLang="zh-CN" sz="2800" dirty="0"/>
              <a:t>》</a:t>
            </a:r>
          </a:p>
          <a:p>
            <a:pPr>
              <a:lnSpc>
                <a:spcPct val="150000"/>
              </a:lnSpc>
            </a:pPr>
            <a:r>
              <a:rPr lang="en-US" altLang="zh-CN" sz="2800" dirty="0"/>
              <a:t>D:《</a:t>
            </a:r>
            <a:r>
              <a:rPr lang="zh-CN" altLang="en-US" sz="2800" dirty="0"/>
              <a:t>方言</a:t>
            </a:r>
            <a:r>
              <a:rPr lang="en-US" altLang="zh-CN" sz="2800" dirty="0" smtClean="0"/>
              <a:t>》——</a:t>
            </a:r>
            <a:r>
              <a:rPr lang="zh-CN" altLang="en-US" sz="2800" dirty="0" smtClean="0"/>
              <a:t>杨雄</a:t>
            </a:r>
            <a:endParaRPr lang="en-US" altLang="zh-CN" sz="2800" dirty="0"/>
          </a:p>
        </p:txBody>
      </p:sp>
      <p:sp>
        <p:nvSpPr>
          <p:cNvPr id="3" name="文本框 2"/>
          <p:cNvSpPr txBox="1"/>
          <p:nvPr/>
        </p:nvSpPr>
        <p:spPr>
          <a:xfrm>
            <a:off x="1187116" y="529390"/>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13223701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22947" y="766880"/>
            <a:ext cx="9833810" cy="3250185"/>
          </a:xfrm>
          <a:prstGeom prst="rect">
            <a:avLst/>
          </a:prstGeom>
        </p:spPr>
        <p:txBody>
          <a:bodyPr wrap="square">
            <a:spAutoFit/>
          </a:bodyPr>
          <a:lstStyle/>
          <a:p>
            <a:pPr fontAlgn="t">
              <a:lnSpc>
                <a:spcPct val="150000"/>
              </a:lnSpc>
            </a:pPr>
            <a:r>
              <a:rPr lang="en-US" altLang="zh-CN" sz="2800" smtClean="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名无固宜，约之以命，约定俗成谓之宜”这句话出自（ ）</a:t>
            </a:r>
          </a:p>
          <a:p>
            <a:pPr>
              <a:lnSpc>
                <a:spcPct val="150000"/>
              </a:lnSpc>
            </a:pP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论语</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墨子</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荀子</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老子</a:t>
            </a:r>
            <a:r>
              <a:rPr lang="en-US" altLang="zh-CN" sz="2800" dirty="0">
                <a:latin typeface="Microsoft YaHei" charset="-122"/>
                <a:ea typeface="Microsoft YaHei" charset="-122"/>
                <a:cs typeface="Microsoft YaHei" charset="-122"/>
              </a:rPr>
              <a:t>》</a:t>
            </a:r>
          </a:p>
        </p:txBody>
      </p:sp>
      <p:sp>
        <p:nvSpPr>
          <p:cNvPr id="3" name="文本框 2"/>
          <p:cNvSpPr txBox="1"/>
          <p:nvPr/>
        </p:nvSpPr>
        <p:spPr>
          <a:xfrm>
            <a:off x="1187116" y="529390"/>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14950603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22947" y="766880"/>
            <a:ext cx="9833810" cy="3323987"/>
          </a:xfrm>
          <a:prstGeom prst="rect">
            <a:avLst/>
          </a:prstGeom>
        </p:spPr>
        <p:txBody>
          <a:bodyPr wrap="square">
            <a:spAutoFit/>
          </a:bodyPr>
          <a:lstStyle/>
          <a:p>
            <a:pPr fontAlgn="t">
              <a:lnSpc>
                <a:spcPct val="150000"/>
              </a:lnSpc>
            </a:pPr>
            <a:r>
              <a:rPr lang="en-US" altLang="zh-CN" sz="2800" dirty="0" smtClean="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名无固宜，约之以命，约定俗成谓之宜”这句话出自（ ）</a:t>
            </a:r>
          </a:p>
          <a:p>
            <a:pPr>
              <a:lnSpc>
                <a:spcPct val="150000"/>
              </a:lnSpc>
            </a:pP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论语</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墨子</a:t>
            </a:r>
            <a:r>
              <a:rPr lang="en-US" altLang="zh-CN" sz="2800" dirty="0">
                <a:latin typeface="Microsoft YaHei" charset="-122"/>
                <a:ea typeface="Microsoft YaHei" charset="-122"/>
                <a:cs typeface="Microsoft YaHei" charset="-122"/>
              </a:rPr>
              <a:t>》</a:t>
            </a:r>
          </a:p>
          <a:p>
            <a:pPr>
              <a:lnSpc>
                <a:spcPct val="150000"/>
              </a:lnSpc>
            </a:pPr>
            <a:r>
              <a:rPr lang="en-US" altLang="zh-CN" sz="2800" dirty="0">
                <a:solidFill>
                  <a:srgbClr val="FF0000"/>
                </a:solidFill>
                <a:latin typeface="Microsoft YaHei" charset="-122"/>
                <a:ea typeface="Microsoft YaHei" charset="-122"/>
                <a:cs typeface="Microsoft YaHei" charset="-122"/>
              </a:rPr>
              <a:t>C:《</a:t>
            </a:r>
            <a:r>
              <a:rPr lang="zh-CN" altLang="en-US" sz="2800" dirty="0">
                <a:solidFill>
                  <a:srgbClr val="FF0000"/>
                </a:solidFill>
                <a:latin typeface="Microsoft YaHei" charset="-122"/>
                <a:ea typeface="Microsoft YaHei" charset="-122"/>
                <a:cs typeface="Microsoft YaHei" charset="-122"/>
              </a:rPr>
              <a:t>荀子</a:t>
            </a:r>
            <a:r>
              <a:rPr lang="en-US" altLang="zh-CN" sz="2800" dirty="0">
                <a:solidFill>
                  <a:srgbClr val="FF0000"/>
                </a:solidFill>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老子</a:t>
            </a:r>
            <a:r>
              <a:rPr lang="en-US" altLang="zh-CN" sz="2800" dirty="0">
                <a:latin typeface="Microsoft YaHei" charset="-122"/>
                <a:ea typeface="Microsoft YaHei" charset="-122"/>
                <a:cs typeface="Microsoft YaHei" charset="-122"/>
              </a:rPr>
              <a:t>》</a:t>
            </a:r>
          </a:p>
        </p:txBody>
      </p:sp>
      <p:sp>
        <p:nvSpPr>
          <p:cNvPr id="3" name="文本框 2"/>
          <p:cNvSpPr txBox="1"/>
          <p:nvPr/>
        </p:nvSpPr>
        <p:spPr>
          <a:xfrm>
            <a:off x="1187116" y="529390"/>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4641463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a:spLocks noChangeArrowheads="1"/>
          </p:cNvSpPr>
          <p:nvPr/>
        </p:nvSpPr>
        <p:spPr bwMode="auto">
          <a:xfrm>
            <a:off x="1080621" y="826480"/>
            <a:ext cx="118491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dirty="0" smtClean="0"/>
              <a:t>结构主义</a:t>
            </a:r>
            <a:r>
              <a:rPr lang="zh-CN" altLang="en-US" sz="2800" dirty="0"/>
              <a:t>语言学的奠基人是著名语言学家（）</a:t>
            </a:r>
          </a:p>
          <a:p>
            <a:pPr>
              <a:lnSpc>
                <a:spcPct val="150000"/>
              </a:lnSpc>
            </a:pPr>
            <a:r>
              <a:rPr lang="en-US" altLang="zh-CN" sz="2800" dirty="0" smtClean="0"/>
              <a:t>A</a:t>
            </a:r>
            <a:r>
              <a:rPr lang="en-US" altLang="zh-CN" sz="2800" dirty="0"/>
              <a:t>:</a:t>
            </a:r>
            <a:r>
              <a:rPr lang="zh-CN" altLang="en-US" sz="2800" dirty="0"/>
              <a:t>葆朴</a:t>
            </a:r>
          </a:p>
          <a:p>
            <a:pPr>
              <a:lnSpc>
                <a:spcPct val="150000"/>
              </a:lnSpc>
            </a:pPr>
            <a:r>
              <a:rPr lang="en-US" altLang="zh-CN" sz="2800" dirty="0"/>
              <a:t>B:</a:t>
            </a:r>
            <a:r>
              <a:rPr lang="zh-CN" altLang="en-US" sz="2800" dirty="0"/>
              <a:t>乔姆斯基</a:t>
            </a:r>
          </a:p>
          <a:p>
            <a:pPr>
              <a:lnSpc>
                <a:spcPct val="150000"/>
              </a:lnSpc>
            </a:pPr>
            <a:r>
              <a:rPr lang="en-US" altLang="zh-CN" sz="2800" dirty="0"/>
              <a:t>C:</a:t>
            </a:r>
            <a:r>
              <a:rPr lang="zh-CN" altLang="en-US" sz="2800" dirty="0"/>
              <a:t>洪堡特</a:t>
            </a:r>
          </a:p>
          <a:p>
            <a:pPr>
              <a:lnSpc>
                <a:spcPct val="150000"/>
              </a:lnSpc>
            </a:pPr>
            <a:r>
              <a:rPr lang="en-US" altLang="zh-CN" sz="2800" dirty="0"/>
              <a:t>D:</a:t>
            </a:r>
            <a:r>
              <a:rPr lang="zh-CN" altLang="en-US" sz="2800" dirty="0"/>
              <a:t>索绪尔</a:t>
            </a:r>
          </a:p>
        </p:txBody>
      </p:sp>
      <p:sp>
        <p:nvSpPr>
          <p:cNvPr id="3" name="文本框 2"/>
          <p:cNvSpPr txBox="1"/>
          <p:nvPr/>
        </p:nvSpPr>
        <p:spPr>
          <a:xfrm>
            <a:off x="1187116" y="529390"/>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21409212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a:spLocks noChangeArrowheads="1"/>
          </p:cNvSpPr>
          <p:nvPr/>
        </p:nvSpPr>
        <p:spPr bwMode="auto">
          <a:xfrm>
            <a:off x="1080621" y="1051069"/>
            <a:ext cx="118491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dirty="0"/>
              <a:t>结构主义语言学的奠基人是著名语言学家（）</a:t>
            </a:r>
          </a:p>
          <a:p>
            <a:pPr>
              <a:lnSpc>
                <a:spcPct val="150000"/>
              </a:lnSpc>
            </a:pPr>
            <a:r>
              <a:rPr lang="en-US" altLang="zh-CN" sz="2800" dirty="0" smtClean="0"/>
              <a:t>A</a:t>
            </a:r>
            <a:r>
              <a:rPr lang="en-US" altLang="zh-CN" sz="2800" dirty="0"/>
              <a:t>:</a:t>
            </a:r>
            <a:r>
              <a:rPr lang="zh-CN" altLang="en-US" sz="2800" dirty="0"/>
              <a:t>葆朴</a:t>
            </a:r>
          </a:p>
          <a:p>
            <a:pPr>
              <a:lnSpc>
                <a:spcPct val="150000"/>
              </a:lnSpc>
            </a:pPr>
            <a:r>
              <a:rPr lang="en-US" altLang="zh-CN" sz="2800" dirty="0"/>
              <a:t>B:</a:t>
            </a:r>
            <a:r>
              <a:rPr lang="zh-CN" altLang="en-US" sz="2800" dirty="0"/>
              <a:t>乔姆斯基</a:t>
            </a:r>
          </a:p>
          <a:p>
            <a:pPr>
              <a:lnSpc>
                <a:spcPct val="150000"/>
              </a:lnSpc>
            </a:pPr>
            <a:r>
              <a:rPr lang="en-US" altLang="zh-CN" sz="2800" dirty="0"/>
              <a:t>C:</a:t>
            </a:r>
            <a:r>
              <a:rPr lang="zh-CN" altLang="en-US" sz="2800" dirty="0"/>
              <a:t>洪堡特</a:t>
            </a:r>
          </a:p>
          <a:p>
            <a:pPr>
              <a:lnSpc>
                <a:spcPct val="150000"/>
              </a:lnSpc>
            </a:pPr>
            <a:r>
              <a:rPr lang="en-US" altLang="zh-CN" sz="2800" b="1" dirty="0">
                <a:solidFill>
                  <a:srgbClr val="C00000"/>
                </a:solidFill>
              </a:rPr>
              <a:t>D:</a:t>
            </a:r>
            <a:r>
              <a:rPr lang="zh-CN" altLang="en-US" sz="2800" b="1" dirty="0">
                <a:solidFill>
                  <a:srgbClr val="C00000"/>
                </a:solidFill>
              </a:rPr>
              <a:t>索绪尔</a:t>
            </a:r>
          </a:p>
        </p:txBody>
      </p:sp>
      <p:sp>
        <p:nvSpPr>
          <p:cNvPr id="3" name="文本框 2"/>
          <p:cNvSpPr txBox="1"/>
          <p:nvPr/>
        </p:nvSpPr>
        <p:spPr>
          <a:xfrm>
            <a:off x="1187116" y="529390"/>
            <a:ext cx="1261884" cy="523220"/>
          </a:xfrm>
          <a:prstGeom prst="rect">
            <a:avLst/>
          </a:prstGeom>
          <a:noFill/>
        </p:spPr>
        <p:txBody>
          <a:bodyPr wrap="none" rtlCol="0">
            <a:spAutoFit/>
          </a:bodyPr>
          <a:lstStyle/>
          <a:p>
            <a:r>
              <a:rPr kumimoji="1" lang="zh-CN" altLang="en-US" sz="2800" b="1" smtClean="0"/>
              <a:t>练习题</a:t>
            </a:r>
            <a:endParaRPr kumimoji="1" lang="zh-CN" altLang="en-US" sz="2800" b="1"/>
          </a:p>
        </p:txBody>
      </p:sp>
    </p:spTree>
    <p:extLst>
      <p:ext uri="{BB962C8B-B14F-4D97-AF65-F5344CB8AC3E}">
        <p14:creationId xmlns:p14="http://schemas.microsoft.com/office/powerpoint/2010/main" val="20428283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t>关于考试题型</a:t>
            </a:r>
            <a:endParaRPr lang="zh-CN" altLang="en-US" sz="3600" dirty="0"/>
          </a:p>
        </p:txBody>
      </p:sp>
      <p:graphicFrame>
        <p:nvGraphicFramePr>
          <p:cNvPr id="8195" name="表格占位符 8194"/>
          <p:cNvGraphicFramePr>
            <a:graphicFrameLocks noGrp="1"/>
          </p:cNvGraphicFramePr>
          <p:nvPr>
            <p:ph type="tbl" idx="4294967295"/>
            <p:extLst>
              <p:ext uri="{D42A27DB-BD31-4B8C-83A1-F6EECF244321}">
                <p14:modId xmlns:p14="http://schemas.microsoft.com/office/powerpoint/2010/main" val="514610348"/>
              </p:ext>
            </p:extLst>
          </p:nvPr>
        </p:nvGraphicFramePr>
        <p:xfrm>
          <a:off x="1573950" y="1431983"/>
          <a:ext cx="8950277" cy="3357575"/>
        </p:xfrm>
        <a:graphic>
          <a:graphicData uri="http://schemas.openxmlformats.org/drawingml/2006/table">
            <a:tbl>
              <a:tblPr/>
              <a:tblGrid>
                <a:gridCol w="2729891"/>
                <a:gridCol w="2073462"/>
                <a:gridCol w="2073462"/>
                <a:gridCol w="2073462"/>
              </a:tblGrid>
              <a:tr h="560140">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eaLnBrk="1" hangingPunct="1">
                        <a:spcBef>
                          <a:spcPct val="0"/>
                        </a:spcBef>
                        <a:buClr>
                          <a:schemeClr val="tx2"/>
                        </a:buClr>
                        <a:buSzPct val="70000"/>
                        <a:buFont typeface="Wingdings" panose="05000000000000000000" pitchFamily="2" charset="2"/>
                        <a:buNone/>
                      </a:pPr>
                      <a:r>
                        <a:rPr lang="zh-CN" altLang="en-US" sz="2400" b="1" dirty="0">
                          <a:solidFill>
                            <a:schemeClr val="tx1"/>
                          </a:solidFill>
                          <a:latin typeface="Microsoft YaHei" charset="-122"/>
                          <a:ea typeface="Microsoft YaHei" charset="-122"/>
                          <a:cs typeface="Microsoft YaHei" charset="-122"/>
                          <a:sym typeface="华文中宋" panose="02010600040101010101" pitchFamily="2" charset="-122"/>
                        </a:rPr>
                        <a:t>题型</a:t>
                      </a:r>
                    </a:p>
                  </a:txBody>
                  <a:tcPr marL="90005" marR="90005" marT="46800" marB="468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zh-CN" altLang="en-US" sz="2400" b="1" i="0" u="none" kern="1200" baseline="0" dirty="0" smtClean="0">
                          <a:solidFill>
                            <a:schemeClr val="tx1"/>
                          </a:solidFill>
                          <a:latin typeface="Microsoft YaHei" charset="-122"/>
                          <a:ea typeface="Microsoft YaHei" charset="-122"/>
                          <a:cs typeface="Microsoft YaHei" charset="-122"/>
                          <a:sym typeface="华文中宋" panose="02010600040101010101" pitchFamily="2" charset="-122"/>
                        </a:rPr>
                        <a:t>题目数</a:t>
                      </a:r>
                      <a:endParaRPr lang="zh-CN" altLang="en-US" sz="2400" b="1" i="0" u="none" kern="1200" baseline="0" dirty="0">
                        <a:solidFill>
                          <a:schemeClr val="tx1"/>
                        </a:solidFill>
                        <a:latin typeface="Microsoft YaHei" charset="-122"/>
                        <a:ea typeface="Microsoft YaHei" charset="-122"/>
                        <a:cs typeface="Microsoft YaHei" charset="-122"/>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solidFill>
                        <a:schemeClr val="accent1"/>
                      </a:solidFill>
                      <a:prstDash val="soli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zh-CN" altLang="en-US" sz="2400" b="1" i="0" u="none" kern="1200" baseline="0" dirty="0" smtClean="0">
                          <a:solidFill>
                            <a:schemeClr val="tx1"/>
                          </a:solidFill>
                          <a:latin typeface="Microsoft YaHei" charset="-122"/>
                          <a:ea typeface="Microsoft YaHei" charset="-122"/>
                          <a:cs typeface="Microsoft YaHei" charset="-122"/>
                          <a:sym typeface="华文中宋" panose="02010600040101010101" pitchFamily="2" charset="-122"/>
                        </a:rPr>
                        <a:t>每题分值</a:t>
                      </a:r>
                      <a:endParaRPr lang="zh-CN" altLang="en-US" sz="2400" b="1" i="0" u="none" kern="1200" baseline="0" dirty="0">
                        <a:solidFill>
                          <a:schemeClr val="tx1"/>
                        </a:solidFill>
                        <a:latin typeface="Microsoft YaHei" charset="-122"/>
                        <a:ea typeface="Microsoft YaHei" charset="-122"/>
                        <a:cs typeface="Microsoft YaHei" charset="-122"/>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solidFill>
                        <a:schemeClr val="accent1"/>
                      </a:solidFill>
                      <a:prstDash val="soli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zh-CN" altLang="en-US" sz="2400" b="1" i="0" u="none" kern="1200" baseline="0" dirty="0" smtClean="0">
                          <a:solidFill>
                            <a:schemeClr val="tx1"/>
                          </a:solidFill>
                          <a:latin typeface="Microsoft YaHei" charset="-122"/>
                          <a:ea typeface="Microsoft YaHei" charset="-122"/>
                          <a:cs typeface="Microsoft YaHei" charset="-122"/>
                          <a:sym typeface="华文中宋" panose="02010600040101010101" pitchFamily="2" charset="-122"/>
                        </a:rPr>
                        <a:t>总分值</a:t>
                      </a:r>
                      <a:endParaRPr lang="zh-CN" altLang="en-US" sz="2400" b="1" i="0" u="none" kern="1200" baseline="0" dirty="0">
                        <a:solidFill>
                          <a:schemeClr val="tx1"/>
                        </a:solidFill>
                        <a:latin typeface="Microsoft YaHei" charset="-122"/>
                        <a:ea typeface="Microsoft YaHei" charset="-122"/>
                        <a:cs typeface="Microsoft YaHei" charset="-122"/>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r>
              <a:tr h="559487">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eaLnBrk="1" hangingPunct="1">
                        <a:spcBef>
                          <a:spcPct val="0"/>
                        </a:spcBef>
                        <a:buClr>
                          <a:schemeClr val="tx2"/>
                        </a:buClr>
                        <a:buSzPct val="70000"/>
                        <a:buFont typeface="Wingdings" panose="05000000000000000000" pitchFamily="2" charset="2"/>
                        <a:buNone/>
                      </a:pPr>
                      <a:r>
                        <a:rPr lang="zh-CN" altLang="en-US" sz="2400" b="1" dirty="0">
                          <a:solidFill>
                            <a:srgbClr val="C00000"/>
                          </a:solidFill>
                          <a:latin typeface="Microsoft YaHei" charset="-122"/>
                          <a:ea typeface="Microsoft YaHei" charset="-122"/>
                          <a:cs typeface="Microsoft YaHei" charset="-122"/>
                          <a:sym typeface="华文中宋" panose="02010600040101010101" pitchFamily="2" charset="-122"/>
                        </a:rPr>
                        <a:t>单选题</a:t>
                      </a:r>
                    </a:p>
                  </a:txBody>
                  <a:tcPr marL="90005" marR="90005" marT="46800" marB="468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2400" b="1" i="0" u="none" kern="1200" baseline="0" dirty="0" smtClean="0">
                          <a:solidFill>
                            <a:srgbClr val="C00000"/>
                          </a:solidFill>
                          <a:latin typeface="Microsoft YaHei" charset="-122"/>
                          <a:ea typeface="Microsoft YaHei" charset="-122"/>
                          <a:cs typeface="Microsoft YaHei" charset="-122"/>
                          <a:sym typeface="华文中宋" panose="02010600040101010101" pitchFamily="2" charset="-122"/>
                        </a:rPr>
                        <a:t>20</a:t>
                      </a:r>
                      <a:endParaRPr lang="zh-CN" altLang="en-US" sz="2400" b="1" i="0" u="none" kern="1200" baseline="0" dirty="0">
                        <a:solidFill>
                          <a:srgbClr val="C00000"/>
                        </a:solidFill>
                        <a:latin typeface="Microsoft YaHei" charset="-122"/>
                        <a:ea typeface="Microsoft YaHei" charset="-122"/>
                        <a:cs typeface="Microsoft YaHei" charset="-122"/>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2400" b="1" i="0" u="none" kern="1200" baseline="0" dirty="0" smtClean="0">
                          <a:solidFill>
                            <a:srgbClr val="C00000"/>
                          </a:solidFill>
                          <a:latin typeface="Microsoft YaHei" charset="-122"/>
                          <a:ea typeface="Microsoft YaHei" charset="-122"/>
                          <a:cs typeface="Microsoft YaHei" charset="-122"/>
                          <a:sym typeface="华文中宋" panose="02010600040101010101" pitchFamily="2" charset="-122"/>
                        </a:rPr>
                        <a:t>1</a:t>
                      </a:r>
                      <a:endParaRPr lang="zh-CN" altLang="en-US" sz="2400" b="1" i="0" u="none" kern="1200" baseline="0" dirty="0">
                        <a:solidFill>
                          <a:srgbClr val="C00000"/>
                        </a:solidFill>
                        <a:latin typeface="Microsoft YaHei" charset="-122"/>
                        <a:ea typeface="Microsoft YaHei" charset="-122"/>
                        <a:cs typeface="Microsoft YaHei" charset="-122"/>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2400" b="1" i="0" u="none" kern="1200" baseline="0" dirty="0" smtClean="0">
                          <a:solidFill>
                            <a:srgbClr val="C00000"/>
                          </a:solidFill>
                          <a:latin typeface="Microsoft YaHei" charset="-122"/>
                          <a:ea typeface="Microsoft YaHei" charset="-122"/>
                          <a:cs typeface="Microsoft YaHei" charset="-122"/>
                          <a:sym typeface="华文中宋" panose="02010600040101010101" pitchFamily="2" charset="-122"/>
                        </a:rPr>
                        <a:t>20</a:t>
                      </a:r>
                      <a:r>
                        <a:rPr lang="zh-CN" altLang="en-US" sz="2400" b="1" i="0" u="none" kern="1200" baseline="0" dirty="0" smtClean="0">
                          <a:solidFill>
                            <a:srgbClr val="C00000"/>
                          </a:solidFill>
                          <a:latin typeface="Microsoft YaHei" charset="-122"/>
                          <a:ea typeface="Microsoft YaHei" charset="-122"/>
                          <a:cs typeface="Microsoft YaHei" charset="-122"/>
                          <a:sym typeface="华文中宋" panose="02010600040101010101" pitchFamily="2" charset="-122"/>
                        </a:rPr>
                        <a:t>分</a:t>
                      </a:r>
                      <a:endParaRPr lang="zh-CN" altLang="en-US" sz="2400" b="1" i="0" u="none" kern="1200" baseline="0" dirty="0">
                        <a:solidFill>
                          <a:srgbClr val="C00000"/>
                        </a:solidFill>
                        <a:latin typeface="Microsoft YaHei" charset="-122"/>
                        <a:ea typeface="Microsoft YaHei" charset="-122"/>
                        <a:cs typeface="Microsoft YaHei" charset="-122"/>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r>
              <a:tr h="559487">
                <a:tc>
                  <a:txBody>
                    <a:bodyPr/>
                    <a:lstStyle/>
                    <a:p>
                      <a:pPr marL="0" lvl="0" indent="0" algn="ctr" eaLnBrk="1" hangingPunct="1">
                        <a:spcBef>
                          <a:spcPct val="0"/>
                        </a:spcBef>
                        <a:buClr>
                          <a:schemeClr val="tx2"/>
                        </a:buClr>
                        <a:buSzPct val="70000"/>
                        <a:buFont typeface="Wingdings" panose="05000000000000000000" pitchFamily="2" charset="2"/>
                        <a:buNone/>
                      </a:pPr>
                      <a:r>
                        <a:rPr lang="zh-CN" altLang="en-US" sz="2400" b="1" i="0" u="none" kern="1200" baseline="0" dirty="0" smtClean="0">
                          <a:solidFill>
                            <a:schemeClr val="tx1"/>
                          </a:solidFill>
                          <a:latin typeface="Microsoft YaHei" charset="-122"/>
                          <a:ea typeface="Microsoft YaHei" charset="-122"/>
                          <a:cs typeface="Microsoft YaHei" charset="-122"/>
                          <a:sym typeface="华文中宋" panose="02010600040101010101" pitchFamily="2" charset="-122"/>
                        </a:rPr>
                        <a:t>名词解释</a:t>
                      </a:r>
                    </a:p>
                  </a:txBody>
                  <a:tcPr marL="90005" marR="90005" marT="46800" marB="468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2400" b="1" i="0" u="none" kern="1200" baseline="0" dirty="0" smtClean="0">
                          <a:solidFill>
                            <a:schemeClr val="tx1"/>
                          </a:solidFill>
                          <a:latin typeface="Microsoft YaHei" charset="-122"/>
                          <a:ea typeface="Microsoft YaHei" charset="-122"/>
                          <a:cs typeface="Microsoft YaHei" charset="-122"/>
                          <a:sym typeface="华文中宋" panose="02010600040101010101" pitchFamily="2" charset="-122"/>
                        </a:rPr>
                        <a:t>4</a:t>
                      </a:r>
                      <a:endParaRPr lang="zh-CN" altLang="en-US" sz="2400" b="1" i="0" u="none" kern="1200" baseline="0" dirty="0">
                        <a:solidFill>
                          <a:schemeClr val="tx1"/>
                        </a:solidFill>
                        <a:latin typeface="Microsoft YaHei" charset="-122"/>
                        <a:ea typeface="Microsoft YaHei" charset="-122"/>
                        <a:cs typeface="Microsoft YaHei" charset="-122"/>
                        <a:sym typeface="华文中宋" panose="02010600040101010101" pitchFamily="2" charset="-122"/>
                      </a:endParaRPr>
                    </a:p>
                  </a:txBody>
                  <a:tcPr marL="90005" marR="90005" marT="46800" marB="468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2400" b="1" i="0" u="none" kern="1200" baseline="0" dirty="0" smtClean="0">
                          <a:solidFill>
                            <a:schemeClr val="tx1"/>
                          </a:solidFill>
                          <a:latin typeface="Microsoft YaHei" charset="-122"/>
                          <a:ea typeface="Microsoft YaHei" charset="-122"/>
                          <a:cs typeface="Microsoft YaHei" charset="-122"/>
                          <a:sym typeface="华文中宋" panose="02010600040101010101" pitchFamily="2" charset="-122"/>
                        </a:rPr>
                        <a:t>4</a:t>
                      </a:r>
                      <a:endParaRPr lang="zh-CN" altLang="en-US" sz="2400" b="1" i="0" u="none" kern="1200" baseline="0" dirty="0">
                        <a:solidFill>
                          <a:schemeClr val="tx1"/>
                        </a:solidFill>
                        <a:latin typeface="Microsoft YaHei" charset="-122"/>
                        <a:ea typeface="Microsoft YaHei" charset="-122"/>
                        <a:cs typeface="Microsoft YaHei" charset="-122"/>
                        <a:sym typeface="华文中宋" panose="02010600040101010101" pitchFamily="2" charset="-122"/>
                      </a:endParaRPr>
                    </a:p>
                  </a:txBody>
                  <a:tcPr marL="90005" marR="90005" marT="46800" marB="468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2400" b="1" i="0" u="none" kern="1200" baseline="0" dirty="0" smtClean="0">
                          <a:solidFill>
                            <a:schemeClr val="tx1"/>
                          </a:solidFill>
                          <a:latin typeface="Microsoft YaHei" charset="-122"/>
                          <a:ea typeface="Microsoft YaHei" charset="-122"/>
                          <a:cs typeface="Microsoft YaHei" charset="-122"/>
                          <a:sym typeface="华文中宋" panose="02010600040101010101" pitchFamily="2" charset="-122"/>
                        </a:rPr>
                        <a:t>16</a:t>
                      </a:r>
                      <a:r>
                        <a:rPr lang="zh-CN" altLang="en-US" sz="2400" b="1" i="0" u="none" kern="1200" baseline="0" dirty="0" smtClean="0">
                          <a:solidFill>
                            <a:schemeClr val="tx1"/>
                          </a:solidFill>
                          <a:latin typeface="Microsoft YaHei" charset="-122"/>
                          <a:ea typeface="Microsoft YaHei" charset="-122"/>
                          <a:cs typeface="Microsoft YaHei" charset="-122"/>
                          <a:sym typeface="华文中宋" panose="02010600040101010101" pitchFamily="2" charset="-122"/>
                        </a:rPr>
                        <a:t>分</a:t>
                      </a:r>
                      <a:endParaRPr lang="zh-CN" altLang="en-US" sz="2400" b="1" i="0" u="none" kern="1200" baseline="0" dirty="0">
                        <a:solidFill>
                          <a:schemeClr val="tx1"/>
                        </a:solidFill>
                        <a:latin typeface="Microsoft YaHei" charset="-122"/>
                        <a:ea typeface="Microsoft YaHei" charset="-122"/>
                        <a:cs typeface="Microsoft YaHei" charset="-122"/>
                        <a:sym typeface="华文中宋" panose="02010600040101010101" pitchFamily="2" charset="-122"/>
                      </a:endParaRPr>
                    </a:p>
                  </a:txBody>
                  <a:tcPr marL="90005" marR="90005" marT="46800" marB="46800" anchor="ctr">
                    <a:lnL w="12700" cap="flat" cmpd="sng" algn="ctr">
                      <a:solidFill>
                        <a:schemeClr val="accent1"/>
                      </a:solidFill>
                      <a:prstDash val="solid"/>
                      <a:round/>
                      <a:headEnd type="none" w="med" len="med"/>
                      <a:tailEnd type="none" w="med" len="med"/>
                    </a:lnL>
                    <a:lnR w="12700" cap="flat" cmpd="sng">
                      <a:solidFill>
                        <a:schemeClr val="accent1"/>
                      </a:solidFill>
                      <a:prstDash val="soli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559487">
                <a:tc>
                  <a:txBody>
                    <a:bodyPr/>
                    <a:lstStyle/>
                    <a:p>
                      <a:pPr marL="0" lvl="0" indent="0" algn="ctr" eaLnBrk="1" hangingPunct="1">
                        <a:spcBef>
                          <a:spcPct val="0"/>
                        </a:spcBef>
                        <a:buClr>
                          <a:schemeClr val="tx2"/>
                        </a:buClr>
                        <a:buSzPct val="70000"/>
                        <a:buFont typeface="Wingdings" panose="05000000000000000000" pitchFamily="2" charset="2"/>
                        <a:buNone/>
                      </a:pPr>
                      <a:r>
                        <a:rPr lang="zh-CN" altLang="en-US" sz="2400" b="1" i="0" u="none" kern="1200" baseline="0" dirty="0" smtClean="0">
                          <a:solidFill>
                            <a:schemeClr val="tx1"/>
                          </a:solidFill>
                          <a:latin typeface="Microsoft YaHei" charset="-122"/>
                          <a:ea typeface="Microsoft YaHei" charset="-122"/>
                          <a:cs typeface="Microsoft YaHei" charset="-122"/>
                          <a:sym typeface="华文中宋" panose="02010600040101010101" pitchFamily="2" charset="-122"/>
                        </a:rPr>
                        <a:t>判断分析题</a:t>
                      </a:r>
                      <a:endParaRPr lang="zh-CN" altLang="en-US" sz="2400" b="1" i="0" u="none" kern="1200" baseline="0" dirty="0">
                        <a:solidFill>
                          <a:schemeClr val="tx1"/>
                        </a:solidFill>
                        <a:latin typeface="Microsoft YaHei" charset="-122"/>
                        <a:ea typeface="Microsoft YaHei" charset="-122"/>
                        <a:cs typeface="Microsoft YaHei" charset="-122"/>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solidFill>
                        <a:schemeClr val="accent1"/>
                      </a:solidFill>
                      <a:prstDash val="soli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2400" b="1" i="0" u="none" kern="1200" baseline="0" dirty="0" smtClean="0">
                          <a:solidFill>
                            <a:schemeClr val="tx1"/>
                          </a:solidFill>
                          <a:latin typeface="Microsoft YaHei" charset="-122"/>
                          <a:ea typeface="Microsoft YaHei" charset="-122"/>
                          <a:cs typeface="Microsoft YaHei" charset="-122"/>
                          <a:sym typeface="华文中宋" panose="02010600040101010101" pitchFamily="2" charset="-122"/>
                        </a:rPr>
                        <a:t>2</a:t>
                      </a:r>
                      <a:endParaRPr lang="zh-CN" altLang="en-US" sz="2400" b="1" i="0" u="none" kern="1200" baseline="0" dirty="0">
                        <a:solidFill>
                          <a:schemeClr val="tx1"/>
                        </a:solidFill>
                        <a:latin typeface="Microsoft YaHei" charset="-122"/>
                        <a:ea typeface="Microsoft YaHei" charset="-122"/>
                        <a:cs typeface="Microsoft YaHei" charset="-122"/>
                        <a:sym typeface="华文中宋" panose="02010600040101010101" pitchFamily="2" charset="-122"/>
                      </a:endParaRPr>
                    </a:p>
                  </a:txBody>
                  <a:tcPr marL="90005" marR="90005" marT="46800" marB="468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2400" b="1" i="0" u="none" kern="1200" baseline="0" dirty="0" smtClean="0">
                          <a:solidFill>
                            <a:schemeClr val="tx1"/>
                          </a:solidFill>
                          <a:latin typeface="Microsoft YaHei" charset="-122"/>
                          <a:ea typeface="Microsoft YaHei" charset="-122"/>
                          <a:cs typeface="Microsoft YaHei" charset="-122"/>
                          <a:sym typeface="华文中宋" panose="02010600040101010101" pitchFamily="2" charset="-122"/>
                        </a:rPr>
                        <a:t>7</a:t>
                      </a:r>
                      <a:endParaRPr lang="zh-CN" altLang="en-US" sz="2400" b="1" i="0" u="none" kern="1200" baseline="0" dirty="0">
                        <a:solidFill>
                          <a:schemeClr val="tx1"/>
                        </a:solidFill>
                        <a:latin typeface="Microsoft YaHei" charset="-122"/>
                        <a:ea typeface="Microsoft YaHei" charset="-122"/>
                        <a:cs typeface="Microsoft YaHei" charset="-122"/>
                        <a:sym typeface="华文中宋" panose="02010600040101010101" pitchFamily="2" charset="-122"/>
                      </a:endParaRPr>
                    </a:p>
                  </a:txBody>
                  <a:tcPr marL="90005" marR="90005" marT="46800" marB="468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2400" b="1" i="0" u="none" kern="1200" baseline="0" dirty="0" smtClean="0">
                          <a:solidFill>
                            <a:schemeClr val="tx1"/>
                          </a:solidFill>
                          <a:latin typeface="Microsoft YaHei" charset="-122"/>
                          <a:ea typeface="Microsoft YaHei" charset="-122"/>
                          <a:cs typeface="Microsoft YaHei" charset="-122"/>
                          <a:sym typeface="华文中宋" panose="02010600040101010101" pitchFamily="2" charset="-122"/>
                        </a:rPr>
                        <a:t>14</a:t>
                      </a:r>
                      <a:r>
                        <a:rPr lang="zh-CN" altLang="en-US" sz="2400" b="1" i="0" u="none" kern="1200" baseline="0" dirty="0" smtClean="0">
                          <a:solidFill>
                            <a:schemeClr val="tx1"/>
                          </a:solidFill>
                          <a:latin typeface="Microsoft YaHei" charset="-122"/>
                          <a:ea typeface="Microsoft YaHei" charset="-122"/>
                          <a:cs typeface="Microsoft YaHei" charset="-122"/>
                          <a:sym typeface="华文中宋" panose="02010600040101010101" pitchFamily="2" charset="-122"/>
                        </a:rPr>
                        <a:t>分</a:t>
                      </a:r>
                      <a:endParaRPr lang="zh-CN" altLang="en-US" sz="2400" b="1" i="0" u="none" kern="1200" baseline="0" dirty="0">
                        <a:solidFill>
                          <a:schemeClr val="tx1"/>
                        </a:solidFill>
                        <a:latin typeface="Microsoft YaHei" charset="-122"/>
                        <a:ea typeface="Microsoft YaHei" charset="-122"/>
                        <a:cs typeface="Microsoft YaHei" charset="-122"/>
                        <a:sym typeface="华文中宋" panose="02010600040101010101" pitchFamily="2" charset="-122"/>
                      </a:endParaRPr>
                    </a:p>
                  </a:txBody>
                  <a:tcPr marL="90005" marR="90005" marT="46800" marB="46800" anchor="ctr">
                    <a:lnL w="12700" cap="flat" cmpd="sng" algn="ctr">
                      <a:solidFill>
                        <a:schemeClr val="accent1"/>
                      </a:solidFill>
                      <a:prstDash val="solid"/>
                      <a:roun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559487">
                <a:tc>
                  <a:txBody>
                    <a:bodyPr/>
                    <a:lstStyle/>
                    <a:p>
                      <a:pPr marL="0" lvl="0" indent="0" algn="ctr" eaLnBrk="1" hangingPunct="1">
                        <a:spcBef>
                          <a:spcPct val="0"/>
                        </a:spcBef>
                        <a:buClr>
                          <a:schemeClr val="tx2"/>
                        </a:buClr>
                        <a:buSzPct val="70000"/>
                        <a:buFont typeface="Wingdings" panose="05000000000000000000" pitchFamily="2" charset="2"/>
                        <a:buNone/>
                      </a:pPr>
                      <a:r>
                        <a:rPr lang="zh-CN" altLang="en-US" sz="2400" b="1" i="0" u="none" kern="1200" baseline="0" dirty="0" smtClean="0">
                          <a:solidFill>
                            <a:schemeClr val="tx1"/>
                          </a:solidFill>
                          <a:latin typeface="Microsoft YaHei" charset="-122"/>
                          <a:ea typeface="Microsoft YaHei" charset="-122"/>
                          <a:cs typeface="Microsoft YaHei" charset="-122"/>
                          <a:sym typeface="华文中宋" panose="02010600040101010101" pitchFamily="2" charset="-122"/>
                        </a:rPr>
                        <a:t>简答题</a:t>
                      </a:r>
                      <a:endParaRPr lang="zh-CN" altLang="en-US" sz="2400" b="1" i="0" u="none" kern="1200" baseline="0" dirty="0">
                        <a:solidFill>
                          <a:schemeClr val="tx1"/>
                        </a:solidFill>
                        <a:latin typeface="Microsoft YaHei" charset="-122"/>
                        <a:ea typeface="Microsoft YaHei" charset="-122"/>
                        <a:cs typeface="Microsoft YaHei" charset="-122"/>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solidFill>
                        <a:schemeClr val="accent1"/>
                      </a:solidFill>
                      <a:prstDash val="soli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2400" b="1" i="0" u="none" kern="1200" baseline="0" dirty="0" smtClean="0">
                          <a:solidFill>
                            <a:schemeClr val="tx1"/>
                          </a:solidFill>
                          <a:latin typeface="Microsoft YaHei" charset="-122"/>
                          <a:ea typeface="Microsoft YaHei" charset="-122"/>
                          <a:cs typeface="Microsoft YaHei" charset="-122"/>
                          <a:sym typeface="华文中宋" panose="02010600040101010101" pitchFamily="2" charset="-122"/>
                        </a:rPr>
                        <a:t>2</a:t>
                      </a:r>
                      <a:endParaRPr lang="zh-CN" altLang="en-US" sz="2400" b="1" i="0" u="none" kern="1200" baseline="0" dirty="0">
                        <a:solidFill>
                          <a:schemeClr val="tx1"/>
                        </a:solidFill>
                        <a:latin typeface="Microsoft YaHei" charset="-122"/>
                        <a:ea typeface="Microsoft YaHei" charset="-122"/>
                        <a:cs typeface="Microsoft YaHei" charset="-122"/>
                        <a:sym typeface="华文中宋" panose="02010600040101010101" pitchFamily="2" charset="-122"/>
                      </a:endParaRPr>
                    </a:p>
                  </a:txBody>
                  <a:tcPr marL="90005" marR="90005" marT="46800" marB="468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2400" b="1" i="0" u="none" kern="1200" baseline="0" dirty="0" smtClean="0">
                          <a:solidFill>
                            <a:schemeClr val="tx1"/>
                          </a:solidFill>
                          <a:latin typeface="Microsoft YaHei" charset="-122"/>
                          <a:ea typeface="Microsoft YaHei" charset="-122"/>
                          <a:cs typeface="Microsoft YaHei" charset="-122"/>
                          <a:sym typeface="华文中宋" panose="02010600040101010101" pitchFamily="2" charset="-122"/>
                        </a:rPr>
                        <a:t>10</a:t>
                      </a:r>
                      <a:endParaRPr lang="zh-CN" altLang="en-US" sz="2400" b="1" i="0" u="none" kern="1200" baseline="0" dirty="0">
                        <a:solidFill>
                          <a:schemeClr val="tx1"/>
                        </a:solidFill>
                        <a:latin typeface="Microsoft YaHei" charset="-122"/>
                        <a:ea typeface="Microsoft YaHei" charset="-122"/>
                        <a:cs typeface="Microsoft YaHei" charset="-122"/>
                        <a:sym typeface="华文中宋" panose="02010600040101010101" pitchFamily="2" charset="-122"/>
                      </a:endParaRPr>
                    </a:p>
                  </a:txBody>
                  <a:tcPr marL="90005" marR="90005" marT="46800" marB="468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2400" b="1" i="0" u="none" kern="1200" baseline="0" dirty="0" smtClean="0">
                          <a:solidFill>
                            <a:schemeClr val="tx1"/>
                          </a:solidFill>
                          <a:latin typeface="Microsoft YaHei" charset="-122"/>
                          <a:ea typeface="Microsoft YaHei" charset="-122"/>
                          <a:cs typeface="Microsoft YaHei" charset="-122"/>
                          <a:sym typeface="华文中宋" panose="02010600040101010101" pitchFamily="2" charset="-122"/>
                        </a:rPr>
                        <a:t>20</a:t>
                      </a:r>
                      <a:r>
                        <a:rPr lang="zh-CN" altLang="en-US" sz="2400" b="1" i="0" u="none" kern="1200" baseline="0" dirty="0" smtClean="0">
                          <a:solidFill>
                            <a:schemeClr val="tx1"/>
                          </a:solidFill>
                          <a:latin typeface="Microsoft YaHei" charset="-122"/>
                          <a:ea typeface="Microsoft YaHei" charset="-122"/>
                          <a:cs typeface="Microsoft YaHei" charset="-122"/>
                          <a:sym typeface="华文中宋" panose="02010600040101010101" pitchFamily="2" charset="-122"/>
                        </a:rPr>
                        <a:t>分</a:t>
                      </a:r>
                      <a:endParaRPr lang="zh-CN" altLang="en-US" sz="2400" b="1" i="0" u="none" kern="1200" baseline="0" dirty="0">
                        <a:solidFill>
                          <a:schemeClr val="tx1"/>
                        </a:solidFill>
                        <a:latin typeface="Microsoft YaHei" charset="-122"/>
                        <a:ea typeface="Microsoft YaHei" charset="-122"/>
                        <a:cs typeface="Microsoft YaHei" charset="-122"/>
                        <a:sym typeface="华文中宋" panose="02010600040101010101" pitchFamily="2" charset="-122"/>
                      </a:endParaRPr>
                    </a:p>
                  </a:txBody>
                  <a:tcPr marL="90005" marR="90005" marT="46800" marB="46800" anchor="ctr">
                    <a:lnL w="12700" cap="flat" cmpd="sng" algn="ctr">
                      <a:solidFill>
                        <a:schemeClr val="accent1"/>
                      </a:solidFill>
                      <a:prstDash val="solid"/>
                      <a:roun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559487">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eaLnBrk="1" hangingPunct="1">
                        <a:spcBef>
                          <a:spcPct val="0"/>
                        </a:spcBef>
                        <a:buClr>
                          <a:schemeClr val="tx2"/>
                        </a:buClr>
                        <a:buSzPct val="70000"/>
                        <a:buFont typeface="Wingdings" panose="05000000000000000000" pitchFamily="2" charset="2"/>
                        <a:buNone/>
                      </a:pPr>
                      <a:r>
                        <a:rPr lang="zh-CN" altLang="en-US" sz="2400" b="1" i="0" u="none" kern="1200" baseline="0" dirty="0">
                          <a:solidFill>
                            <a:schemeClr val="tx1"/>
                          </a:solidFill>
                          <a:latin typeface="Microsoft YaHei" charset="-122"/>
                          <a:ea typeface="Microsoft YaHei" charset="-122"/>
                          <a:cs typeface="Microsoft YaHei" charset="-122"/>
                          <a:sym typeface="华文中宋" panose="02010600040101010101" pitchFamily="2" charset="-122"/>
                        </a:rPr>
                        <a:t>论述题</a:t>
                      </a:r>
                    </a:p>
                  </a:txBody>
                  <a:tcPr marL="90005" marR="90005" marT="46800" marB="468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2400" b="1" i="0" u="none" kern="1200" baseline="0" dirty="0" smtClean="0">
                          <a:solidFill>
                            <a:schemeClr val="tx1"/>
                          </a:solidFill>
                          <a:latin typeface="Microsoft YaHei" charset="-122"/>
                          <a:ea typeface="Microsoft YaHei" charset="-122"/>
                          <a:cs typeface="Microsoft YaHei" charset="-122"/>
                          <a:sym typeface="华文中宋" panose="02010600040101010101" pitchFamily="2" charset="-122"/>
                        </a:rPr>
                        <a:t>2</a:t>
                      </a:r>
                      <a:endParaRPr lang="zh-CN" altLang="en-US" sz="2400" b="1" i="0" u="none" kern="1200" baseline="0" dirty="0">
                        <a:solidFill>
                          <a:schemeClr val="tx1"/>
                        </a:solidFill>
                        <a:latin typeface="Microsoft YaHei" charset="-122"/>
                        <a:ea typeface="Microsoft YaHei" charset="-122"/>
                        <a:cs typeface="Microsoft YaHei" charset="-122"/>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2400" b="1" i="0" u="none" kern="1200" baseline="0" dirty="0" smtClean="0">
                          <a:solidFill>
                            <a:schemeClr val="tx1"/>
                          </a:solidFill>
                          <a:latin typeface="Microsoft YaHei" charset="-122"/>
                          <a:ea typeface="Microsoft YaHei" charset="-122"/>
                          <a:cs typeface="Microsoft YaHei" charset="-122"/>
                          <a:sym typeface="华文中宋" panose="02010600040101010101" pitchFamily="2" charset="-122"/>
                        </a:rPr>
                        <a:t>15</a:t>
                      </a:r>
                      <a:endParaRPr lang="zh-CN" altLang="en-US" sz="2400" b="1" i="0" u="none" kern="1200" baseline="0" dirty="0">
                        <a:solidFill>
                          <a:schemeClr val="tx1"/>
                        </a:solidFill>
                        <a:latin typeface="Microsoft YaHei" charset="-122"/>
                        <a:ea typeface="Microsoft YaHei" charset="-122"/>
                        <a:cs typeface="Microsoft YaHei" charset="-122"/>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2400" b="1" i="0" u="none" kern="1200" baseline="0" dirty="0" smtClean="0">
                          <a:solidFill>
                            <a:schemeClr val="tx1"/>
                          </a:solidFill>
                          <a:latin typeface="Microsoft YaHei" charset="-122"/>
                          <a:ea typeface="Microsoft YaHei" charset="-122"/>
                          <a:cs typeface="Microsoft YaHei" charset="-122"/>
                          <a:sym typeface="华文中宋" panose="02010600040101010101" pitchFamily="2" charset="-122"/>
                        </a:rPr>
                        <a:t>3</a:t>
                      </a:r>
                      <a:r>
                        <a:rPr lang="zh-CN" altLang="en-US" sz="2400" b="1" i="0" u="none" kern="1200" baseline="0" dirty="0" smtClean="0">
                          <a:solidFill>
                            <a:schemeClr val="tx1"/>
                          </a:solidFill>
                          <a:latin typeface="Microsoft YaHei" charset="-122"/>
                          <a:ea typeface="Microsoft YaHei" charset="-122"/>
                          <a:cs typeface="Microsoft YaHei" charset="-122"/>
                          <a:sym typeface="华文中宋" panose="02010600040101010101" pitchFamily="2" charset="-122"/>
                        </a:rPr>
                        <a:t>0分</a:t>
                      </a:r>
                      <a:endParaRPr lang="zh-CN" altLang="en-US" sz="2400" b="1" i="0" u="none" kern="1200" baseline="0" dirty="0">
                        <a:solidFill>
                          <a:schemeClr val="tx1"/>
                        </a:solidFill>
                        <a:latin typeface="Microsoft YaHei" charset="-122"/>
                        <a:ea typeface="Microsoft YaHei" charset="-122"/>
                        <a:cs typeface="Microsoft YaHei" charset="-122"/>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r>
            </a:tbl>
          </a:graphicData>
        </a:graphic>
      </p:graphicFrame>
      <p:sp>
        <p:nvSpPr>
          <p:cNvPr id="4" name="TextBox 3"/>
          <p:cNvSpPr txBox="1"/>
          <p:nvPr/>
        </p:nvSpPr>
        <p:spPr>
          <a:xfrm>
            <a:off x="1573949" y="5238125"/>
            <a:ext cx="9174261" cy="646331"/>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注意：本门课程真题重复率在</a:t>
            </a:r>
            <a:r>
              <a:rPr lang="en-US" altLang="zh-CN" sz="2400" dirty="0" smtClean="0">
                <a:latin typeface="Microsoft YaHei" charset="-122"/>
                <a:ea typeface="Microsoft YaHei" charset="-122"/>
                <a:cs typeface="Microsoft YaHei" charset="-122"/>
              </a:rPr>
              <a:t>63%</a:t>
            </a:r>
            <a:r>
              <a:rPr lang="zh-CN" altLang="en-US" sz="2400" dirty="0" smtClean="0">
                <a:latin typeface="Microsoft YaHei" charset="-122"/>
                <a:ea typeface="Microsoft YaHei" charset="-122"/>
                <a:cs typeface="Microsoft YaHei" charset="-122"/>
              </a:rPr>
              <a:t>左右，属于偏理解型科目。</a:t>
            </a:r>
            <a:endParaRPr lang="zh-CN" altLang="en-US" sz="2400" dirty="0">
              <a:latin typeface="Microsoft YaHei" charset="-122"/>
              <a:ea typeface="Microsoft YaHei" charset="-122"/>
              <a:cs typeface="Microsoft YaHei" charset="-122"/>
            </a:endParaRPr>
          </a:p>
        </p:txBody>
      </p:sp>
      <p:sp>
        <p:nvSpPr>
          <p:cNvPr id="3" name="文本框 2"/>
          <p:cNvSpPr txBox="1"/>
          <p:nvPr/>
        </p:nvSpPr>
        <p:spPr>
          <a:xfrm>
            <a:off x="961310" y="460196"/>
            <a:ext cx="1620957" cy="523220"/>
          </a:xfrm>
          <a:prstGeom prst="rect">
            <a:avLst/>
          </a:prstGeom>
          <a:noFill/>
        </p:spPr>
        <p:txBody>
          <a:bodyPr wrap="none" rtlCol="0">
            <a:spAutoFit/>
          </a:bodyPr>
          <a:lstStyle/>
          <a:p>
            <a:r>
              <a:rPr lang="zh-CN" altLang="en-US" sz="2800" b="1" dirty="0" smtClean="0">
                <a:latin typeface="方正清刻本悦宋简体" panose="02000000000000000000" pitchFamily="2" charset="-122"/>
                <a:ea typeface="方正清刻本悦宋简体" panose="02000000000000000000" pitchFamily="2" charset="-122"/>
              </a:rPr>
              <a:t>题型介绍</a:t>
            </a:r>
            <a:endParaRPr lang="zh-CN" altLang="en-US" sz="2800" b="1" dirty="0">
              <a:latin typeface="方正清刻本悦宋简体" panose="02000000000000000000" pitchFamily="2" charset="-122"/>
              <a:ea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96900" y="0"/>
            <a:ext cx="11595100" cy="6616700"/>
          </a:xfrm>
          <a:prstGeom prst="rect">
            <a:avLst/>
          </a:prstGeom>
        </p:spPr>
      </p:pic>
      <p:pic>
        <p:nvPicPr>
          <p:cNvPr id="6" name="图片 5"/>
          <p:cNvPicPr>
            <a:picLocks noChangeAspect="1"/>
          </p:cNvPicPr>
          <p:nvPr/>
        </p:nvPicPr>
        <p:blipFill>
          <a:blip r:embed="rId3"/>
          <a:stretch>
            <a:fillRect/>
          </a:stretch>
        </p:blipFill>
        <p:spPr>
          <a:xfrm>
            <a:off x="0" y="0"/>
            <a:ext cx="4671548" cy="882316"/>
          </a:xfrm>
          <a:prstGeom prst="rect">
            <a:avLst/>
          </a:prstGeom>
        </p:spPr>
      </p:pic>
    </p:spTree>
    <p:extLst>
      <p:ext uri="{BB962C8B-B14F-4D97-AF65-F5344CB8AC3E}">
        <p14:creationId xmlns:p14="http://schemas.microsoft.com/office/powerpoint/2010/main" val="7799907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1264" y="152400"/>
            <a:ext cx="11671300" cy="6705600"/>
          </a:xfrm>
          <a:prstGeom prst="rect">
            <a:avLst/>
          </a:prstGeom>
        </p:spPr>
      </p:pic>
      <p:pic>
        <p:nvPicPr>
          <p:cNvPr id="6" name="图片 5"/>
          <p:cNvPicPr>
            <a:picLocks noChangeAspect="1"/>
          </p:cNvPicPr>
          <p:nvPr/>
        </p:nvPicPr>
        <p:blipFill>
          <a:blip r:embed="rId3"/>
          <a:stretch>
            <a:fillRect/>
          </a:stretch>
        </p:blipFill>
        <p:spPr>
          <a:xfrm>
            <a:off x="0" y="0"/>
            <a:ext cx="3689684" cy="696871"/>
          </a:xfrm>
          <a:prstGeom prst="rect">
            <a:avLst/>
          </a:prstGeom>
        </p:spPr>
      </p:pic>
      <p:sp>
        <p:nvSpPr>
          <p:cNvPr id="4" name="文本框 3"/>
          <p:cNvSpPr txBox="1"/>
          <p:nvPr/>
        </p:nvSpPr>
        <p:spPr>
          <a:xfrm>
            <a:off x="481264" y="2823411"/>
            <a:ext cx="1723549" cy="461665"/>
          </a:xfrm>
          <a:prstGeom prst="rect">
            <a:avLst/>
          </a:prstGeom>
          <a:noFill/>
        </p:spPr>
        <p:txBody>
          <a:bodyPr wrap="none" rtlCol="0">
            <a:spAutoFit/>
          </a:bodyPr>
          <a:lstStyle/>
          <a:p>
            <a:r>
              <a:rPr kumimoji="1" lang="zh-CN" altLang="en-US" sz="2400" b="1" smtClean="0">
                <a:solidFill>
                  <a:srgbClr val="C00000"/>
                </a:solidFill>
              </a:rPr>
              <a:t>［选择题］</a:t>
            </a:r>
            <a:endParaRPr kumimoji="1" lang="zh-CN" altLang="en-US" sz="2400" b="1">
              <a:solidFill>
                <a:srgbClr val="C00000"/>
              </a:solidFill>
            </a:endParaRPr>
          </a:p>
        </p:txBody>
      </p:sp>
      <p:sp>
        <p:nvSpPr>
          <p:cNvPr id="5" name="云形标注 4"/>
          <p:cNvSpPr/>
          <p:nvPr/>
        </p:nvSpPr>
        <p:spPr>
          <a:xfrm>
            <a:off x="9521660" y="0"/>
            <a:ext cx="2670340" cy="1748589"/>
          </a:xfrm>
          <a:prstGeom prst="cloudCallout">
            <a:avLst>
              <a:gd name="adj1" fmla="val -25038"/>
              <a:gd name="adj2" fmla="val 5149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社会属性</a:t>
            </a:r>
            <a:endParaRPr kumimoji="1" lang="en-US" altLang="zh-CN" sz="2400" dirty="0" smtClean="0">
              <a:latin typeface="Microsoft YaHei" charset="-122"/>
              <a:ea typeface="Microsoft YaHei" charset="-122"/>
              <a:cs typeface="Microsoft YaHei" charset="-122"/>
            </a:endParaRPr>
          </a:p>
          <a:p>
            <a:pPr algn="ctr"/>
            <a:r>
              <a:rPr kumimoji="1" lang="zh-CN" altLang="en-US" sz="2400" dirty="0" smtClean="0">
                <a:latin typeface="Microsoft YaHei" charset="-122"/>
                <a:ea typeface="Microsoft YaHei" charset="-122"/>
                <a:cs typeface="Microsoft YaHei" charset="-122"/>
              </a:rPr>
              <a:t>生理属性</a:t>
            </a:r>
            <a:endParaRPr kumimoji="1" lang="en-US" altLang="zh-CN" sz="2400" dirty="0" smtClean="0">
              <a:latin typeface="Microsoft YaHei" charset="-122"/>
              <a:ea typeface="Microsoft YaHei" charset="-122"/>
              <a:cs typeface="Microsoft YaHei" charset="-122"/>
            </a:endParaRPr>
          </a:p>
          <a:p>
            <a:pPr algn="ctr"/>
            <a:r>
              <a:rPr kumimoji="1" lang="zh-CN" altLang="en-US" sz="2400" dirty="0" smtClean="0">
                <a:latin typeface="Microsoft YaHei" charset="-122"/>
                <a:ea typeface="Microsoft YaHei" charset="-122"/>
                <a:cs typeface="Microsoft YaHei" charset="-122"/>
              </a:rPr>
              <a:t>物理属性</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625150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1862626"/>
            <a:ext cx="12192000" cy="3132748"/>
          </a:xfrm>
          <a:prstGeom prst="rect">
            <a:avLst/>
          </a:prstGeom>
        </p:spPr>
      </p:pic>
      <p:pic>
        <p:nvPicPr>
          <p:cNvPr id="6" name="图片 5"/>
          <p:cNvPicPr>
            <a:picLocks noChangeAspect="1"/>
          </p:cNvPicPr>
          <p:nvPr/>
        </p:nvPicPr>
        <p:blipFill>
          <a:blip r:embed="rId3"/>
          <a:stretch>
            <a:fillRect/>
          </a:stretch>
        </p:blipFill>
        <p:spPr>
          <a:xfrm>
            <a:off x="0" y="0"/>
            <a:ext cx="3689684" cy="696871"/>
          </a:xfrm>
          <a:prstGeom prst="rect">
            <a:avLst/>
          </a:prstGeom>
        </p:spPr>
      </p:pic>
      <p:sp>
        <p:nvSpPr>
          <p:cNvPr id="4" name="文本框 3"/>
          <p:cNvSpPr txBox="1"/>
          <p:nvPr/>
        </p:nvSpPr>
        <p:spPr>
          <a:xfrm>
            <a:off x="481264" y="2823411"/>
            <a:ext cx="1723549" cy="461665"/>
          </a:xfrm>
          <a:prstGeom prst="rect">
            <a:avLst/>
          </a:prstGeom>
          <a:noFill/>
        </p:spPr>
        <p:txBody>
          <a:bodyPr wrap="none" rtlCol="0">
            <a:spAutoFit/>
          </a:bodyPr>
          <a:lstStyle/>
          <a:p>
            <a:r>
              <a:rPr kumimoji="1" lang="zh-CN" altLang="en-US" sz="2400" b="1" dirty="0" smtClean="0">
                <a:solidFill>
                  <a:srgbClr val="C00000"/>
                </a:solidFill>
              </a:rPr>
              <a:t>［选择题］</a:t>
            </a:r>
            <a:endParaRPr kumimoji="1" lang="zh-CN" altLang="en-US" sz="2400" b="1" dirty="0">
              <a:solidFill>
                <a:srgbClr val="C00000"/>
              </a:solidFill>
            </a:endParaRPr>
          </a:p>
        </p:txBody>
      </p:sp>
      <p:sp>
        <p:nvSpPr>
          <p:cNvPr id="7" name="云形标注 6"/>
          <p:cNvSpPr/>
          <p:nvPr/>
        </p:nvSpPr>
        <p:spPr>
          <a:xfrm>
            <a:off x="7427495" y="994611"/>
            <a:ext cx="4042609" cy="1347536"/>
          </a:xfrm>
          <a:prstGeom prst="cloudCallout">
            <a:avLst>
              <a:gd name="adj1" fmla="val -22420"/>
              <a:gd name="adj2" fmla="val 7559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smtClean="0">
                <a:latin typeface="Microsoft YaHei" charset="-122"/>
                <a:ea typeface="Microsoft YaHei" charset="-122"/>
                <a:cs typeface="Microsoft YaHei" charset="-122"/>
              </a:rPr>
              <a:t>音素、音节、音标</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214937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550" y="107950"/>
            <a:ext cx="12026900" cy="6642100"/>
          </a:xfrm>
          <a:prstGeom prst="rect">
            <a:avLst/>
          </a:prstGeom>
        </p:spPr>
      </p:pic>
      <p:pic>
        <p:nvPicPr>
          <p:cNvPr id="6" name="图片 5"/>
          <p:cNvPicPr>
            <a:picLocks noChangeAspect="1"/>
          </p:cNvPicPr>
          <p:nvPr/>
        </p:nvPicPr>
        <p:blipFill>
          <a:blip r:embed="rId3"/>
          <a:stretch>
            <a:fillRect/>
          </a:stretch>
        </p:blipFill>
        <p:spPr>
          <a:xfrm>
            <a:off x="0" y="0"/>
            <a:ext cx="3689684" cy="696871"/>
          </a:xfrm>
          <a:prstGeom prst="rect">
            <a:avLst/>
          </a:prstGeom>
        </p:spPr>
      </p:pic>
      <p:sp>
        <p:nvSpPr>
          <p:cNvPr id="4" name="文本框 3"/>
          <p:cNvSpPr txBox="1"/>
          <p:nvPr/>
        </p:nvSpPr>
        <p:spPr>
          <a:xfrm>
            <a:off x="481264" y="2823411"/>
            <a:ext cx="1723549" cy="461665"/>
          </a:xfrm>
          <a:prstGeom prst="rect">
            <a:avLst/>
          </a:prstGeom>
          <a:noFill/>
        </p:spPr>
        <p:txBody>
          <a:bodyPr wrap="none" rtlCol="0">
            <a:spAutoFit/>
          </a:bodyPr>
          <a:lstStyle/>
          <a:p>
            <a:r>
              <a:rPr kumimoji="1" lang="zh-CN" altLang="en-US" sz="2400" b="1" dirty="0" smtClean="0">
                <a:solidFill>
                  <a:srgbClr val="C00000"/>
                </a:solidFill>
              </a:rPr>
              <a:t>［选择题］</a:t>
            </a:r>
            <a:endParaRPr kumimoji="1" lang="zh-CN" altLang="en-US" sz="2400" b="1" dirty="0">
              <a:solidFill>
                <a:srgbClr val="C00000"/>
              </a:solidFill>
            </a:endParaRPr>
          </a:p>
        </p:txBody>
      </p:sp>
      <p:sp>
        <p:nvSpPr>
          <p:cNvPr id="5" name="云形标注 4"/>
          <p:cNvSpPr/>
          <p:nvPr/>
        </p:nvSpPr>
        <p:spPr>
          <a:xfrm>
            <a:off x="9655009" y="348435"/>
            <a:ext cx="2454441" cy="946484"/>
          </a:xfrm>
          <a:prstGeom prst="cloudCallou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smtClean="0">
                <a:latin typeface="Microsoft YaHei" charset="-122"/>
                <a:ea typeface="Microsoft YaHei" charset="-122"/>
                <a:cs typeface="Microsoft YaHei" charset="-122"/>
              </a:rPr>
              <a:t>元音</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500430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79450" y="869950"/>
            <a:ext cx="10833100" cy="5118100"/>
          </a:xfrm>
          <a:prstGeom prst="rect">
            <a:avLst/>
          </a:prstGeom>
        </p:spPr>
      </p:pic>
      <p:pic>
        <p:nvPicPr>
          <p:cNvPr id="6" name="图片 5"/>
          <p:cNvPicPr>
            <a:picLocks noChangeAspect="1"/>
          </p:cNvPicPr>
          <p:nvPr/>
        </p:nvPicPr>
        <p:blipFill>
          <a:blip r:embed="rId3"/>
          <a:stretch>
            <a:fillRect/>
          </a:stretch>
        </p:blipFill>
        <p:spPr>
          <a:xfrm>
            <a:off x="0" y="0"/>
            <a:ext cx="3689684" cy="696871"/>
          </a:xfrm>
          <a:prstGeom prst="rect">
            <a:avLst/>
          </a:prstGeom>
        </p:spPr>
      </p:pic>
      <p:sp>
        <p:nvSpPr>
          <p:cNvPr id="4" name="文本框 3"/>
          <p:cNvSpPr txBox="1"/>
          <p:nvPr/>
        </p:nvSpPr>
        <p:spPr>
          <a:xfrm>
            <a:off x="481264" y="2823411"/>
            <a:ext cx="1723549" cy="461665"/>
          </a:xfrm>
          <a:prstGeom prst="rect">
            <a:avLst/>
          </a:prstGeom>
          <a:noFill/>
        </p:spPr>
        <p:txBody>
          <a:bodyPr wrap="none" rtlCol="0">
            <a:spAutoFit/>
          </a:bodyPr>
          <a:lstStyle/>
          <a:p>
            <a:r>
              <a:rPr kumimoji="1" lang="zh-CN" altLang="en-US" sz="2400" b="1" dirty="0" smtClean="0">
                <a:solidFill>
                  <a:srgbClr val="C00000"/>
                </a:solidFill>
              </a:rPr>
              <a:t>［选择题］</a:t>
            </a:r>
            <a:endParaRPr kumimoji="1" lang="zh-CN" altLang="en-US" sz="2400" b="1" dirty="0">
              <a:solidFill>
                <a:srgbClr val="C00000"/>
              </a:solidFill>
            </a:endParaRPr>
          </a:p>
        </p:txBody>
      </p:sp>
      <p:sp>
        <p:nvSpPr>
          <p:cNvPr id="5" name="云形标注 4"/>
          <p:cNvSpPr/>
          <p:nvPr/>
        </p:nvSpPr>
        <p:spPr>
          <a:xfrm>
            <a:off x="9655009" y="348435"/>
            <a:ext cx="2454441" cy="946484"/>
          </a:xfrm>
          <a:prstGeom prst="cloudCallout">
            <a:avLst>
              <a:gd name="adj1" fmla="val -104493"/>
              <a:gd name="adj2" fmla="val 130297"/>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辅音</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540430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sfs-public.shangdejigou.cn/teach-resource/question_content/picture/5bd6330fb7060c3cb1064a29ae120ebe/image.png"/>
          <p:cNvPicPr/>
          <p:nvPr/>
        </p:nvPicPr>
        <p:blipFill>
          <a:blip r:embed="rId2">
            <a:extLst>
              <a:ext uri="{28A0092B-C50C-407E-A947-70E740481C1C}">
                <a14:useLocalDpi xmlns:a14="http://schemas.microsoft.com/office/drawing/2010/main" val="0"/>
              </a:ext>
            </a:extLst>
          </a:blip>
          <a:srcRect/>
          <a:stretch>
            <a:fillRect/>
          </a:stretch>
        </p:blipFill>
        <p:spPr bwMode="auto">
          <a:xfrm>
            <a:off x="6410592" y="1428482"/>
            <a:ext cx="5274310" cy="2974340"/>
          </a:xfrm>
          <a:prstGeom prst="rect">
            <a:avLst/>
          </a:prstGeom>
          <a:noFill/>
          <a:extLst/>
        </p:spPr>
      </p:pic>
      <p:pic>
        <p:nvPicPr>
          <p:cNvPr id="5" name="Picture 2" descr="https://sfs-public.shangdejigou.cn/teach-resource/question_content/picture/8c5a989d184728917774d264318cce88/image.png"/>
          <p:cNvPicPr/>
          <p:nvPr/>
        </p:nvPicPr>
        <p:blipFill>
          <a:blip r:embed="rId3">
            <a:extLst>
              <a:ext uri="{28A0092B-C50C-407E-A947-70E740481C1C}">
                <a14:useLocalDpi xmlns:a14="http://schemas.microsoft.com/office/drawing/2010/main" val="0"/>
              </a:ext>
            </a:extLst>
          </a:blip>
          <a:srcRect/>
          <a:stretch>
            <a:fillRect/>
          </a:stretch>
        </p:blipFill>
        <p:spPr bwMode="auto">
          <a:xfrm>
            <a:off x="289510" y="1428482"/>
            <a:ext cx="5822532" cy="297434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3497180" y="3737810"/>
            <a:ext cx="441146" cy="400110"/>
          </a:xfrm>
          <a:prstGeom prst="rect">
            <a:avLst/>
          </a:prstGeom>
          <a:noFill/>
        </p:spPr>
        <p:txBody>
          <a:bodyPr wrap="none" rtlCol="0">
            <a:spAutoFit/>
          </a:bodyPr>
          <a:lstStyle/>
          <a:p>
            <a:r>
              <a:rPr kumimoji="1" lang="zh-CN" altLang="en-US" sz="2000" b="1" smtClean="0">
                <a:solidFill>
                  <a:srgbClr val="C00000"/>
                </a:solidFill>
              </a:rPr>
              <a:t>波</a:t>
            </a:r>
            <a:endParaRPr kumimoji="1" lang="zh-CN" altLang="en-US" sz="2000" b="1">
              <a:solidFill>
                <a:srgbClr val="C00000"/>
              </a:solidFill>
            </a:endParaRPr>
          </a:p>
        </p:txBody>
      </p:sp>
      <p:sp>
        <p:nvSpPr>
          <p:cNvPr id="7" name="文本框 6"/>
          <p:cNvSpPr txBox="1"/>
          <p:nvPr/>
        </p:nvSpPr>
        <p:spPr>
          <a:xfrm>
            <a:off x="2258598" y="776986"/>
            <a:ext cx="2138727" cy="400110"/>
          </a:xfrm>
          <a:prstGeom prst="rect">
            <a:avLst/>
          </a:prstGeom>
          <a:noFill/>
        </p:spPr>
        <p:txBody>
          <a:bodyPr wrap="none" rtlCol="0">
            <a:spAutoFit/>
          </a:bodyPr>
          <a:lstStyle/>
          <a:p>
            <a:r>
              <a:rPr kumimoji="1" lang="en-US" altLang="zh-CN" sz="2000" b="1" dirty="0" smtClean="0">
                <a:solidFill>
                  <a:srgbClr val="C00000"/>
                </a:solidFill>
                <a:latin typeface="Microsoft YaHei" charset="-122"/>
                <a:ea typeface="Microsoft YaHei" charset="-122"/>
                <a:cs typeface="Microsoft YaHei" charset="-122"/>
              </a:rPr>
              <a:t>8</a:t>
            </a:r>
            <a:r>
              <a:rPr kumimoji="1" lang="zh-CN" altLang="en-US" sz="2000" b="1" dirty="0" smtClean="0">
                <a:solidFill>
                  <a:srgbClr val="C00000"/>
                </a:solidFill>
                <a:latin typeface="Microsoft YaHei" charset="-122"/>
                <a:ea typeface="Microsoft YaHei" charset="-122"/>
                <a:cs typeface="Microsoft YaHei" charset="-122"/>
              </a:rPr>
              <a:t>个标准元音表格</a:t>
            </a:r>
            <a:endParaRPr kumimoji="1" lang="zh-CN" altLang="en-US" sz="2000" b="1" dirty="0">
              <a:solidFill>
                <a:srgbClr val="C00000"/>
              </a:solidFill>
              <a:latin typeface="Microsoft YaHei" charset="-122"/>
              <a:ea typeface="Microsoft YaHei" charset="-122"/>
              <a:cs typeface="Microsoft YaHei" charset="-122"/>
            </a:endParaRPr>
          </a:p>
        </p:txBody>
      </p:sp>
      <p:sp>
        <p:nvSpPr>
          <p:cNvPr id="2" name="文本框 1"/>
          <p:cNvSpPr txBox="1"/>
          <p:nvPr/>
        </p:nvSpPr>
        <p:spPr>
          <a:xfrm>
            <a:off x="3481138" y="2755232"/>
            <a:ext cx="492443" cy="461665"/>
          </a:xfrm>
          <a:prstGeom prst="rect">
            <a:avLst/>
          </a:prstGeom>
          <a:noFill/>
        </p:spPr>
        <p:txBody>
          <a:bodyPr wrap="none" rtlCol="0">
            <a:spAutoFit/>
          </a:bodyPr>
          <a:lstStyle/>
          <a:p>
            <a:r>
              <a:rPr kumimoji="1" lang="zh-CN" altLang="en-US" sz="2400" b="1" smtClean="0">
                <a:solidFill>
                  <a:srgbClr val="C00000"/>
                </a:solidFill>
              </a:rPr>
              <a:t>单</a:t>
            </a:r>
            <a:endParaRPr kumimoji="1" lang="zh-CN" altLang="en-US" sz="2400" b="1">
              <a:solidFill>
                <a:srgbClr val="C00000"/>
              </a:solidFill>
            </a:endParaRPr>
          </a:p>
        </p:txBody>
      </p:sp>
      <p:sp>
        <p:nvSpPr>
          <p:cNvPr id="3" name="文本框 2"/>
          <p:cNvSpPr txBox="1"/>
          <p:nvPr/>
        </p:nvSpPr>
        <p:spPr>
          <a:xfrm>
            <a:off x="3513222" y="1931254"/>
            <a:ext cx="441146" cy="400110"/>
          </a:xfrm>
          <a:prstGeom prst="rect">
            <a:avLst/>
          </a:prstGeom>
          <a:noFill/>
        </p:spPr>
        <p:txBody>
          <a:bodyPr wrap="none" rtlCol="0">
            <a:spAutoFit/>
          </a:bodyPr>
          <a:lstStyle/>
          <a:p>
            <a:r>
              <a:rPr kumimoji="1" lang="zh-CN" altLang="en-US" sz="2000" b="1" smtClean="0">
                <a:solidFill>
                  <a:srgbClr val="C00000"/>
                </a:solidFill>
              </a:rPr>
              <a:t>衣</a:t>
            </a:r>
            <a:endParaRPr kumimoji="1" lang="zh-CN" altLang="en-US" sz="2000" b="1">
              <a:solidFill>
                <a:srgbClr val="C00000"/>
              </a:solidFill>
            </a:endParaRPr>
          </a:p>
        </p:txBody>
      </p:sp>
      <p:sp>
        <p:nvSpPr>
          <p:cNvPr id="8" name="文本框 7"/>
          <p:cNvSpPr txBox="1"/>
          <p:nvPr/>
        </p:nvSpPr>
        <p:spPr>
          <a:xfrm>
            <a:off x="7978383" y="776986"/>
            <a:ext cx="1784463" cy="400110"/>
          </a:xfrm>
          <a:prstGeom prst="rect">
            <a:avLst/>
          </a:prstGeom>
          <a:noFill/>
        </p:spPr>
        <p:txBody>
          <a:bodyPr wrap="none" rtlCol="0">
            <a:spAutoFit/>
          </a:bodyPr>
          <a:lstStyle/>
          <a:p>
            <a:r>
              <a:rPr kumimoji="1" lang="en-US" altLang="zh-CN" sz="2000" b="1" dirty="0" smtClean="0">
                <a:solidFill>
                  <a:srgbClr val="C00000"/>
                </a:solidFill>
                <a:latin typeface="Microsoft YaHei" charset="-122"/>
                <a:ea typeface="Microsoft YaHei" charset="-122"/>
                <a:cs typeface="Microsoft YaHei" charset="-122"/>
              </a:rPr>
              <a:t>22</a:t>
            </a:r>
            <a:r>
              <a:rPr kumimoji="1" lang="zh-CN" altLang="en-US" sz="2000" b="1" dirty="0" smtClean="0">
                <a:solidFill>
                  <a:srgbClr val="C00000"/>
                </a:solidFill>
                <a:latin typeface="Microsoft YaHei" charset="-122"/>
                <a:ea typeface="Microsoft YaHei" charset="-122"/>
                <a:cs typeface="Microsoft YaHei" charset="-122"/>
              </a:rPr>
              <a:t>个辅音表格</a:t>
            </a:r>
            <a:endParaRPr kumimoji="1" lang="zh-CN" altLang="en-US" sz="2000" b="1" dirty="0">
              <a:solidFill>
                <a:srgbClr val="C00000"/>
              </a:solidFill>
              <a:latin typeface="Microsoft YaHei" charset="-122"/>
              <a:ea typeface="Microsoft YaHei" charset="-122"/>
              <a:cs typeface="Microsoft YaHei" charset="-122"/>
            </a:endParaRPr>
          </a:p>
        </p:txBody>
      </p:sp>
      <p:sp>
        <p:nvSpPr>
          <p:cNvPr id="9" name="文本框 8"/>
          <p:cNvSpPr txBox="1"/>
          <p:nvPr/>
        </p:nvSpPr>
        <p:spPr>
          <a:xfrm>
            <a:off x="4240767" y="5053264"/>
            <a:ext cx="5724644" cy="461665"/>
          </a:xfrm>
          <a:prstGeom prst="rect">
            <a:avLst/>
          </a:prstGeom>
          <a:noFill/>
        </p:spPr>
        <p:txBody>
          <a:bodyPr wrap="none" rtlCol="0">
            <a:spAutoFit/>
          </a:bodyPr>
          <a:lstStyle/>
          <a:p>
            <a:r>
              <a:rPr kumimoji="1" lang="zh-CN" altLang="en-US" sz="2400" dirty="0" smtClean="0">
                <a:latin typeface="KaiTi" charset="-122"/>
                <a:ea typeface="KaiTi" charset="-122"/>
                <a:cs typeface="KaiTi" charset="-122"/>
              </a:rPr>
              <a:t>以上内容建议进考场之前</a:t>
            </a:r>
            <a:r>
              <a:rPr kumimoji="1" lang="zh-CN" altLang="en-US" sz="2400" smtClean="0">
                <a:latin typeface="KaiTi" charset="-122"/>
                <a:ea typeface="KaiTi" charset="-122"/>
                <a:cs typeface="KaiTi" charset="-122"/>
              </a:rPr>
              <a:t>一定要看！！！</a:t>
            </a:r>
            <a:endParaRPr kumimoji="1" lang="zh-CN" altLang="en-US" sz="2400">
              <a:latin typeface="KaiTi" charset="-122"/>
              <a:ea typeface="KaiTi" charset="-122"/>
              <a:cs typeface="KaiTi" charset="-122"/>
            </a:endParaRPr>
          </a:p>
        </p:txBody>
      </p:sp>
    </p:spTree>
    <p:extLst>
      <p:ext uri="{BB962C8B-B14F-4D97-AF65-F5344CB8AC3E}">
        <p14:creationId xmlns:p14="http://schemas.microsoft.com/office/powerpoint/2010/main" val="4185960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735015"/>
            <a:ext cx="12192000" cy="3387969"/>
          </a:xfrm>
          <a:prstGeom prst="rect">
            <a:avLst/>
          </a:prstGeom>
        </p:spPr>
      </p:pic>
      <p:pic>
        <p:nvPicPr>
          <p:cNvPr id="6" name="图片 5"/>
          <p:cNvPicPr>
            <a:picLocks noChangeAspect="1"/>
          </p:cNvPicPr>
          <p:nvPr/>
        </p:nvPicPr>
        <p:blipFill>
          <a:blip r:embed="rId3"/>
          <a:stretch>
            <a:fillRect/>
          </a:stretch>
        </p:blipFill>
        <p:spPr>
          <a:xfrm>
            <a:off x="0" y="0"/>
            <a:ext cx="3689684" cy="696871"/>
          </a:xfrm>
          <a:prstGeom prst="rect">
            <a:avLst/>
          </a:prstGeom>
        </p:spPr>
      </p:pic>
      <p:sp>
        <p:nvSpPr>
          <p:cNvPr id="4" name="文本框 3"/>
          <p:cNvSpPr txBox="1"/>
          <p:nvPr/>
        </p:nvSpPr>
        <p:spPr>
          <a:xfrm>
            <a:off x="481264" y="2823411"/>
            <a:ext cx="1723549" cy="461665"/>
          </a:xfrm>
          <a:prstGeom prst="rect">
            <a:avLst/>
          </a:prstGeom>
          <a:noFill/>
        </p:spPr>
        <p:txBody>
          <a:bodyPr wrap="none" rtlCol="0">
            <a:spAutoFit/>
          </a:bodyPr>
          <a:lstStyle/>
          <a:p>
            <a:r>
              <a:rPr kumimoji="1" lang="zh-CN" altLang="en-US" sz="2400" b="1" dirty="0" smtClean="0">
                <a:solidFill>
                  <a:srgbClr val="C00000"/>
                </a:solidFill>
              </a:rPr>
              <a:t>［选择题］</a:t>
            </a:r>
            <a:endParaRPr kumimoji="1" lang="zh-CN" altLang="en-US" sz="2400" b="1" dirty="0">
              <a:solidFill>
                <a:srgbClr val="C00000"/>
              </a:solidFill>
            </a:endParaRPr>
          </a:p>
        </p:txBody>
      </p:sp>
      <p:sp>
        <p:nvSpPr>
          <p:cNvPr id="7" name="云形标注 6"/>
          <p:cNvSpPr/>
          <p:nvPr/>
        </p:nvSpPr>
        <p:spPr>
          <a:xfrm>
            <a:off x="9655009" y="348435"/>
            <a:ext cx="2454441" cy="1386580"/>
          </a:xfrm>
          <a:prstGeom prst="cloudCallout">
            <a:avLst>
              <a:gd name="adj1" fmla="val -59395"/>
              <a:gd name="adj2" fmla="val 98093"/>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声母</a:t>
            </a:r>
            <a:endParaRPr kumimoji="1" lang="en-US" altLang="zh-CN" sz="2400" dirty="0" smtClean="0">
              <a:latin typeface="Microsoft YaHei" charset="-122"/>
              <a:ea typeface="Microsoft YaHei" charset="-122"/>
              <a:cs typeface="Microsoft YaHei" charset="-122"/>
            </a:endParaRPr>
          </a:p>
          <a:p>
            <a:pPr algn="ctr"/>
            <a:r>
              <a:rPr kumimoji="1" lang="zh-CN" altLang="en-US" sz="2400" dirty="0" smtClean="0">
                <a:latin typeface="Microsoft YaHei" charset="-122"/>
                <a:ea typeface="Microsoft YaHei" charset="-122"/>
                <a:cs typeface="Microsoft YaHei" charset="-122"/>
              </a:rPr>
              <a:t>韵母</a:t>
            </a:r>
            <a:endParaRPr kumimoji="1" lang="en-US" altLang="zh-CN" sz="2400" dirty="0" smtClean="0">
              <a:latin typeface="Microsoft YaHei" charset="-122"/>
              <a:ea typeface="Microsoft YaHei" charset="-122"/>
              <a:cs typeface="Microsoft YaHei" charset="-122"/>
            </a:endParaRPr>
          </a:p>
          <a:p>
            <a:pPr algn="ctr"/>
            <a:r>
              <a:rPr kumimoji="1" lang="zh-CN" altLang="en-US" sz="2400" dirty="0" smtClean="0">
                <a:latin typeface="Microsoft YaHei" charset="-122"/>
                <a:ea typeface="Microsoft YaHei" charset="-122"/>
                <a:cs typeface="Microsoft YaHei" charset="-122"/>
              </a:rPr>
              <a:t>声调</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367963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116516"/>
            <a:ext cx="12192000" cy="2624968"/>
          </a:xfrm>
          <a:prstGeom prst="rect">
            <a:avLst/>
          </a:prstGeom>
        </p:spPr>
      </p:pic>
      <p:pic>
        <p:nvPicPr>
          <p:cNvPr id="6" name="图片 5"/>
          <p:cNvPicPr>
            <a:picLocks noChangeAspect="1"/>
          </p:cNvPicPr>
          <p:nvPr/>
        </p:nvPicPr>
        <p:blipFill>
          <a:blip r:embed="rId3"/>
          <a:stretch>
            <a:fillRect/>
          </a:stretch>
        </p:blipFill>
        <p:spPr>
          <a:xfrm>
            <a:off x="0" y="0"/>
            <a:ext cx="3689684" cy="696871"/>
          </a:xfrm>
          <a:prstGeom prst="rect">
            <a:avLst/>
          </a:prstGeom>
        </p:spPr>
      </p:pic>
      <p:sp>
        <p:nvSpPr>
          <p:cNvPr id="4" name="文本框 3"/>
          <p:cNvSpPr txBox="1"/>
          <p:nvPr/>
        </p:nvSpPr>
        <p:spPr>
          <a:xfrm>
            <a:off x="481264" y="2823411"/>
            <a:ext cx="1723549" cy="461665"/>
          </a:xfrm>
          <a:prstGeom prst="rect">
            <a:avLst/>
          </a:prstGeom>
          <a:noFill/>
        </p:spPr>
        <p:txBody>
          <a:bodyPr wrap="none" rtlCol="0">
            <a:spAutoFit/>
          </a:bodyPr>
          <a:lstStyle/>
          <a:p>
            <a:r>
              <a:rPr kumimoji="1" lang="zh-CN" altLang="en-US" sz="2400" b="1" dirty="0" smtClean="0">
                <a:solidFill>
                  <a:srgbClr val="C00000"/>
                </a:solidFill>
              </a:rPr>
              <a:t>［选择题］</a:t>
            </a:r>
            <a:endParaRPr kumimoji="1" lang="zh-CN" altLang="en-US" sz="2400" b="1" dirty="0">
              <a:solidFill>
                <a:srgbClr val="C00000"/>
              </a:solidFill>
            </a:endParaRPr>
          </a:p>
        </p:txBody>
      </p:sp>
      <p:sp>
        <p:nvSpPr>
          <p:cNvPr id="5" name="云形标注 4"/>
          <p:cNvSpPr/>
          <p:nvPr/>
        </p:nvSpPr>
        <p:spPr>
          <a:xfrm>
            <a:off x="9526672" y="1503466"/>
            <a:ext cx="2454441" cy="946484"/>
          </a:xfrm>
          <a:prstGeom prst="cloudCallout">
            <a:avLst>
              <a:gd name="adj1" fmla="val -57434"/>
              <a:gd name="adj2" fmla="val 118432"/>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smtClean="0">
                <a:latin typeface="Microsoft YaHei" charset="-122"/>
                <a:ea typeface="Microsoft YaHei" charset="-122"/>
                <a:cs typeface="Microsoft YaHei" charset="-122"/>
              </a:rPr>
              <a:t>音位原则</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874275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103721"/>
            <a:ext cx="12192000" cy="4650557"/>
          </a:xfrm>
          <a:prstGeom prst="rect">
            <a:avLst/>
          </a:prstGeom>
        </p:spPr>
      </p:pic>
      <p:pic>
        <p:nvPicPr>
          <p:cNvPr id="6" name="图片 5"/>
          <p:cNvPicPr>
            <a:picLocks noChangeAspect="1"/>
          </p:cNvPicPr>
          <p:nvPr/>
        </p:nvPicPr>
        <p:blipFill>
          <a:blip r:embed="rId3"/>
          <a:stretch>
            <a:fillRect/>
          </a:stretch>
        </p:blipFill>
        <p:spPr>
          <a:xfrm>
            <a:off x="0" y="0"/>
            <a:ext cx="3689684" cy="696871"/>
          </a:xfrm>
          <a:prstGeom prst="rect">
            <a:avLst/>
          </a:prstGeom>
        </p:spPr>
      </p:pic>
      <p:sp>
        <p:nvSpPr>
          <p:cNvPr id="4" name="文本框 3"/>
          <p:cNvSpPr txBox="1"/>
          <p:nvPr/>
        </p:nvSpPr>
        <p:spPr>
          <a:xfrm>
            <a:off x="481264" y="2823411"/>
            <a:ext cx="1723549" cy="461665"/>
          </a:xfrm>
          <a:prstGeom prst="rect">
            <a:avLst/>
          </a:prstGeom>
          <a:noFill/>
        </p:spPr>
        <p:txBody>
          <a:bodyPr wrap="none" rtlCol="0">
            <a:spAutoFit/>
          </a:bodyPr>
          <a:lstStyle/>
          <a:p>
            <a:r>
              <a:rPr kumimoji="1" lang="zh-CN" altLang="en-US" sz="2400" b="1" dirty="0" smtClean="0">
                <a:solidFill>
                  <a:srgbClr val="C00000"/>
                </a:solidFill>
              </a:rPr>
              <a:t>［选择题］</a:t>
            </a:r>
            <a:endParaRPr kumimoji="1" lang="zh-CN" altLang="en-US" sz="2400" b="1" dirty="0">
              <a:solidFill>
                <a:srgbClr val="C00000"/>
              </a:solidFill>
            </a:endParaRPr>
          </a:p>
        </p:txBody>
      </p:sp>
      <p:sp>
        <p:nvSpPr>
          <p:cNvPr id="5" name="云形标注 4"/>
          <p:cNvSpPr/>
          <p:nvPr/>
        </p:nvSpPr>
        <p:spPr>
          <a:xfrm>
            <a:off x="7622339" y="0"/>
            <a:ext cx="4569661" cy="946484"/>
          </a:xfrm>
          <a:prstGeom prst="cloudCallou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儿化、</a:t>
            </a:r>
            <a:r>
              <a:rPr kumimoji="1" lang="zh-CN" altLang="en-US" sz="2400" smtClean="0">
                <a:latin typeface="Microsoft YaHei" charset="-122"/>
                <a:ea typeface="Microsoft YaHei" charset="-122"/>
                <a:cs typeface="Microsoft YaHei" charset="-122"/>
              </a:rPr>
              <a:t>变音、变调</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502644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0"/>
            <a:ext cx="3689684" cy="696871"/>
          </a:xfrm>
          <a:prstGeom prst="rect">
            <a:avLst/>
          </a:prstGeom>
        </p:spPr>
      </p:pic>
      <p:sp>
        <p:nvSpPr>
          <p:cNvPr id="4" name="文本框 3"/>
          <p:cNvSpPr txBox="1"/>
          <p:nvPr/>
        </p:nvSpPr>
        <p:spPr>
          <a:xfrm>
            <a:off x="481264" y="2823411"/>
            <a:ext cx="2339102" cy="461665"/>
          </a:xfrm>
          <a:prstGeom prst="rect">
            <a:avLst/>
          </a:prstGeom>
          <a:noFill/>
        </p:spPr>
        <p:txBody>
          <a:bodyPr wrap="none" rtlCol="0">
            <a:spAutoFit/>
          </a:bodyPr>
          <a:lstStyle/>
          <a:p>
            <a:r>
              <a:rPr kumimoji="1" lang="zh-CN" altLang="en-US" sz="2400" b="1" dirty="0" smtClean="0">
                <a:solidFill>
                  <a:srgbClr val="C00000"/>
                </a:solidFill>
              </a:rPr>
              <a:t>［名词解释题］</a:t>
            </a:r>
            <a:endParaRPr kumimoji="1" lang="zh-CN" altLang="en-US" sz="2400" b="1" dirty="0">
              <a:solidFill>
                <a:srgbClr val="C00000"/>
              </a:solidFill>
            </a:endParaRPr>
          </a:p>
        </p:txBody>
      </p:sp>
      <p:sp>
        <p:nvSpPr>
          <p:cNvPr id="3" name="文本框 2"/>
          <p:cNvSpPr txBox="1"/>
          <p:nvPr/>
        </p:nvSpPr>
        <p:spPr>
          <a:xfrm>
            <a:off x="3882190" y="0"/>
            <a:ext cx="8309810" cy="6186309"/>
          </a:xfrm>
          <a:prstGeom prst="rect">
            <a:avLst/>
          </a:prstGeom>
          <a:noFill/>
        </p:spPr>
        <p:txBody>
          <a:bodyPr wrap="square" rtlCol="0">
            <a:spAutoFit/>
          </a:bodyPr>
          <a:lstStyle/>
          <a:p>
            <a:pPr>
              <a:lnSpc>
                <a:spcPct val="150000"/>
              </a:lnSpc>
            </a:pPr>
            <a:r>
              <a:rPr lang="en-US" altLang="zh-CN" sz="2400" b="1" dirty="0" smtClean="0">
                <a:latin typeface="Microsoft YaHei" charset="-122"/>
                <a:ea typeface="Microsoft YaHei" charset="-122"/>
                <a:cs typeface="Microsoft YaHei" charset="-122"/>
              </a:rPr>
              <a:t>1</a:t>
            </a:r>
            <a:r>
              <a:rPr lang="zh-CN" altLang="en-US" sz="2400" b="1" dirty="0" smtClean="0">
                <a:latin typeface="Microsoft YaHei" charset="-122"/>
                <a:ea typeface="Microsoft YaHei" charset="-122"/>
                <a:cs typeface="Microsoft YaHei" charset="-122"/>
              </a:rPr>
              <a:t>、</a:t>
            </a:r>
            <a:r>
              <a:rPr lang="zh-CN" altLang="zh-CN" sz="2400" b="1" dirty="0" smtClean="0">
                <a:solidFill>
                  <a:srgbClr val="C00000"/>
                </a:solidFill>
                <a:latin typeface="Microsoft YaHei" charset="-122"/>
                <a:ea typeface="Microsoft YaHei" charset="-122"/>
                <a:cs typeface="Microsoft YaHei" charset="-122"/>
              </a:rPr>
              <a:t>语音</a:t>
            </a:r>
            <a:endParaRPr lang="zh-CN" altLang="zh-CN" sz="2400" dirty="0" smtClean="0">
              <a:solidFill>
                <a:srgbClr val="C00000"/>
              </a:solidFill>
              <a:latin typeface="Microsoft YaHei" charset="-122"/>
              <a:ea typeface="Microsoft YaHei" charset="-122"/>
              <a:cs typeface="Microsoft YaHei" charset="-122"/>
            </a:endParaRPr>
          </a:p>
          <a:p>
            <a:pPr>
              <a:lnSpc>
                <a:spcPct val="150000"/>
              </a:lnSpc>
            </a:pPr>
            <a:r>
              <a:rPr lang="zh-CN" altLang="zh-CN" sz="2400" u="sng" dirty="0" smtClean="0">
                <a:latin typeface="Microsoft YaHei" charset="-122"/>
                <a:ea typeface="Microsoft YaHei" charset="-122"/>
                <a:cs typeface="Microsoft YaHei" charset="-122"/>
              </a:rPr>
              <a:t>答案：</a:t>
            </a:r>
            <a:r>
              <a:rPr lang="zh-CN" altLang="zh-CN" sz="2400" dirty="0" smtClean="0">
                <a:latin typeface="Microsoft YaHei" charset="-122"/>
                <a:ea typeface="Microsoft YaHei" charset="-122"/>
                <a:cs typeface="Microsoft YaHei" charset="-122"/>
              </a:rPr>
              <a:t>语音是人的</a:t>
            </a:r>
            <a:r>
              <a:rPr lang="zh-CN" altLang="zh-CN" sz="2400" dirty="0" smtClean="0">
                <a:solidFill>
                  <a:srgbClr val="C00000"/>
                </a:solidFill>
                <a:latin typeface="Microsoft YaHei" charset="-122"/>
                <a:ea typeface="Microsoft YaHei" charset="-122"/>
                <a:cs typeface="Microsoft YaHei" charset="-122"/>
              </a:rPr>
              <a:t>发音器官</a:t>
            </a:r>
            <a:r>
              <a:rPr lang="zh-CN" altLang="zh-CN" sz="2400" dirty="0" smtClean="0">
                <a:latin typeface="Microsoft YaHei" charset="-122"/>
                <a:ea typeface="Microsoft YaHei" charset="-122"/>
                <a:cs typeface="Microsoft YaHei" charset="-122"/>
              </a:rPr>
              <a:t>发出的，用于人与人之间</a:t>
            </a:r>
            <a:r>
              <a:rPr lang="zh-CN" altLang="zh-CN" sz="2400" dirty="0" smtClean="0">
                <a:solidFill>
                  <a:srgbClr val="C00000"/>
                </a:solidFill>
                <a:latin typeface="Microsoft YaHei" charset="-122"/>
                <a:ea typeface="Microsoft YaHei" charset="-122"/>
                <a:cs typeface="Microsoft YaHei" charset="-122"/>
              </a:rPr>
              <a:t>交际</a:t>
            </a:r>
            <a:r>
              <a:rPr lang="zh-CN" altLang="zh-CN" sz="2400" dirty="0" smtClean="0">
                <a:latin typeface="Microsoft YaHei" charset="-122"/>
                <a:ea typeface="Microsoft YaHei" charset="-122"/>
                <a:cs typeface="Microsoft YaHei" charset="-122"/>
              </a:rPr>
              <a:t>并表达一定</a:t>
            </a:r>
            <a:r>
              <a:rPr lang="zh-CN" altLang="zh-CN" sz="2400" dirty="0" smtClean="0">
                <a:solidFill>
                  <a:srgbClr val="C00000"/>
                </a:solidFill>
                <a:latin typeface="Microsoft YaHei" charset="-122"/>
                <a:ea typeface="Microsoft YaHei" charset="-122"/>
                <a:cs typeface="Microsoft YaHei" charset="-122"/>
              </a:rPr>
              <a:t>意义</a:t>
            </a:r>
            <a:r>
              <a:rPr lang="zh-CN" altLang="zh-CN" sz="2400" dirty="0" smtClean="0">
                <a:latin typeface="Microsoft YaHei" charset="-122"/>
                <a:ea typeface="Microsoft YaHei" charset="-122"/>
                <a:cs typeface="Microsoft YaHei" charset="-122"/>
              </a:rPr>
              <a:t>的声音。</a:t>
            </a:r>
          </a:p>
          <a:p>
            <a:pPr>
              <a:lnSpc>
                <a:spcPct val="150000"/>
              </a:lnSpc>
            </a:pPr>
            <a:endParaRPr kumimoji="1" lang="en-US" altLang="zh-CN" sz="2400" dirty="0" smtClean="0">
              <a:latin typeface="Microsoft YaHei" charset="-122"/>
              <a:ea typeface="Microsoft YaHei" charset="-122"/>
              <a:cs typeface="Microsoft YaHei" charset="-122"/>
            </a:endParaRPr>
          </a:p>
          <a:p>
            <a:pPr>
              <a:lnSpc>
                <a:spcPct val="150000"/>
              </a:lnSpc>
            </a:pPr>
            <a:r>
              <a:rPr lang="en-US" altLang="zh-CN" sz="2400" b="1" dirty="0" smtClean="0">
                <a:latin typeface="Microsoft YaHei" charset="-122"/>
                <a:ea typeface="Microsoft YaHei" charset="-122"/>
                <a:cs typeface="Microsoft YaHei" charset="-122"/>
              </a:rPr>
              <a:t>2</a:t>
            </a:r>
            <a:r>
              <a:rPr lang="zh-CN" altLang="en-US" sz="2400" b="1" dirty="0" smtClean="0">
                <a:latin typeface="Microsoft YaHei" charset="-122"/>
                <a:ea typeface="Microsoft YaHei" charset="-122"/>
                <a:cs typeface="Microsoft YaHei" charset="-122"/>
              </a:rPr>
              <a:t>、</a:t>
            </a:r>
            <a:r>
              <a:rPr lang="zh-CN" altLang="zh-CN" sz="2400" b="1" dirty="0" smtClean="0">
                <a:solidFill>
                  <a:srgbClr val="C00000"/>
                </a:solidFill>
                <a:latin typeface="Microsoft YaHei" charset="-122"/>
                <a:ea typeface="Microsoft YaHei" charset="-122"/>
                <a:cs typeface="Microsoft YaHei" charset="-122"/>
              </a:rPr>
              <a:t>音节</a:t>
            </a:r>
            <a:endParaRPr lang="zh-CN" altLang="zh-CN" sz="2400" dirty="0">
              <a:solidFill>
                <a:srgbClr val="C00000"/>
              </a:solidFill>
              <a:latin typeface="Microsoft YaHei" charset="-122"/>
              <a:ea typeface="Microsoft YaHei" charset="-122"/>
              <a:cs typeface="Microsoft YaHei" charset="-122"/>
            </a:endParaRPr>
          </a:p>
          <a:p>
            <a:pPr>
              <a:lnSpc>
                <a:spcPct val="150000"/>
              </a:lnSpc>
            </a:pPr>
            <a:r>
              <a:rPr lang="zh-CN" altLang="zh-CN" sz="2400" u="sng" dirty="0">
                <a:latin typeface="Microsoft YaHei" charset="-122"/>
                <a:ea typeface="Microsoft YaHei" charset="-122"/>
                <a:cs typeface="Microsoft YaHei" charset="-122"/>
              </a:rPr>
              <a:t>答案：</a:t>
            </a:r>
            <a:r>
              <a:rPr lang="zh-CN" altLang="zh-CN" sz="2400" dirty="0">
                <a:latin typeface="Microsoft YaHei" charset="-122"/>
                <a:ea typeface="Microsoft YaHei" charset="-122"/>
                <a:cs typeface="Microsoft YaHei" charset="-122"/>
              </a:rPr>
              <a:t>音节是</a:t>
            </a:r>
            <a:r>
              <a:rPr lang="zh-CN" altLang="zh-CN" sz="2400" dirty="0">
                <a:solidFill>
                  <a:srgbClr val="C00000"/>
                </a:solidFill>
                <a:latin typeface="Microsoft YaHei" charset="-122"/>
                <a:ea typeface="Microsoft YaHei" charset="-122"/>
                <a:cs typeface="Microsoft YaHei" charset="-122"/>
              </a:rPr>
              <a:t>说话时</a:t>
            </a:r>
            <a:r>
              <a:rPr lang="zh-CN" altLang="zh-CN" sz="2400" dirty="0">
                <a:latin typeface="Microsoft YaHei" charset="-122"/>
                <a:ea typeface="Microsoft YaHei" charset="-122"/>
                <a:cs typeface="Microsoft YaHei" charset="-122"/>
              </a:rPr>
              <a:t>可自然分解和听话时可自然感知的</a:t>
            </a:r>
            <a:r>
              <a:rPr lang="zh-CN" altLang="zh-CN" sz="2400" dirty="0">
                <a:solidFill>
                  <a:srgbClr val="C00000"/>
                </a:solidFill>
                <a:latin typeface="Microsoft YaHei" charset="-122"/>
                <a:ea typeface="Microsoft YaHei" charset="-122"/>
                <a:cs typeface="Microsoft YaHei" charset="-122"/>
              </a:rPr>
              <a:t>最小语音单位</a:t>
            </a:r>
            <a:r>
              <a:rPr lang="zh-CN" altLang="zh-CN" sz="2400" dirty="0">
                <a:latin typeface="Microsoft YaHei" charset="-122"/>
                <a:ea typeface="Microsoft YaHei" charset="-122"/>
                <a:cs typeface="Microsoft YaHei" charset="-122"/>
              </a:rPr>
              <a:t>，也是语音的基本结构单位。</a:t>
            </a:r>
          </a:p>
          <a:p>
            <a:pPr>
              <a:lnSpc>
                <a:spcPct val="150000"/>
              </a:lnSpc>
            </a:pPr>
            <a:endParaRPr kumimoji="1" lang="en-US" altLang="zh-CN" sz="2400" dirty="0" smtClean="0">
              <a:latin typeface="Microsoft YaHei" charset="-122"/>
              <a:ea typeface="Microsoft YaHei" charset="-122"/>
              <a:cs typeface="Microsoft YaHei" charset="-122"/>
            </a:endParaRPr>
          </a:p>
          <a:p>
            <a:pPr>
              <a:lnSpc>
                <a:spcPct val="150000"/>
              </a:lnSpc>
            </a:pPr>
            <a:r>
              <a:rPr lang="en-US" altLang="zh-CN" sz="2400" b="1" dirty="0" smtClean="0">
                <a:latin typeface="Microsoft YaHei" charset="-122"/>
                <a:ea typeface="Microsoft YaHei" charset="-122"/>
                <a:cs typeface="Microsoft YaHei" charset="-122"/>
              </a:rPr>
              <a:t>3</a:t>
            </a:r>
            <a:r>
              <a:rPr lang="zh-CN" altLang="en-US" sz="2400" b="1" dirty="0" smtClean="0">
                <a:latin typeface="Microsoft YaHei" charset="-122"/>
                <a:ea typeface="Microsoft YaHei" charset="-122"/>
                <a:cs typeface="Microsoft YaHei" charset="-122"/>
              </a:rPr>
              <a:t>、</a:t>
            </a:r>
            <a:r>
              <a:rPr lang="zh-CN" altLang="zh-CN" sz="2400" b="1" dirty="0" smtClean="0">
                <a:solidFill>
                  <a:srgbClr val="C00000"/>
                </a:solidFill>
                <a:latin typeface="Microsoft YaHei" charset="-122"/>
                <a:ea typeface="Microsoft YaHei" charset="-122"/>
                <a:cs typeface="Microsoft YaHei" charset="-122"/>
              </a:rPr>
              <a:t>音素</a:t>
            </a:r>
            <a:endParaRPr lang="zh-CN" altLang="zh-CN" sz="2400" dirty="0">
              <a:solidFill>
                <a:srgbClr val="C00000"/>
              </a:solidFill>
              <a:latin typeface="Microsoft YaHei" charset="-122"/>
              <a:ea typeface="Microsoft YaHei" charset="-122"/>
              <a:cs typeface="Microsoft YaHei" charset="-122"/>
            </a:endParaRPr>
          </a:p>
          <a:p>
            <a:pPr>
              <a:lnSpc>
                <a:spcPct val="150000"/>
              </a:lnSpc>
            </a:pPr>
            <a:r>
              <a:rPr lang="zh-CN" altLang="zh-CN" sz="2400" u="sng" dirty="0">
                <a:latin typeface="Microsoft YaHei" charset="-122"/>
                <a:ea typeface="Microsoft YaHei" charset="-122"/>
                <a:cs typeface="Microsoft YaHei" charset="-122"/>
              </a:rPr>
              <a:t>答案</a:t>
            </a:r>
            <a:r>
              <a:rPr lang="zh-CN" altLang="zh-CN" sz="2400" u="sng" dirty="0" smtClean="0">
                <a:latin typeface="Microsoft YaHei" charset="-122"/>
                <a:ea typeface="Microsoft YaHei" charset="-122"/>
                <a:cs typeface="Microsoft YaHei" charset="-122"/>
              </a:rPr>
              <a:t>：</a:t>
            </a:r>
            <a:endParaRPr lang="en-US" altLang="zh-CN" sz="2400" u="sng" dirty="0" smtClean="0">
              <a:latin typeface="Microsoft YaHei" charset="-122"/>
              <a:ea typeface="Microsoft YaHei" charset="-122"/>
              <a:cs typeface="Microsoft YaHei" charset="-122"/>
            </a:endParaRPr>
          </a:p>
          <a:p>
            <a:pPr>
              <a:lnSpc>
                <a:spcPct val="150000"/>
              </a:lnSpc>
            </a:pPr>
            <a:r>
              <a:rPr lang="zh-CN" altLang="zh-CN" sz="2400" dirty="0" smtClean="0">
                <a:latin typeface="Microsoft YaHei" charset="-122"/>
                <a:ea typeface="Microsoft YaHei" charset="-122"/>
                <a:cs typeface="Microsoft YaHei" charset="-122"/>
              </a:rPr>
              <a:t>音素是</a:t>
            </a:r>
            <a:r>
              <a:rPr lang="zh-CN" altLang="en-US" sz="2400" dirty="0" smtClean="0">
                <a:latin typeface="Microsoft YaHei" charset="-122"/>
                <a:ea typeface="Microsoft YaHei" charset="-122"/>
                <a:cs typeface="Microsoft YaHei" charset="-122"/>
              </a:rPr>
              <a:t>从</a:t>
            </a:r>
            <a:r>
              <a:rPr lang="zh-CN" altLang="en-US" sz="2400" dirty="0" smtClean="0">
                <a:solidFill>
                  <a:srgbClr val="C00000"/>
                </a:solidFill>
                <a:latin typeface="Microsoft YaHei" charset="-122"/>
                <a:ea typeface="Microsoft YaHei" charset="-122"/>
                <a:cs typeface="Microsoft YaHei" charset="-122"/>
              </a:rPr>
              <a:t>音质角度</a:t>
            </a:r>
            <a:r>
              <a:rPr lang="zh-CN" altLang="en-US" sz="2400" dirty="0" smtClean="0">
                <a:latin typeface="Microsoft YaHei" charset="-122"/>
                <a:ea typeface="Microsoft YaHei" charset="-122"/>
                <a:cs typeface="Microsoft YaHei" charset="-122"/>
              </a:rPr>
              <a:t>划分出来的</a:t>
            </a:r>
            <a:r>
              <a:rPr lang="zh-CN" altLang="zh-CN" sz="2400" dirty="0" smtClean="0">
                <a:latin typeface="Microsoft YaHei" charset="-122"/>
                <a:ea typeface="Microsoft YaHei" charset="-122"/>
                <a:cs typeface="Microsoft YaHei" charset="-122"/>
              </a:rPr>
              <a:t>最小</a:t>
            </a:r>
            <a:r>
              <a:rPr lang="zh-CN" altLang="zh-CN" sz="2400" dirty="0">
                <a:latin typeface="Microsoft YaHei" charset="-122"/>
                <a:ea typeface="Microsoft YaHei" charset="-122"/>
                <a:cs typeface="Microsoft YaHei" charset="-122"/>
              </a:rPr>
              <a:t>的语音</a:t>
            </a:r>
            <a:r>
              <a:rPr lang="zh-CN" altLang="zh-CN" sz="2400" dirty="0" smtClean="0">
                <a:latin typeface="Microsoft YaHei" charset="-122"/>
                <a:ea typeface="Microsoft YaHei" charset="-122"/>
                <a:cs typeface="Microsoft YaHei" charset="-122"/>
              </a:rPr>
              <a:t>单位</a:t>
            </a:r>
            <a:r>
              <a:rPr lang="zh-CN" altLang="en-US" sz="2400" dirty="0" smtClean="0">
                <a:latin typeface="Microsoft YaHei" charset="-122"/>
                <a:ea typeface="Microsoft YaHei" charset="-122"/>
                <a:cs typeface="Microsoft YaHei" charset="-122"/>
              </a:rPr>
              <a:t>。</a:t>
            </a:r>
            <a:endParaRPr lang="zh-CN"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13652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a:spLocks/>
          </p:cNvSpPr>
          <p:nvPr/>
        </p:nvSpPr>
        <p:spPr>
          <a:xfrm>
            <a:off x="1777703" y="439366"/>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prstClr val="white"/>
                </a:solidFill>
                <a:latin typeface="华文新魏" panose="02010800040101010101" pitchFamily="2" charset="-122"/>
                <a:ea typeface="华文新魏" panose="02010800040101010101" pitchFamily="2" charset="-122"/>
              </a:rPr>
              <a:t>目录</a:t>
            </a:r>
          </a:p>
        </p:txBody>
      </p:sp>
      <p:sp>
        <p:nvSpPr>
          <p:cNvPr id="3" name="文本框 2"/>
          <p:cNvSpPr txBox="1"/>
          <p:nvPr/>
        </p:nvSpPr>
        <p:spPr>
          <a:xfrm>
            <a:off x="1005361" y="188171"/>
            <a:ext cx="1620957" cy="523220"/>
          </a:xfrm>
          <a:prstGeom prst="rect">
            <a:avLst/>
          </a:prstGeom>
          <a:noFill/>
        </p:spPr>
        <p:txBody>
          <a:bodyPr wrap="none" rtlCol="0">
            <a:spAutoFit/>
          </a:bodyPr>
          <a:lstStyle/>
          <a:p>
            <a:r>
              <a:rPr lang="zh-CN" altLang="en-US" sz="2800" b="1" dirty="0" smtClean="0">
                <a:solidFill>
                  <a:prstClr val="black"/>
                </a:solidFill>
                <a:latin typeface="方正清刻本悦宋简体" panose="02000000000000000000" pitchFamily="2" charset="-122"/>
                <a:ea typeface="方正清刻本悦宋简体" panose="02000000000000000000" pitchFamily="2" charset="-122"/>
              </a:rPr>
              <a:t>课程目录</a:t>
            </a:r>
            <a:endParaRPr lang="zh-CN" altLang="en-US" sz="2800" b="1" dirty="0">
              <a:solidFill>
                <a:prstClr val="black"/>
              </a:solidFill>
              <a:latin typeface="方正清刻本悦宋简体" panose="02000000000000000000" pitchFamily="2" charset="-122"/>
              <a:ea typeface="方正清刻本悦宋简体" panose="02000000000000000000" pitchFamily="2" charset="-122"/>
            </a:endParaRPr>
          </a:p>
        </p:txBody>
      </p:sp>
      <p:pic>
        <p:nvPicPr>
          <p:cNvPr id="35" name="图片 34"/>
          <p:cNvPicPr>
            <a:picLocks noChangeAspect="1" noChangeArrowheads="1"/>
          </p:cNvPicPr>
          <p:nvPr/>
        </p:nvPicPr>
        <p:blipFill>
          <a:blip r:embed="rId2">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1260389" y="711391"/>
            <a:ext cx="9564129" cy="538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14777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0"/>
            <a:ext cx="3689684" cy="696871"/>
          </a:xfrm>
          <a:prstGeom prst="rect">
            <a:avLst/>
          </a:prstGeom>
        </p:spPr>
      </p:pic>
      <p:sp>
        <p:nvSpPr>
          <p:cNvPr id="4" name="文本框 3"/>
          <p:cNvSpPr txBox="1"/>
          <p:nvPr/>
        </p:nvSpPr>
        <p:spPr>
          <a:xfrm>
            <a:off x="481264" y="2823411"/>
            <a:ext cx="2339102" cy="461665"/>
          </a:xfrm>
          <a:prstGeom prst="rect">
            <a:avLst/>
          </a:prstGeom>
          <a:noFill/>
        </p:spPr>
        <p:txBody>
          <a:bodyPr wrap="none" rtlCol="0">
            <a:spAutoFit/>
          </a:bodyPr>
          <a:lstStyle/>
          <a:p>
            <a:r>
              <a:rPr kumimoji="1" lang="zh-CN" altLang="en-US" sz="2400" b="1" dirty="0" smtClean="0">
                <a:solidFill>
                  <a:srgbClr val="C00000"/>
                </a:solidFill>
              </a:rPr>
              <a:t>［名词解释题］</a:t>
            </a:r>
            <a:endParaRPr kumimoji="1" lang="zh-CN" altLang="en-US" sz="2400" b="1" dirty="0">
              <a:solidFill>
                <a:srgbClr val="C00000"/>
              </a:solidFill>
            </a:endParaRPr>
          </a:p>
        </p:txBody>
      </p:sp>
      <p:sp>
        <p:nvSpPr>
          <p:cNvPr id="3" name="文本框 2"/>
          <p:cNvSpPr txBox="1"/>
          <p:nvPr/>
        </p:nvSpPr>
        <p:spPr>
          <a:xfrm>
            <a:off x="3882190" y="0"/>
            <a:ext cx="8309810" cy="6186309"/>
          </a:xfrm>
          <a:prstGeom prst="rect">
            <a:avLst/>
          </a:prstGeom>
          <a:noFill/>
        </p:spPr>
        <p:txBody>
          <a:bodyPr wrap="square" rtlCol="0">
            <a:spAutoFit/>
          </a:bodyPr>
          <a:lstStyle/>
          <a:p>
            <a:pPr>
              <a:lnSpc>
                <a:spcPct val="150000"/>
              </a:lnSpc>
            </a:pPr>
            <a:r>
              <a:rPr lang="en-US" altLang="zh-CN" sz="2400" b="1" dirty="0" smtClean="0">
                <a:latin typeface="Microsoft YaHei" charset="-122"/>
                <a:ea typeface="Microsoft YaHei" charset="-122"/>
                <a:cs typeface="Microsoft YaHei" charset="-122"/>
              </a:rPr>
              <a:t>4</a:t>
            </a:r>
            <a:r>
              <a:rPr lang="zh-CN" altLang="en-US" sz="2400" b="1" dirty="0" smtClean="0">
                <a:latin typeface="Microsoft YaHei" charset="-122"/>
                <a:ea typeface="Microsoft YaHei" charset="-122"/>
                <a:cs typeface="Microsoft YaHei" charset="-122"/>
              </a:rPr>
              <a:t>、</a:t>
            </a:r>
            <a:r>
              <a:rPr lang="zh-CN" altLang="zh-CN" sz="2400" b="1" dirty="0">
                <a:solidFill>
                  <a:srgbClr val="C00000"/>
                </a:solidFill>
                <a:latin typeface="Microsoft YaHei" charset="-122"/>
                <a:ea typeface="Microsoft YaHei" charset="-122"/>
                <a:cs typeface="Microsoft YaHei" charset="-122"/>
              </a:rPr>
              <a:t>音位</a:t>
            </a:r>
            <a:endParaRPr lang="zh-CN" altLang="zh-CN" sz="2400" dirty="0">
              <a:solidFill>
                <a:srgbClr val="C00000"/>
              </a:solidFill>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答案</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zh-CN" sz="2400" dirty="0" smtClean="0">
                <a:latin typeface="Microsoft YaHei" charset="-122"/>
                <a:ea typeface="Microsoft YaHei" charset="-122"/>
                <a:cs typeface="Microsoft YaHei" charset="-122"/>
              </a:rPr>
              <a:t>音位</a:t>
            </a:r>
            <a:r>
              <a:rPr lang="zh-CN" altLang="zh-CN" sz="2400" dirty="0">
                <a:latin typeface="Microsoft YaHei" charset="-122"/>
                <a:ea typeface="Microsoft YaHei" charset="-122"/>
                <a:cs typeface="Microsoft YaHei" charset="-122"/>
              </a:rPr>
              <a:t>是从</a:t>
            </a:r>
            <a:r>
              <a:rPr lang="zh-CN" altLang="zh-CN" sz="2400" dirty="0">
                <a:solidFill>
                  <a:srgbClr val="C00000"/>
                </a:solidFill>
                <a:latin typeface="Microsoft YaHei" charset="-122"/>
                <a:ea typeface="Microsoft YaHei" charset="-122"/>
                <a:cs typeface="Microsoft YaHei" charset="-122"/>
              </a:rPr>
              <a:t>社会功能的角度</a:t>
            </a:r>
            <a:r>
              <a:rPr lang="zh-CN" altLang="zh-CN" sz="2400" dirty="0">
                <a:latin typeface="Microsoft YaHei" charset="-122"/>
                <a:ea typeface="Microsoft YaHei" charset="-122"/>
                <a:cs typeface="Microsoft YaHei" charset="-122"/>
              </a:rPr>
              <a:t>划分出来的语音单位，它是特定的语言或方言中具有区别意义作用的最小语音单位。</a:t>
            </a:r>
          </a:p>
          <a:p>
            <a:pPr>
              <a:lnSpc>
                <a:spcPct val="150000"/>
              </a:lnSpc>
            </a:pPr>
            <a:endParaRPr lang="en-US" altLang="zh-CN" sz="2400" b="1" dirty="0" smtClean="0">
              <a:latin typeface="Microsoft YaHei" charset="-122"/>
              <a:ea typeface="Microsoft YaHei" charset="-122"/>
              <a:cs typeface="Microsoft YaHei" charset="-122"/>
            </a:endParaRPr>
          </a:p>
          <a:p>
            <a:pPr>
              <a:lnSpc>
                <a:spcPct val="150000"/>
              </a:lnSpc>
            </a:pPr>
            <a:r>
              <a:rPr lang="en-US" altLang="zh-CN" sz="2400" b="1" dirty="0" smtClean="0">
                <a:latin typeface="Microsoft YaHei" charset="-122"/>
                <a:ea typeface="Microsoft YaHei" charset="-122"/>
                <a:cs typeface="Microsoft YaHei" charset="-122"/>
              </a:rPr>
              <a:t>5</a:t>
            </a:r>
            <a:r>
              <a:rPr lang="zh-CN" altLang="en-US" sz="2400" b="1" dirty="0" smtClean="0">
                <a:latin typeface="Microsoft YaHei" charset="-122"/>
                <a:ea typeface="Microsoft YaHei" charset="-122"/>
                <a:cs typeface="Microsoft YaHei" charset="-122"/>
              </a:rPr>
              <a:t>、</a:t>
            </a:r>
            <a:r>
              <a:rPr lang="zh-CN" altLang="zh-CN" sz="2400" b="1" dirty="0" smtClean="0">
                <a:solidFill>
                  <a:srgbClr val="C00000"/>
                </a:solidFill>
                <a:latin typeface="Microsoft YaHei" charset="-122"/>
                <a:ea typeface="Microsoft YaHei" charset="-122"/>
                <a:cs typeface="Microsoft YaHei" charset="-122"/>
              </a:rPr>
              <a:t>语流音</a:t>
            </a:r>
            <a:r>
              <a:rPr lang="zh-CN" altLang="zh-CN" sz="2400" b="1" dirty="0">
                <a:solidFill>
                  <a:srgbClr val="C00000"/>
                </a:solidFill>
                <a:latin typeface="Microsoft YaHei" charset="-122"/>
                <a:ea typeface="Microsoft YaHei" charset="-122"/>
                <a:cs typeface="Microsoft YaHei" charset="-122"/>
              </a:rPr>
              <a:t>变</a:t>
            </a:r>
            <a:endParaRPr lang="zh-CN" altLang="zh-CN" sz="2400" dirty="0">
              <a:solidFill>
                <a:srgbClr val="C00000"/>
              </a:solidFill>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答案</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zh-CN" sz="2400" dirty="0" smtClean="0">
                <a:latin typeface="Microsoft YaHei" charset="-122"/>
                <a:ea typeface="Microsoft YaHei" charset="-122"/>
                <a:cs typeface="Microsoft YaHei" charset="-122"/>
              </a:rPr>
              <a:t>在</a:t>
            </a:r>
            <a:r>
              <a:rPr lang="zh-CN" altLang="zh-CN" sz="2400" dirty="0">
                <a:latin typeface="Microsoft YaHei" charset="-122"/>
                <a:ea typeface="Microsoft YaHei" charset="-122"/>
                <a:cs typeface="Microsoft YaHei" charset="-122"/>
              </a:rPr>
              <a:t>语流中，音节与音节、音素与音素、声调与声调之间会</a:t>
            </a:r>
            <a:r>
              <a:rPr lang="zh-CN" altLang="zh-CN" sz="2400" dirty="0">
                <a:solidFill>
                  <a:srgbClr val="C00000"/>
                </a:solidFill>
                <a:latin typeface="Microsoft YaHei" charset="-122"/>
                <a:ea typeface="Microsoft YaHei" charset="-122"/>
                <a:cs typeface="Microsoft YaHei" charset="-122"/>
              </a:rPr>
              <a:t>相互影响</a:t>
            </a:r>
            <a:r>
              <a:rPr lang="zh-CN" altLang="zh-CN" sz="2400" dirty="0">
                <a:latin typeface="Microsoft YaHei" charset="-122"/>
                <a:ea typeface="Microsoft YaHei" charset="-122"/>
                <a:cs typeface="Microsoft YaHei" charset="-122"/>
              </a:rPr>
              <a:t>，</a:t>
            </a:r>
            <a:r>
              <a:rPr lang="zh-CN" altLang="zh-CN" sz="2400" dirty="0">
                <a:solidFill>
                  <a:srgbClr val="C00000"/>
                </a:solidFill>
                <a:latin typeface="Microsoft YaHei" charset="-122"/>
                <a:ea typeface="Microsoft YaHei" charset="-122"/>
                <a:cs typeface="Microsoft YaHei" charset="-122"/>
              </a:rPr>
              <a:t>发生语音的变化</a:t>
            </a:r>
            <a:r>
              <a:rPr lang="zh-CN" altLang="zh-CN" sz="2400" dirty="0">
                <a:latin typeface="Microsoft YaHei" charset="-122"/>
                <a:ea typeface="Microsoft YaHei" charset="-122"/>
                <a:cs typeface="Microsoft YaHei" charset="-122"/>
              </a:rPr>
              <a:t>，这种现象即“语流音变”。</a:t>
            </a:r>
            <a:r>
              <a:rPr lang="zh-CN" altLang="zh-CN" sz="2400" dirty="0">
                <a:latin typeface="KaiTi" charset="-122"/>
                <a:ea typeface="KaiTi" charset="-122"/>
                <a:cs typeface="KaiTi" charset="-122"/>
              </a:rPr>
              <a:t>汉语普通话的语流音变主要包括“儿化”“变音”和“变调”等。比如“花儿、鸟儿”等</a:t>
            </a:r>
            <a:r>
              <a:rPr lang="zh-CN" altLang="zh-CN" sz="2400" dirty="0" smtClean="0">
                <a:latin typeface="KaiTi" charset="-122"/>
                <a:ea typeface="KaiTi" charset="-122"/>
                <a:cs typeface="KaiTi" charset="-122"/>
              </a:rPr>
              <a:t>。</a:t>
            </a:r>
            <a:endParaRPr lang="zh-CN" altLang="zh-CN" sz="2400" dirty="0">
              <a:latin typeface="KaiTi" charset="-122"/>
              <a:ea typeface="KaiTi" charset="-122"/>
              <a:cs typeface="KaiTi" charset="-122"/>
            </a:endParaRPr>
          </a:p>
        </p:txBody>
      </p:sp>
    </p:spTree>
    <p:extLst>
      <p:ext uri="{BB962C8B-B14F-4D97-AF65-F5344CB8AC3E}">
        <p14:creationId xmlns:p14="http://schemas.microsoft.com/office/powerpoint/2010/main" val="12560778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0"/>
            <a:ext cx="3689684" cy="696871"/>
          </a:xfrm>
          <a:prstGeom prst="rect">
            <a:avLst/>
          </a:prstGeom>
        </p:spPr>
      </p:pic>
      <p:sp>
        <p:nvSpPr>
          <p:cNvPr id="4" name="文本框 3"/>
          <p:cNvSpPr txBox="1"/>
          <p:nvPr/>
        </p:nvSpPr>
        <p:spPr>
          <a:xfrm>
            <a:off x="481264" y="2823411"/>
            <a:ext cx="2339102" cy="830997"/>
          </a:xfrm>
          <a:prstGeom prst="rect">
            <a:avLst/>
          </a:prstGeom>
          <a:noFill/>
        </p:spPr>
        <p:txBody>
          <a:bodyPr wrap="none" rtlCol="0">
            <a:spAutoFit/>
          </a:bodyPr>
          <a:lstStyle/>
          <a:p>
            <a:r>
              <a:rPr kumimoji="1" lang="zh-CN" altLang="en-US" sz="2400" b="1" dirty="0" smtClean="0">
                <a:solidFill>
                  <a:srgbClr val="C00000"/>
                </a:solidFill>
              </a:rPr>
              <a:t>［名词解释题］</a:t>
            </a:r>
            <a:endParaRPr kumimoji="1" lang="en-US" altLang="zh-CN" sz="2400" b="1" dirty="0" smtClean="0">
              <a:solidFill>
                <a:srgbClr val="C00000"/>
              </a:solidFill>
            </a:endParaRPr>
          </a:p>
          <a:p>
            <a:r>
              <a:rPr kumimoji="1" lang="zh-CN" altLang="en-US" sz="2400" b="1" dirty="0" smtClean="0">
                <a:solidFill>
                  <a:srgbClr val="00B050"/>
                </a:solidFill>
                <a:latin typeface="KaiTi" charset="-122"/>
                <a:ea typeface="KaiTi" charset="-122"/>
                <a:cs typeface="KaiTi" charset="-122"/>
              </a:rPr>
              <a:t>［冷门考点］</a:t>
            </a:r>
            <a:endParaRPr kumimoji="1" lang="zh-CN" altLang="en-US" sz="2400" b="1" dirty="0">
              <a:solidFill>
                <a:srgbClr val="00B050"/>
              </a:solidFill>
              <a:latin typeface="KaiTi" charset="-122"/>
              <a:ea typeface="KaiTi" charset="-122"/>
              <a:cs typeface="KaiTi" charset="-122"/>
            </a:endParaRPr>
          </a:p>
        </p:txBody>
      </p:sp>
      <p:sp>
        <p:nvSpPr>
          <p:cNvPr id="3" name="文本框 2"/>
          <p:cNvSpPr txBox="1"/>
          <p:nvPr/>
        </p:nvSpPr>
        <p:spPr>
          <a:xfrm>
            <a:off x="3689684" y="0"/>
            <a:ext cx="8694822" cy="6740307"/>
          </a:xfrm>
          <a:prstGeom prst="rect">
            <a:avLst/>
          </a:prstGeom>
          <a:noFill/>
        </p:spPr>
        <p:txBody>
          <a:bodyPr wrap="square" rtlCol="0">
            <a:spAutoFit/>
          </a:bodyPr>
          <a:lstStyle/>
          <a:p>
            <a:pPr>
              <a:lnSpc>
                <a:spcPct val="150000"/>
              </a:lnSpc>
            </a:pPr>
            <a:r>
              <a:rPr lang="en-US" altLang="zh-CN" sz="2400" b="1" dirty="0" smtClean="0">
                <a:latin typeface="Microsoft YaHei" charset="-122"/>
                <a:ea typeface="Microsoft YaHei" charset="-122"/>
                <a:cs typeface="Microsoft YaHei" charset="-122"/>
              </a:rPr>
              <a:t>6</a:t>
            </a:r>
            <a:r>
              <a:rPr lang="zh-CN" altLang="en-US" sz="2400" b="1" dirty="0" smtClean="0">
                <a:latin typeface="Microsoft YaHei" charset="-122"/>
                <a:ea typeface="Microsoft YaHei" charset="-122"/>
                <a:cs typeface="Microsoft YaHei" charset="-122"/>
              </a:rPr>
              <a:t>、</a:t>
            </a:r>
            <a:r>
              <a:rPr lang="zh-CN" altLang="zh-CN" sz="2400" b="1" dirty="0" smtClean="0">
                <a:solidFill>
                  <a:srgbClr val="C00000"/>
                </a:solidFill>
                <a:latin typeface="Microsoft YaHei" charset="-122"/>
                <a:ea typeface="Microsoft YaHei" charset="-122"/>
                <a:cs typeface="Microsoft YaHei" charset="-122"/>
              </a:rPr>
              <a:t>国际</a:t>
            </a:r>
            <a:r>
              <a:rPr lang="zh-CN" altLang="zh-CN" sz="2400" b="1" dirty="0">
                <a:solidFill>
                  <a:srgbClr val="C00000"/>
                </a:solidFill>
                <a:latin typeface="Microsoft YaHei" charset="-122"/>
                <a:ea typeface="Microsoft YaHei" charset="-122"/>
                <a:cs typeface="Microsoft YaHei" charset="-122"/>
              </a:rPr>
              <a:t>音标</a:t>
            </a:r>
            <a:endParaRPr lang="zh-CN" altLang="zh-CN" sz="2400" dirty="0">
              <a:solidFill>
                <a:srgbClr val="C00000"/>
              </a:solidFill>
              <a:latin typeface="Microsoft YaHei" charset="-122"/>
              <a:ea typeface="Microsoft YaHei" charset="-122"/>
              <a:cs typeface="Microsoft YaHei" charset="-122"/>
            </a:endParaRPr>
          </a:p>
          <a:p>
            <a:pPr>
              <a:lnSpc>
                <a:spcPct val="150000"/>
              </a:lnSpc>
            </a:pPr>
            <a:r>
              <a:rPr lang="zh-CN" altLang="zh-CN" sz="2400" u="sng" dirty="0">
                <a:latin typeface="Microsoft YaHei" charset="-122"/>
                <a:ea typeface="Microsoft YaHei" charset="-122"/>
                <a:cs typeface="Microsoft YaHei" charset="-122"/>
              </a:rPr>
              <a:t>答案</a:t>
            </a:r>
            <a:r>
              <a:rPr lang="zh-CN" altLang="zh-CN" sz="2400" u="sng" dirty="0" smtClean="0">
                <a:latin typeface="Microsoft YaHei" charset="-122"/>
                <a:ea typeface="Microsoft YaHei" charset="-122"/>
                <a:cs typeface="Microsoft YaHei" charset="-122"/>
              </a:rPr>
              <a:t>：</a:t>
            </a:r>
            <a:endParaRPr lang="en-US" altLang="zh-CN" sz="2400" u="sng" dirty="0" smtClean="0">
              <a:latin typeface="Microsoft YaHei" charset="-122"/>
              <a:ea typeface="Microsoft YaHei" charset="-122"/>
              <a:cs typeface="Microsoft YaHei" charset="-122"/>
            </a:endParaRPr>
          </a:p>
          <a:p>
            <a:pPr>
              <a:lnSpc>
                <a:spcPct val="150000"/>
              </a:lnSpc>
            </a:pPr>
            <a:r>
              <a:rPr lang="zh-CN" altLang="zh-CN" sz="2400" dirty="0" smtClean="0">
                <a:latin typeface="Microsoft YaHei" charset="-122"/>
                <a:ea typeface="Microsoft YaHei" charset="-122"/>
                <a:cs typeface="Microsoft YaHei" charset="-122"/>
              </a:rPr>
              <a:t>国际</a:t>
            </a:r>
            <a:r>
              <a:rPr lang="zh-CN" altLang="zh-CN" sz="2400" dirty="0">
                <a:latin typeface="Microsoft YaHei" charset="-122"/>
                <a:ea typeface="Microsoft YaHei" charset="-122"/>
                <a:cs typeface="Microsoft YaHei" charset="-122"/>
              </a:rPr>
              <a:t>音标是目前国际上最为通行的音标，它根据</a:t>
            </a:r>
            <a:r>
              <a:rPr lang="zh-CN" altLang="zh-CN" sz="2400" dirty="0">
                <a:solidFill>
                  <a:srgbClr val="C00000"/>
                </a:solidFill>
                <a:latin typeface="Microsoft YaHei" charset="-122"/>
                <a:ea typeface="Microsoft YaHei" charset="-122"/>
                <a:cs typeface="Microsoft YaHei" charset="-122"/>
              </a:rPr>
              <a:t>一个音素只用一个音标表示</a:t>
            </a:r>
            <a:r>
              <a:rPr lang="zh-CN" altLang="zh-CN" sz="2400" dirty="0">
                <a:latin typeface="Microsoft YaHei" charset="-122"/>
                <a:ea typeface="Microsoft YaHei" charset="-122"/>
                <a:cs typeface="Microsoft YaHei" charset="-122"/>
              </a:rPr>
              <a:t>，一个音标只表示一个音素的原则制定，音素和标写音素的符号一一对应，没有标音含混的缺陷，能够比较精确地记录世界上各种语言的语音。</a:t>
            </a: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r>
              <a:rPr lang="en-US" altLang="zh-CN" sz="2400" b="1" dirty="0" smtClean="0">
                <a:latin typeface="Microsoft YaHei" charset="-122"/>
                <a:ea typeface="Microsoft YaHei" charset="-122"/>
                <a:cs typeface="Microsoft YaHei" charset="-122"/>
              </a:rPr>
              <a:t>7</a:t>
            </a:r>
            <a:r>
              <a:rPr lang="zh-CN" altLang="en-US" sz="2400" b="1" dirty="0" smtClean="0">
                <a:latin typeface="Microsoft YaHei" charset="-122"/>
                <a:ea typeface="Microsoft YaHei" charset="-122"/>
                <a:cs typeface="Microsoft YaHei" charset="-122"/>
              </a:rPr>
              <a:t>、</a:t>
            </a:r>
            <a:r>
              <a:rPr lang="zh-CN" altLang="zh-CN" sz="2400" b="1" dirty="0" smtClean="0">
                <a:solidFill>
                  <a:srgbClr val="C00000"/>
                </a:solidFill>
                <a:latin typeface="Microsoft YaHei" charset="-122"/>
                <a:ea typeface="Microsoft YaHei" charset="-122"/>
                <a:cs typeface="Microsoft YaHei" charset="-122"/>
              </a:rPr>
              <a:t>复辅音</a:t>
            </a:r>
            <a:endParaRPr lang="zh-CN" altLang="zh-CN" sz="2400" dirty="0">
              <a:solidFill>
                <a:srgbClr val="C00000"/>
              </a:solidFill>
              <a:latin typeface="Microsoft YaHei" charset="-122"/>
              <a:ea typeface="Microsoft YaHei" charset="-122"/>
              <a:cs typeface="Microsoft YaHei" charset="-122"/>
            </a:endParaRPr>
          </a:p>
          <a:p>
            <a:pPr>
              <a:lnSpc>
                <a:spcPct val="150000"/>
              </a:lnSpc>
            </a:pPr>
            <a:r>
              <a:rPr lang="zh-CN" altLang="zh-CN" sz="2400" u="sng" dirty="0">
                <a:latin typeface="Microsoft YaHei" charset="-122"/>
                <a:ea typeface="Microsoft YaHei" charset="-122"/>
                <a:cs typeface="Microsoft YaHei" charset="-122"/>
              </a:rPr>
              <a:t>答案</a:t>
            </a:r>
            <a:r>
              <a:rPr lang="zh-CN" altLang="zh-CN" sz="2400" u="sng" dirty="0" smtClean="0">
                <a:latin typeface="Microsoft YaHei" charset="-122"/>
                <a:ea typeface="Microsoft YaHei" charset="-122"/>
                <a:cs typeface="Microsoft YaHei" charset="-122"/>
              </a:rPr>
              <a:t>：</a:t>
            </a:r>
            <a:endParaRPr lang="en-US" altLang="zh-CN" sz="2400" u="sng" dirty="0" smtClean="0">
              <a:latin typeface="Microsoft YaHei" charset="-122"/>
              <a:ea typeface="Microsoft YaHei" charset="-122"/>
              <a:cs typeface="Microsoft YaHei" charset="-122"/>
            </a:endParaRPr>
          </a:p>
          <a:p>
            <a:pPr>
              <a:lnSpc>
                <a:spcPct val="150000"/>
              </a:lnSpc>
            </a:pPr>
            <a:r>
              <a:rPr lang="zh-CN" altLang="zh-CN" sz="2400" dirty="0" smtClean="0">
                <a:latin typeface="Microsoft YaHei" charset="-122"/>
                <a:ea typeface="Microsoft YaHei" charset="-122"/>
                <a:cs typeface="Microsoft YaHei" charset="-122"/>
              </a:rPr>
              <a:t>一</a:t>
            </a:r>
            <a:r>
              <a:rPr lang="zh-CN" altLang="zh-CN" sz="2400" dirty="0">
                <a:latin typeface="Microsoft YaHei" charset="-122"/>
                <a:ea typeface="Microsoft YaHei" charset="-122"/>
                <a:cs typeface="Microsoft YaHei" charset="-122"/>
              </a:rPr>
              <a:t>个音节内处于同一个肌肉紧张的渐强阶段或渐弱阶段上的</a:t>
            </a:r>
            <a:r>
              <a:rPr lang="zh-CN" altLang="zh-CN" sz="2400" dirty="0">
                <a:solidFill>
                  <a:srgbClr val="C00000"/>
                </a:solidFill>
                <a:latin typeface="Microsoft YaHei" charset="-122"/>
                <a:ea typeface="Microsoft YaHei" charset="-122"/>
                <a:cs typeface="Microsoft YaHei" charset="-122"/>
              </a:rPr>
              <a:t>两个或两个以上辅音的组合</a:t>
            </a:r>
            <a:r>
              <a:rPr lang="zh-CN" altLang="zh-CN" sz="2400" dirty="0">
                <a:latin typeface="Microsoft YaHei" charset="-122"/>
                <a:ea typeface="Microsoft YaHei" charset="-122"/>
                <a:cs typeface="Microsoft YaHei" charset="-122"/>
              </a:rPr>
              <a:t>叫复辅音。</a:t>
            </a:r>
          </a:p>
          <a:p>
            <a:pPr>
              <a:lnSpc>
                <a:spcPct val="150000"/>
              </a:lnSpc>
            </a:pP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841383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0"/>
            <a:ext cx="3689684" cy="696871"/>
          </a:xfrm>
          <a:prstGeom prst="rect">
            <a:avLst/>
          </a:prstGeom>
        </p:spPr>
      </p:pic>
      <p:sp>
        <p:nvSpPr>
          <p:cNvPr id="4" name="文本框 3"/>
          <p:cNvSpPr txBox="1"/>
          <p:nvPr/>
        </p:nvSpPr>
        <p:spPr>
          <a:xfrm>
            <a:off x="481264" y="2823411"/>
            <a:ext cx="1723549" cy="461665"/>
          </a:xfrm>
          <a:prstGeom prst="rect">
            <a:avLst/>
          </a:prstGeom>
          <a:noFill/>
        </p:spPr>
        <p:txBody>
          <a:bodyPr wrap="none" rtlCol="0">
            <a:spAutoFit/>
          </a:bodyPr>
          <a:lstStyle/>
          <a:p>
            <a:r>
              <a:rPr kumimoji="1" lang="zh-CN" altLang="en-US" sz="2400" b="1" dirty="0" smtClean="0">
                <a:solidFill>
                  <a:srgbClr val="C00000"/>
                </a:solidFill>
              </a:rPr>
              <a:t>［简答题］</a:t>
            </a:r>
            <a:endParaRPr kumimoji="1" lang="en-US" altLang="zh-CN" sz="2400" b="1" dirty="0" smtClean="0">
              <a:solidFill>
                <a:srgbClr val="C00000"/>
              </a:solidFill>
            </a:endParaRPr>
          </a:p>
        </p:txBody>
      </p:sp>
      <p:sp>
        <p:nvSpPr>
          <p:cNvPr id="3" name="文本框 2"/>
          <p:cNvSpPr txBox="1"/>
          <p:nvPr/>
        </p:nvSpPr>
        <p:spPr>
          <a:xfrm>
            <a:off x="3689684" y="0"/>
            <a:ext cx="8694822" cy="4524315"/>
          </a:xfrm>
          <a:prstGeom prst="rect">
            <a:avLst/>
          </a:prstGeom>
          <a:noFill/>
        </p:spPr>
        <p:txBody>
          <a:bodyPr wrap="square" rtlCol="0">
            <a:spAutoFit/>
          </a:bodyPr>
          <a:lstStyle/>
          <a:p>
            <a:pPr>
              <a:lnSpc>
                <a:spcPct val="150000"/>
              </a:lnSpc>
            </a:pPr>
            <a:r>
              <a:rPr lang="en-US" altLang="zh-CN" sz="2400" b="1" dirty="0" smtClean="0">
                <a:latin typeface="Microsoft YaHei" charset="-122"/>
                <a:ea typeface="Microsoft YaHei" charset="-122"/>
                <a:cs typeface="Microsoft YaHei" charset="-122"/>
              </a:rPr>
              <a:t>1</a:t>
            </a:r>
            <a:r>
              <a:rPr lang="zh-CN" altLang="en-US" sz="2400" b="1" dirty="0" smtClean="0">
                <a:latin typeface="Microsoft YaHei" charset="-122"/>
                <a:ea typeface="Microsoft YaHei" charset="-122"/>
                <a:cs typeface="Microsoft YaHei" charset="-122"/>
              </a:rPr>
              <a:t>、</a:t>
            </a:r>
            <a:r>
              <a:rPr lang="zh-CN" altLang="zh-CN" sz="2400" b="1" dirty="0">
                <a:latin typeface="Microsoft YaHei" charset="-122"/>
                <a:ea typeface="Microsoft YaHei" charset="-122"/>
                <a:cs typeface="Microsoft YaHei" charset="-122"/>
              </a:rPr>
              <a:t>简要说明语音的物理四要素。</a:t>
            </a:r>
            <a:endParaRPr lang="zh-CN" altLang="zh-CN" sz="2400" dirty="0">
              <a:latin typeface="Microsoft YaHei" charset="-122"/>
              <a:ea typeface="Microsoft YaHei" charset="-122"/>
              <a:cs typeface="Microsoft YaHei" charset="-122"/>
            </a:endParaRPr>
          </a:p>
          <a:p>
            <a:pPr>
              <a:lnSpc>
                <a:spcPct val="150000"/>
              </a:lnSpc>
            </a:pPr>
            <a:r>
              <a:rPr lang="zh-CN" altLang="zh-CN" sz="2400" u="sng" dirty="0">
                <a:latin typeface="Microsoft YaHei" charset="-122"/>
                <a:ea typeface="Microsoft YaHei" charset="-122"/>
                <a:cs typeface="Microsoft YaHei" charset="-122"/>
              </a:rPr>
              <a:t>答案</a:t>
            </a:r>
            <a:r>
              <a:rPr lang="zh-CN" altLang="zh-CN" sz="2400" u="sng" dirty="0" smtClean="0">
                <a:latin typeface="Microsoft YaHei" charset="-122"/>
                <a:ea typeface="Microsoft YaHei" charset="-122"/>
                <a:cs typeface="Microsoft YaHei" charset="-122"/>
              </a:rPr>
              <a:t>：</a:t>
            </a:r>
            <a:endParaRPr lang="en-US" altLang="zh-CN" sz="2400" u="sng" dirty="0" smtClean="0">
              <a:latin typeface="Microsoft YaHei" charset="-122"/>
              <a:ea typeface="Microsoft YaHei" charset="-122"/>
              <a:cs typeface="Microsoft YaHei" charset="-122"/>
            </a:endParaRPr>
          </a:p>
          <a:p>
            <a:pPr>
              <a:lnSpc>
                <a:spcPct val="150000"/>
              </a:lnSpc>
            </a:pPr>
            <a:r>
              <a:rPr lang="zh-CN" altLang="zh-CN" sz="2400" dirty="0" smtClean="0">
                <a:latin typeface="Microsoft YaHei" charset="-122"/>
                <a:ea typeface="Microsoft YaHei" charset="-122"/>
                <a:cs typeface="Microsoft YaHei" charset="-122"/>
              </a:rPr>
              <a:t>语音</a:t>
            </a:r>
            <a:r>
              <a:rPr lang="zh-CN" altLang="zh-CN" sz="2400" dirty="0">
                <a:latin typeface="Microsoft YaHei" charset="-122"/>
                <a:ea typeface="Microsoft YaHei" charset="-122"/>
                <a:cs typeface="Microsoft YaHei" charset="-122"/>
              </a:rPr>
              <a:t>的物理四要素是</a:t>
            </a:r>
            <a:r>
              <a:rPr lang="zh-CN" altLang="zh-CN" sz="2400" dirty="0">
                <a:solidFill>
                  <a:srgbClr val="C00000"/>
                </a:solidFill>
                <a:latin typeface="Microsoft YaHei" charset="-122"/>
                <a:ea typeface="Microsoft YaHei" charset="-122"/>
                <a:cs typeface="Microsoft YaHei" charset="-122"/>
              </a:rPr>
              <a:t>指音高、音强、音长和音质</a:t>
            </a:r>
            <a:r>
              <a:rPr lang="zh-CN" altLang="zh-CN" sz="2400" dirty="0">
                <a:latin typeface="Microsoft YaHei" charset="-122"/>
                <a:ea typeface="Microsoft YaHei" charset="-122"/>
                <a:cs typeface="Microsoft YaHei" charset="-122"/>
              </a:rPr>
              <a:t>。</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zh-CN" sz="2400" dirty="0">
                <a:latin typeface="Microsoft YaHei" charset="-122"/>
                <a:ea typeface="Microsoft YaHei" charset="-122"/>
                <a:cs typeface="Microsoft YaHei" charset="-122"/>
              </a:rPr>
              <a:t>）</a:t>
            </a:r>
            <a:r>
              <a:rPr lang="zh-CN" altLang="zh-CN" sz="2400" dirty="0">
                <a:solidFill>
                  <a:srgbClr val="C00000"/>
                </a:solidFill>
                <a:latin typeface="Microsoft YaHei" charset="-122"/>
                <a:ea typeface="Microsoft YaHei" charset="-122"/>
                <a:cs typeface="Microsoft YaHei" charset="-122"/>
              </a:rPr>
              <a:t>音高</a:t>
            </a:r>
            <a:r>
              <a:rPr lang="zh-CN" altLang="zh-CN" sz="2400" dirty="0">
                <a:latin typeface="Microsoft YaHei" charset="-122"/>
                <a:ea typeface="Microsoft YaHei" charset="-122"/>
                <a:cs typeface="Microsoft YaHei" charset="-122"/>
              </a:rPr>
              <a:t>是声音的高低，取决于声波的频率。</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zh-CN" sz="2400" dirty="0">
                <a:latin typeface="Microsoft YaHei" charset="-122"/>
                <a:ea typeface="Microsoft YaHei" charset="-122"/>
                <a:cs typeface="Microsoft YaHei" charset="-122"/>
              </a:rPr>
              <a:t>）</a:t>
            </a:r>
            <a:r>
              <a:rPr lang="zh-CN" altLang="zh-CN" sz="2400" dirty="0">
                <a:solidFill>
                  <a:srgbClr val="C00000"/>
                </a:solidFill>
                <a:latin typeface="Microsoft YaHei" charset="-122"/>
                <a:ea typeface="Microsoft YaHei" charset="-122"/>
                <a:cs typeface="Microsoft YaHei" charset="-122"/>
              </a:rPr>
              <a:t>音强</a:t>
            </a:r>
            <a:r>
              <a:rPr lang="zh-CN" altLang="zh-CN" sz="2400" dirty="0">
                <a:latin typeface="Microsoft YaHei" charset="-122"/>
                <a:ea typeface="Microsoft YaHei" charset="-122"/>
                <a:cs typeface="Microsoft YaHei" charset="-122"/>
              </a:rPr>
              <a:t>是声音的强弱，取决于声波的振幅。</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zh-CN" sz="2400" dirty="0">
                <a:latin typeface="Microsoft YaHei" charset="-122"/>
                <a:ea typeface="Microsoft YaHei" charset="-122"/>
                <a:cs typeface="Microsoft YaHei" charset="-122"/>
              </a:rPr>
              <a:t>）</a:t>
            </a:r>
            <a:r>
              <a:rPr lang="zh-CN" altLang="zh-CN" sz="2400" dirty="0">
                <a:solidFill>
                  <a:srgbClr val="C00000"/>
                </a:solidFill>
                <a:latin typeface="Microsoft YaHei" charset="-122"/>
                <a:ea typeface="Microsoft YaHei" charset="-122"/>
                <a:cs typeface="Microsoft YaHei" charset="-122"/>
              </a:rPr>
              <a:t>音长</a:t>
            </a:r>
            <a:r>
              <a:rPr lang="zh-CN" altLang="zh-CN" sz="2400" dirty="0">
                <a:latin typeface="Microsoft YaHei" charset="-122"/>
                <a:ea typeface="Microsoft YaHei" charset="-122"/>
                <a:cs typeface="Microsoft YaHei" charset="-122"/>
              </a:rPr>
              <a:t>是声音的长短，取决于声音存在的总时间。</a:t>
            </a:r>
            <a:r>
              <a:rPr lang="en-US" altLang="zh-CN" sz="2400" dirty="0">
                <a:latin typeface="Microsoft YaHei" charset="-122"/>
                <a:ea typeface="Microsoft YaHei" charset="-122"/>
                <a:cs typeface="Microsoft YaHei" charset="-122"/>
              </a:rPr>
              <a:t> </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4</a:t>
            </a:r>
            <a:r>
              <a:rPr lang="zh-CN" altLang="zh-CN" sz="2400" dirty="0">
                <a:latin typeface="Microsoft YaHei" charset="-122"/>
                <a:ea typeface="Microsoft YaHei" charset="-122"/>
                <a:cs typeface="Microsoft YaHei" charset="-122"/>
              </a:rPr>
              <a:t>）</a:t>
            </a:r>
            <a:r>
              <a:rPr lang="zh-CN" altLang="zh-CN" sz="2400" dirty="0">
                <a:solidFill>
                  <a:srgbClr val="C00000"/>
                </a:solidFill>
                <a:latin typeface="Microsoft YaHei" charset="-122"/>
                <a:ea typeface="Microsoft YaHei" charset="-122"/>
                <a:cs typeface="Microsoft YaHei" charset="-122"/>
              </a:rPr>
              <a:t>音质</a:t>
            </a:r>
            <a:r>
              <a:rPr lang="zh-CN" altLang="zh-CN" sz="2400" dirty="0">
                <a:latin typeface="Microsoft YaHei" charset="-122"/>
                <a:ea typeface="Microsoft YaHei" charset="-122"/>
                <a:cs typeface="Microsoft YaHei" charset="-122"/>
              </a:rPr>
              <a:t>是声音的本质和特色，从物理角度说，音质决定于复音中陪音的数量和振幅。</a:t>
            </a:r>
          </a:p>
        </p:txBody>
      </p:sp>
    </p:spTree>
    <p:extLst>
      <p:ext uri="{BB962C8B-B14F-4D97-AF65-F5344CB8AC3E}">
        <p14:creationId xmlns:p14="http://schemas.microsoft.com/office/powerpoint/2010/main" val="10482983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0"/>
            <a:ext cx="3689684" cy="696871"/>
          </a:xfrm>
          <a:prstGeom prst="rect">
            <a:avLst/>
          </a:prstGeom>
        </p:spPr>
      </p:pic>
      <p:sp>
        <p:nvSpPr>
          <p:cNvPr id="4" name="文本框 3"/>
          <p:cNvSpPr txBox="1"/>
          <p:nvPr/>
        </p:nvSpPr>
        <p:spPr>
          <a:xfrm>
            <a:off x="481264" y="2823411"/>
            <a:ext cx="1723549" cy="461665"/>
          </a:xfrm>
          <a:prstGeom prst="rect">
            <a:avLst/>
          </a:prstGeom>
          <a:noFill/>
        </p:spPr>
        <p:txBody>
          <a:bodyPr wrap="none" rtlCol="0">
            <a:spAutoFit/>
          </a:bodyPr>
          <a:lstStyle/>
          <a:p>
            <a:r>
              <a:rPr kumimoji="1" lang="zh-CN" altLang="en-US" sz="2400" b="1" dirty="0" smtClean="0">
                <a:solidFill>
                  <a:srgbClr val="C00000"/>
                </a:solidFill>
              </a:rPr>
              <a:t>［简答题］</a:t>
            </a:r>
            <a:endParaRPr kumimoji="1" lang="en-US" altLang="zh-CN" sz="2400" b="1" dirty="0" smtClean="0">
              <a:solidFill>
                <a:srgbClr val="C00000"/>
              </a:solidFill>
            </a:endParaRPr>
          </a:p>
        </p:txBody>
      </p:sp>
      <p:sp>
        <p:nvSpPr>
          <p:cNvPr id="3" name="文本框 2"/>
          <p:cNvSpPr txBox="1"/>
          <p:nvPr/>
        </p:nvSpPr>
        <p:spPr>
          <a:xfrm>
            <a:off x="3689684" y="0"/>
            <a:ext cx="8694822" cy="3970318"/>
          </a:xfrm>
          <a:prstGeom prst="rect">
            <a:avLst/>
          </a:prstGeom>
          <a:noFill/>
        </p:spPr>
        <p:txBody>
          <a:bodyPr wrap="square" rtlCol="0">
            <a:spAutoFit/>
          </a:bodyPr>
          <a:lstStyle/>
          <a:p>
            <a:pPr>
              <a:lnSpc>
                <a:spcPct val="150000"/>
              </a:lnSpc>
            </a:pPr>
            <a:r>
              <a:rPr lang="en-US" altLang="zh-CN" sz="2400" b="1" dirty="0" smtClean="0">
                <a:latin typeface="Microsoft YaHei" charset="-122"/>
                <a:ea typeface="Microsoft YaHei" charset="-122"/>
                <a:cs typeface="Microsoft YaHei" charset="-122"/>
              </a:rPr>
              <a:t>2</a:t>
            </a:r>
            <a:r>
              <a:rPr lang="zh-CN" altLang="en-US" sz="2400" b="1" dirty="0" smtClean="0">
                <a:latin typeface="Microsoft YaHei" charset="-122"/>
                <a:ea typeface="Microsoft YaHei" charset="-122"/>
                <a:cs typeface="Microsoft YaHei" charset="-122"/>
              </a:rPr>
              <a:t>、</a:t>
            </a:r>
            <a:r>
              <a:rPr lang="zh-CN" altLang="zh-CN" sz="2400" b="1" dirty="0">
                <a:latin typeface="Microsoft YaHei" charset="-122"/>
                <a:ea typeface="Microsoft YaHei" charset="-122"/>
                <a:cs typeface="Microsoft YaHei" charset="-122"/>
              </a:rPr>
              <a:t>简要说明元音和辅音的主要区别。</a:t>
            </a:r>
            <a:endParaRPr lang="zh-CN" altLang="zh-CN" sz="2400" dirty="0">
              <a:latin typeface="Microsoft YaHei" charset="-122"/>
              <a:ea typeface="Microsoft YaHei" charset="-122"/>
              <a:cs typeface="Microsoft YaHei" charset="-122"/>
            </a:endParaRPr>
          </a:p>
          <a:p>
            <a:pPr>
              <a:lnSpc>
                <a:spcPct val="150000"/>
              </a:lnSpc>
            </a:pPr>
            <a:r>
              <a:rPr lang="zh-CN" altLang="zh-CN" sz="2400" u="sng" dirty="0">
                <a:latin typeface="Microsoft YaHei" charset="-122"/>
                <a:ea typeface="Microsoft YaHei" charset="-122"/>
                <a:cs typeface="Microsoft YaHei" charset="-122"/>
              </a:rPr>
              <a:t>答案</a:t>
            </a:r>
            <a:r>
              <a:rPr lang="zh-CN" altLang="zh-CN" sz="2400" u="sng" dirty="0" smtClean="0">
                <a:latin typeface="Microsoft YaHei" charset="-122"/>
                <a:ea typeface="Microsoft YaHei" charset="-122"/>
                <a:cs typeface="Microsoft YaHei" charset="-122"/>
              </a:rPr>
              <a:t>：</a:t>
            </a:r>
            <a:endParaRPr lang="en-US" altLang="zh-CN" sz="2400" u="sng" dirty="0" smtClean="0">
              <a:latin typeface="Microsoft YaHei" charset="-122"/>
              <a:ea typeface="Microsoft YaHei" charset="-122"/>
              <a:cs typeface="Microsoft YaHei" charset="-122"/>
            </a:endParaRPr>
          </a:p>
          <a:p>
            <a:pPr>
              <a:lnSpc>
                <a:spcPct val="150000"/>
              </a:lnSpc>
            </a:pPr>
            <a:r>
              <a:rPr lang="zh-CN" altLang="zh-CN" sz="2400" dirty="0" smtClean="0">
                <a:latin typeface="Microsoft YaHei" charset="-122"/>
                <a:ea typeface="Microsoft YaHei" charset="-122"/>
                <a:cs typeface="Microsoft YaHei" charset="-122"/>
              </a:rPr>
              <a:t>元音</a:t>
            </a:r>
            <a:r>
              <a:rPr lang="zh-CN" altLang="zh-CN" sz="2400" dirty="0">
                <a:latin typeface="Microsoft YaHei" charset="-122"/>
                <a:ea typeface="Microsoft YaHei" charset="-122"/>
                <a:cs typeface="Microsoft YaHei" charset="-122"/>
              </a:rPr>
              <a:t>和辅音的主要区别是：</a:t>
            </a:r>
          </a:p>
          <a:p>
            <a:pPr>
              <a:lnSpc>
                <a:spcPct val="150000"/>
              </a:lnSpc>
            </a:pPr>
            <a:r>
              <a:rPr lang="zh-CN" altLang="zh-CN" sz="2400" dirty="0">
                <a:latin typeface="Microsoft YaHei" charset="-122"/>
                <a:ea typeface="Microsoft YaHei" charset="-122"/>
                <a:cs typeface="Microsoft YaHei" charset="-122"/>
              </a:rPr>
              <a:t>第一，</a:t>
            </a:r>
            <a:r>
              <a:rPr lang="zh-CN" altLang="zh-CN" sz="2400" dirty="0">
                <a:solidFill>
                  <a:srgbClr val="C00000"/>
                </a:solidFill>
                <a:latin typeface="Microsoft YaHei" charset="-122"/>
                <a:ea typeface="Microsoft YaHei" charset="-122"/>
                <a:cs typeface="Microsoft YaHei" charset="-122"/>
              </a:rPr>
              <a:t>发元音时气流畅通无阻</a:t>
            </a:r>
            <a:r>
              <a:rPr lang="zh-CN" altLang="zh-CN" sz="2400" dirty="0">
                <a:latin typeface="Microsoft YaHei" charset="-122"/>
                <a:ea typeface="Microsoft YaHei" charset="-122"/>
                <a:cs typeface="Microsoft YaHei" charset="-122"/>
              </a:rPr>
              <a:t>，而发辅音时声腔会在某个部位形成阻碍，气流要克服这种阻碍才能通过。</a:t>
            </a:r>
          </a:p>
          <a:p>
            <a:pPr>
              <a:lnSpc>
                <a:spcPct val="150000"/>
              </a:lnSpc>
            </a:pPr>
            <a:r>
              <a:rPr lang="zh-CN" altLang="zh-CN" sz="2400" dirty="0">
                <a:latin typeface="Microsoft YaHei" charset="-122"/>
                <a:ea typeface="Microsoft YaHei" charset="-122"/>
                <a:cs typeface="Microsoft YaHei" charset="-122"/>
              </a:rPr>
              <a:t>第二，元音都是乐音，</a:t>
            </a:r>
            <a:r>
              <a:rPr lang="zh-CN" altLang="zh-CN" sz="2400" dirty="0">
                <a:solidFill>
                  <a:srgbClr val="C00000"/>
                </a:solidFill>
                <a:latin typeface="Microsoft YaHei" charset="-122"/>
                <a:ea typeface="Microsoft YaHei" charset="-122"/>
                <a:cs typeface="Microsoft YaHei" charset="-122"/>
              </a:rPr>
              <a:t>发元音时声带必须振动</a:t>
            </a:r>
            <a:r>
              <a:rPr lang="zh-CN" altLang="zh-CN" sz="2400" dirty="0">
                <a:latin typeface="Microsoft YaHei" charset="-122"/>
                <a:ea typeface="Microsoft YaHei" charset="-122"/>
                <a:cs typeface="Microsoft YaHei" charset="-122"/>
              </a:rPr>
              <a:t>。辅音大多不是乐音，发辅音时有的声带振动，有的声带不振动。</a:t>
            </a:r>
          </a:p>
        </p:txBody>
      </p:sp>
    </p:spTree>
    <p:extLst>
      <p:ext uri="{BB962C8B-B14F-4D97-AF65-F5344CB8AC3E}">
        <p14:creationId xmlns:p14="http://schemas.microsoft.com/office/powerpoint/2010/main" val="127929330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0"/>
            <a:ext cx="3689684" cy="696871"/>
          </a:xfrm>
          <a:prstGeom prst="rect">
            <a:avLst/>
          </a:prstGeom>
        </p:spPr>
      </p:pic>
      <p:sp>
        <p:nvSpPr>
          <p:cNvPr id="4" name="文本框 3"/>
          <p:cNvSpPr txBox="1"/>
          <p:nvPr/>
        </p:nvSpPr>
        <p:spPr>
          <a:xfrm>
            <a:off x="481264" y="2823411"/>
            <a:ext cx="1723549" cy="461665"/>
          </a:xfrm>
          <a:prstGeom prst="rect">
            <a:avLst/>
          </a:prstGeom>
          <a:noFill/>
        </p:spPr>
        <p:txBody>
          <a:bodyPr wrap="none" rtlCol="0">
            <a:spAutoFit/>
          </a:bodyPr>
          <a:lstStyle/>
          <a:p>
            <a:r>
              <a:rPr kumimoji="1" lang="zh-CN" altLang="en-US" sz="2400" b="1" dirty="0" smtClean="0">
                <a:solidFill>
                  <a:srgbClr val="C00000"/>
                </a:solidFill>
              </a:rPr>
              <a:t>［简答题］</a:t>
            </a:r>
            <a:endParaRPr kumimoji="1" lang="en-US" altLang="zh-CN" sz="2400" b="1" dirty="0" smtClean="0">
              <a:solidFill>
                <a:srgbClr val="C00000"/>
              </a:solidFill>
            </a:endParaRPr>
          </a:p>
        </p:txBody>
      </p:sp>
      <p:sp>
        <p:nvSpPr>
          <p:cNvPr id="3" name="文本框 2"/>
          <p:cNvSpPr txBox="1"/>
          <p:nvPr/>
        </p:nvSpPr>
        <p:spPr>
          <a:xfrm>
            <a:off x="3689684" y="0"/>
            <a:ext cx="8694822" cy="6121035"/>
          </a:xfrm>
          <a:prstGeom prst="rect">
            <a:avLst/>
          </a:prstGeom>
          <a:noFill/>
        </p:spPr>
        <p:txBody>
          <a:bodyPr wrap="square" rtlCol="0">
            <a:spAutoFit/>
          </a:bodyPr>
          <a:lstStyle/>
          <a:p>
            <a:pPr>
              <a:lnSpc>
                <a:spcPct val="150000"/>
              </a:lnSpc>
            </a:pPr>
            <a:r>
              <a:rPr lang="en-US" altLang="zh-CN" sz="2400" b="1" dirty="0" smtClean="0">
                <a:latin typeface="Microsoft YaHei" charset="-122"/>
                <a:ea typeface="Microsoft YaHei" charset="-122"/>
                <a:cs typeface="Microsoft YaHei" charset="-122"/>
              </a:rPr>
              <a:t>3</a:t>
            </a:r>
            <a:r>
              <a:rPr lang="zh-CN" altLang="en-US" sz="2400" b="1" dirty="0" smtClean="0">
                <a:latin typeface="Microsoft YaHei" charset="-122"/>
                <a:ea typeface="Microsoft YaHei" charset="-122"/>
                <a:cs typeface="Microsoft YaHei" charset="-122"/>
              </a:rPr>
              <a:t>、</a:t>
            </a:r>
            <a:r>
              <a:rPr lang="zh-CN" altLang="zh-CN" sz="2400" b="1" dirty="0">
                <a:latin typeface="Microsoft YaHei" charset="-122"/>
                <a:ea typeface="Microsoft YaHei" charset="-122"/>
                <a:cs typeface="Microsoft YaHei" charset="-122"/>
              </a:rPr>
              <a:t>任选</a:t>
            </a:r>
            <a:r>
              <a:rPr lang="en-US" altLang="zh-CN" sz="2400" b="1" dirty="0">
                <a:latin typeface="Microsoft YaHei" charset="-122"/>
                <a:ea typeface="Microsoft YaHei" charset="-122"/>
                <a:cs typeface="Microsoft YaHei" charset="-122"/>
              </a:rPr>
              <a:t>5</a:t>
            </a:r>
            <a:r>
              <a:rPr lang="zh-CN" altLang="zh-CN" sz="2400" b="1" dirty="0">
                <a:latin typeface="Microsoft YaHei" charset="-122"/>
                <a:ea typeface="Microsoft YaHei" charset="-122"/>
                <a:cs typeface="Microsoft YaHei" charset="-122"/>
              </a:rPr>
              <a:t>个标准元音进行描写。</a:t>
            </a:r>
            <a:endParaRPr lang="zh-CN" altLang="zh-CN" sz="2400" dirty="0">
              <a:latin typeface="Microsoft YaHei" charset="-122"/>
              <a:ea typeface="Microsoft YaHei" charset="-122"/>
              <a:cs typeface="Microsoft YaHei" charset="-122"/>
            </a:endParaRPr>
          </a:p>
          <a:p>
            <a:pPr>
              <a:lnSpc>
                <a:spcPct val="150000"/>
              </a:lnSpc>
            </a:pPr>
            <a:r>
              <a:rPr lang="zh-CN" altLang="zh-CN" sz="2400" u="sng" dirty="0">
                <a:latin typeface="Microsoft YaHei" charset="-122"/>
                <a:ea typeface="Microsoft YaHei" charset="-122"/>
                <a:cs typeface="Microsoft YaHei" charset="-122"/>
              </a:rPr>
              <a:t>答案</a:t>
            </a:r>
            <a:r>
              <a:rPr lang="zh-CN" altLang="zh-CN" sz="2400" u="sng" dirty="0" smtClean="0">
                <a:latin typeface="Microsoft YaHei" charset="-122"/>
                <a:ea typeface="Microsoft YaHei" charset="-122"/>
                <a:cs typeface="Microsoft YaHei" charset="-122"/>
              </a:rPr>
              <a:t>：</a:t>
            </a:r>
            <a:endParaRPr lang="en-US" altLang="zh-CN" sz="2400" u="sng" dirty="0" smtClean="0">
              <a:latin typeface="Microsoft YaHei" charset="-122"/>
              <a:ea typeface="Microsoft YaHei" charset="-122"/>
              <a:cs typeface="Microsoft YaHei" charset="-122"/>
            </a:endParaRPr>
          </a:p>
          <a:p>
            <a:pPr>
              <a:lnSpc>
                <a:spcPct val="150000"/>
              </a:lnSpc>
            </a:pPr>
            <a:r>
              <a:rPr lang="zh-CN" altLang="zh-CN" sz="2400" dirty="0" smtClean="0">
                <a:latin typeface="Microsoft YaHei" charset="-122"/>
                <a:ea typeface="Microsoft YaHei" charset="-122"/>
                <a:cs typeface="Microsoft YaHei" charset="-122"/>
              </a:rPr>
              <a:t>八</a:t>
            </a:r>
            <a:r>
              <a:rPr lang="zh-CN" altLang="zh-CN" sz="2400" dirty="0">
                <a:latin typeface="Microsoft YaHei" charset="-122"/>
                <a:ea typeface="Microsoft YaHei" charset="-122"/>
                <a:cs typeface="Microsoft YaHei" charset="-122"/>
              </a:rPr>
              <a:t>个标准元音语音特征：</a:t>
            </a: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r>
              <a:rPr lang="en-US" altLang="zh-CN" sz="2400" dirty="0">
                <a:latin typeface="Microsoft YaHei" charset="-122"/>
                <a:ea typeface="Microsoft YaHei" charset="-122"/>
                <a:cs typeface="Microsoft YaHei" charset="-122"/>
              </a:rPr>
              <a:t>[</a:t>
            </a:r>
            <a:r>
              <a:rPr lang="en-US" altLang="zh-CN" sz="2400" dirty="0" err="1">
                <a:latin typeface="Microsoft YaHei" charset="-122"/>
                <a:ea typeface="Microsoft YaHei" charset="-122"/>
                <a:cs typeface="Microsoft YaHei" charset="-122"/>
              </a:rPr>
              <a:t>i</a:t>
            </a:r>
            <a:r>
              <a:rPr lang="en-US" altLang="zh-CN" sz="2400" dirty="0">
                <a:latin typeface="Microsoft YaHei" charset="-122"/>
                <a:ea typeface="Microsoft YaHei" charset="-122"/>
                <a:cs typeface="Microsoft YaHei" charset="-122"/>
              </a:rPr>
              <a:t>]</a:t>
            </a:r>
            <a:r>
              <a:rPr lang="zh-CN" altLang="zh-CN" sz="2400" dirty="0">
                <a:latin typeface="Microsoft YaHei" charset="-122"/>
                <a:ea typeface="Microsoft YaHei" charset="-122"/>
                <a:cs typeface="Microsoft YaHei" charset="-122"/>
              </a:rPr>
              <a:t>——前、高、不圆唇</a:t>
            </a:r>
          </a:p>
          <a:p>
            <a:pPr>
              <a:lnSpc>
                <a:spcPct val="150000"/>
              </a:lnSpc>
            </a:pPr>
            <a:r>
              <a:rPr lang="en-US" altLang="zh-CN" sz="2400" dirty="0">
                <a:latin typeface="Microsoft YaHei" charset="-122"/>
                <a:ea typeface="Microsoft YaHei" charset="-122"/>
                <a:cs typeface="Microsoft YaHei" charset="-122"/>
              </a:rPr>
              <a:t>[e]</a:t>
            </a:r>
            <a:r>
              <a:rPr lang="zh-CN" altLang="zh-CN" sz="2400" dirty="0">
                <a:latin typeface="Microsoft YaHei" charset="-122"/>
                <a:ea typeface="Microsoft YaHei" charset="-122"/>
                <a:cs typeface="Microsoft YaHei" charset="-122"/>
              </a:rPr>
              <a:t>——前、半高、不圆唇</a:t>
            </a:r>
          </a:p>
          <a:p>
            <a:pPr>
              <a:lnSpc>
                <a:spcPct val="150000"/>
              </a:lnSpc>
            </a:pPr>
            <a:r>
              <a:rPr lang="en-US" altLang="zh-CN" sz="2400" dirty="0">
                <a:latin typeface="Microsoft YaHei" charset="-122"/>
                <a:ea typeface="Microsoft YaHei" charset="-122"/>
                <a:cs typeface="Microsoft YaHei" charset="-122"/>
              </a:rPr>
              <a:t>[</a:t>
            </a:r>
            <a:r>
              <a:rPr lang="en-US" altLang="zh-CN" sz="2400" dirty="0" err="1">
                <a:latin typeface="Microsoft YaHei" charset="-122"/>
                <a:ea typeface="Microsoft YaHei" charset="-122"/>
                <a:cs typeface="Microsoft YaHei" charset="-122"/>
              </a:rPr>
              <a:t>ɛ</a:t>
            </a:r>
            <a:r>
              <a:rPr lang="en-US" altLang="zh-CN" sz="2400" dirty="0">
                <a:latin typeface="Microsoft YaHei" charset="-122"/>
                <a:ea typeface="Microsoft YaHei" charset="-122"/>
                <a:cs typeface="Microsoft YaHei" charset="-122"/>
              </a:rPr>
              <a:t>]</a:t>
            </a:r>
            <a:r>
              <a:rPr lang="zh-CN" altLang="zh-CN" sz="2400" dirty="0">
                <a:latin typeface="Microsoft YaHei" charset="-122"/>
                <a:ea typeface="Microsoft YaHei" charset="-122"/>
                <a:cs typeface="Microsoft YaHei" charset="-122"/>
              </a:rPr>
              <a:t>——前、半低、不圆唇</a:t>
            </a:r>
          </a:p>
          <a:p>
            <a:pPr>
              <a:lnSpc>
                <a:spcPct val="150000"/>
              </a:lnSpc>
            </a:pPr>
            <a:r>
              <a:rPr lang="en-US" altLang="zh-CN" sz="2400" dirty="0">
                <a:latin typeface="Microsoft YaHei" charset="-122"/>
                <a:ea typeface="Microsoft YaHei" charset="-122"/>
                <a:cs typeface="Microsoft YaHei" charset="-122"/>
              </a:rPr>
              <a:t>[a]</a:t>
            </a:r>
            <a:r>
              <a:rPr lang="zh-CN" altLang="zh-CN" sz="2400" dirty="0">
                <a:latin typeface="Microsoft YaHei" charset="-122"/>
                <a:ea typeface="Microsoft YaHei" charset="-122"/>
                <a:cs typeface="Microsoft YaHei" charset="-122"/>
              </a:rPr>
              <a:t>——前、低、不圆唇</a:t>
            </a:r>
            <a:r>
              <a:rPr lang="en-US" altLang="zh-CN" sz="2400" dirty="0">
                <a:latin typeface="Microsoft YaHei" charset="-122"/>
                <a:ea typeface="Microsoft YaHei" charset="-122"/>
                <a:cs typeface="Microsoft YaHei" charset="-122"/>
              </a:rPr>
              <a:t> </a:t>
            </a:r>
            <a:endParaRPr lang="zh-CN"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a:t>
            </a:r>
            <a:r>
              <a:rPr lang="zh-CN" altLang="zh-CN" sz="2400" dirty="0">
                <a:latin typeface="Microsoft YaHei" charset="-122"/>
                <a:ea typeface="Microsoft YaHei" charset="-122"/>
                <a:cs typeface="Microsoft YaHei" charset="-122"/>
              </a:rPr>
              <a:t>ɑ</a:t>
            </a:r>
            <a:r>
              <a:rPr lang="en-US" altLang="zh-CN" sz="2400" dirty="0">
                <a:latin typeface="Microsoft YaHei" charset="-122"/>
                <a:ea typeface="Microsoft YaHei" charset="-122"/>
                <a:cs typeface="Microsoft YaHei" charset="-122"/>
              </a:rPr>
              <a:t>]</a:t>
            </a:r>
            <a:r>
              <a:rPr lang="zh-CN" altLang="zh-CN" sz="2400" dirty="0">
                <a:latin typeface="Microsoft YaHei" charset="-122"/>
                <a:ea typeface="Microsoft YaHei" charset="-122"/>
                <a:cs typeface="Microsoft YaHei" charset="-122"/>
              </a:rPr>
              <a:t>——后、低、不圆唇</a:t>
            </a:r>
          </a:p>
          <a:p>
            <a:pPr>
              <a:lnSpc>
                <a:spcPct val="150000"/>
              </a:lnSpc>
            </a:pPr>
            <a:r>
              <a:rPr lang="en-US" altLang="zh-CN" sz="2400" dirty="0">
                <a:latin typeface="Microsoft YaHei" charset="-122"/>
                <a:ea typeface="Microsoft YaHei" charset="-122"/>
                <a:cs typeface="Microsoft YaHei" charset="-122"/>
              </a:rPr>
              <a:t>[</a:t>
            </a:r>
            <a:r>
              <a:rPr lang="en-US" altLang="zh-CN" sz="2400" dirty="0" err="1">
                <a:latin typeface="Microsoft YaHei" charset="-122"/>
                <a:ea typeface="Microsoft YaHei" charset="-122"/>
                <a:cs typeface="Microsoft YaHei" charset="-122"/>
              </a:rPr>
              <a:t>ɔ</a:t>
            </a:r>
            <a:r>
              <a:rPr lang="en-US" altLang="zh-CN" sz="2400" dirty="0">
                <a:latin typeface="Microsoft YaHei" charset="-122"/>
                <a:ea typeface="Microsoft YaHei" charset="-122"/>
                <a:cs typeface="Microsoft YaHei" charset="-122"/>
              </a:rPr>
              <a:t>]</a:t>
            </a:r>
            <a:r>
              <a:rPr lang="zh-CN" altLang="zh-CN" sz="2400" dirty="0">
                <a:latin typeface="Microsoft YaHei" charset="-122"/>
                <a:ea typeface="Microsoft YaHei" charset="-122"/>
                <a:cs typeface="Microsoft YaHei" charset="-122"/>
              </a:rPr>
              <a:t>——后、半低、圆唇</a:t>
            </a:r>
          </a:p>
          <a:p>
            <a:pPr>
              <a:lnSpc>
                <a:spcPct val="150000"/>
              </a:lnSpc>
            </a:pPr>
            <a:r>
              <a:rPr lang="en-US" altLang="zh-CN" sz="2400" dirty="0">
                <a:latin typeface="Microsoft YaHei" charset="-122"/>
                <a:ea typeface="Microsoft YaHei" charset="-122"/>
                <a:cs typeface="Microsoft YaHei" charset="-122"/>
              </a:rPr>
              <a:t>[o]</a:t>
            </a:r>
            <a:r>
              <a:rPr lang="zh-CN" altLang="zh-CN" sz="2400" dirty="0">
                <a:latin typeface="Microsoft YaHei" charset="-122"/>
                <a:ea typeface="Microsoft YaHei" charset="-122"/>
                <a:cs typeface="Microsoft YaHei" charset="-122"/>
              </a:rPr>
              <a:t>——后、半高、圆唇</a:t>
            </a:r>
          </a:p>
          <a:p>
            <a:pPr>
              <a:lnSpc>
                <a:spcPct val="150000"/>
              </a:lnSpc>
            </a:pPr>
            <a:r>
              <a:rPr lang="en-US" altLang="zh-CN" sz="2400" dirty="0">
                <a:latin typeface="Microsoft YaHei" charset="-122"/>
                <a:ea typeface="Microsoft YaHei" charset="-122"/>
                <a:cs typeface="Microsoft YaHei" charset="-122"/>
              </a:rPr>
              <a:t>[u]</a:t>
            </a:r>
            <a:r>
              <a:rPr lang="zh-CN" altLang="zh-CN" sz="2400" dirty="0">
                <a:latin typeface="Microsoft YaHei" charset="-122"/>
                <a:ea typeface="Microsoft YaHei" charset="-122"/>
                <a:cs typeface="Microsoft YaHei" charset="-122"/>
              </a:rPr>
              <a:t>——后、高、圆唇</a:t>
            </a:r>
          </a:p>
        </p:txBody>
      </p:sp>
    </p:spTree>
    <p:extLst>
      <p:ext uri="{BB962C8B-B14F-4D97-AF65-F5344CB8AC3E}">
        <p14:creationId xmlns:p14="http://schemas.microsoft.com/office/powerpoint/2010/main" val="99425353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0"/>
            <a:ext cx="3689684" cy="696871"/>
          </a:xfrm>
          <a:prstGeom prst="rect">
            <a:avLst/>
          </a:prstGeom>
        </p:spPr>
      </p:pic>
      <p:sp>
        <p:nvSpPr>
          <p:cNvPr id="4" name="文本框 3"/>
          <p:cNvSpPr txBox="1"/>
          <p:nvPr/>
        </p:nvSpPr>
        <p:spPr>
          <a:xfrm>
            <a:off x="481264" y="2823411"/>
            <a:ext cx="1723549" cy="461665"/>
          </a:xfrm>
          <a:prstGeom prst="rect">
            <a:avLst/>
          </a:prstGeom>
          <a:noFill/>
        </p:spPr>
        <p:txBody>
          <a:bodyPr wrap="none" rtlCol="0">
            <a:spAutoFit/>
          </a:bodyPr>
          <a:lstStyle/>
          <a:p>
            <a:r>
              <a:rPr kumimoji="1" lang="zh-CN" altLang="en-US" sz="2400" b="1" dirty="0" smtClean="0">
                <a:solidFill>
                  <a:srgbClr val="C00000"/>
                </a:solidFill>
              </a:rPr>
              <a:t>［简答题］</a:t>
            </a:r>
            <a:endParaRPr kumimoji="1" lang="en-US" altLang="zh-CN" sz="2400" b="1" dirty="0" smtClean="0">
              <a:solidFill>
                <a:srgbClr val="C00000"/>
              </a:solidFill>
            </a:endParaRPr>
          </a:p>
        </p:txBody>
      </p:sp>
      <p:sp>
        <p:nvSpPr>
          <p:cNvPr id="3" name="文本框 2"/>
          <p:cNvSpPr txBox="1"/>
          <p:nvPr/>
        </p:nvSpPr>
        <p:spPr>
          <a:xfrm>
            <a:off x="3689684" y="0"/>
            <a:ext cx="8694822" cy="3351046"/>
          </a:xfrm>
          <a:prstGeom prst="rect">
            <a:avLst/>
          </a:prstGeom>
          <a:noFill/>
        </p:spPr>
        <p:txBody>
          <a:bodyPr wrap="square" rtlCol="0">
            <a:spAutoFit/>
          </a:bodyPr>
          <a:lstStyle/>
          <a:p>
            <a:pPr>
              <a:lnSpc>
                <a:spcPct val="150000"/>
              </a:lnSpc>
            </a:pPr>
            <a:r>
              <a:rPr lang="en-US" altLang="zh-CN" sz="2400" b="1" dirty="0" smtClean="0">
                <a:latin typeface="Microsoft YaHei" charset="-122"/>
                <a:ea typeface="Microsoft YaHei" charset="-122"/>
                <a:cs typeface="Microsoft YaHei" charset="-122"/>
              </a:rPr>
              <a:t>4</a:t>
            </a:r>
            <a:r>
              <a:rPr lang="zh-CN" altLang="en-US" sz="2400" b="1" dirty="0" smtClean="0">
                <a:latin typeface="Microsoft YaHei" charset="-122"/>
                <a:ea typeface="Microsoft YaHei" charset="-122"/>
                <a:cs typeface="Microsoft YaHei" charset="-122"/>
              </a:rPr>
              <a:t>、</a:t>
            </a:r>
            <a:r>
              <a:rPr lang="zh-CN" altLang="zh-CN" sz="2400" b="1" dirty="0">
                <a:latin typeface="Microsoft YaHei" charset="-122"/>
                <a:ea typeface="Microsoft YaHei" charset="-122"/>
                <a:cs typeface="Microsoft YaHei" charset="-122"/>
              </a:rPr>
              <a:t>分析下面几对辅音在发音上的不同：</a:t>
            </a:r>
            <a:endParaRPr lang="zh-CN" altLang="zh-CN" sz="2400" dirty="0">
              <a:latin typeface="Microsoft YaHei" charset="-122"/>
              <a:ea typeface="Microsoft YaHei" charset="-122"/>
              <a:cs typeface="Microsoft YaHei" charset="-122"/>
            </a:endParaRPr>
          </a:p>
          <a:p>
            <a:pPr>
              <a:lnSpc>
                <a:spcPct val="150000"/>
              </a:lnSpc>
            </a:pPr>
            <a:r>
              <a:rPr lang="en-US" altLang="zh-CN" sz="2400" b="1" dirty="0">
                <a:latin typeface="Microsoft YaHei" charset="-122"/>
                <a:ea typeface="Microsoft YaHei" charset="-122"/>
                <a:cs typeface="Microsoft YaHei" charset="-122"/>
              </a:rPr>
              <a:t> </a:t>
            </a:r>
            <a:r>
              <a:rPr lang="is-IS" altLang="zh-CN" sz="2400" b="1" dirty="0">
                <a:latin typeface="Microsoft YaHei" charset="-122"/>
                <a:ea typeface="Microsoft YaHei" charset="-122"/>
                <a:cs typeface="Microsoft YaHei" charset="-122"/>
              </a:rPr>
              <a:t>[p]</a:t>
            </a:r>
            <a:r>
              <a:rPr lang="zh-CN" altLang="zh-CN" sz="2400" b="1" dirty="0">
                <a:latin typeface="Microsoft YaHei" charset="-122"/>
                <a:ea typeface="Microsoft YaHei" charset="-122"/>
                <a:cs typeface="Microsoft YaHei" charset="-122"/>
              </a:rPr>
              <a:t>——</a:t>
            </a:r>
            <a:r>
              <a:rPr lang="is-IS" altLang="zh-CN" sz="2400" b="1" dirty="0">
                <a:latin typeface="Microsoft YaHei" charset="-122"/>
                <a:ea typeface="Microsoft YaHei" charset="-122"/>
                <a:cs typeface="Microsoft YaHei" charset="-122"/>
              </a:rPr>
              <a:t>[ph]       [m]</a:t>
            </a:r>
            <a:r>
              <a:rPr lang="zh-CN" altLang="zh-CN" sz="2400" b="1" dirty="0">
                <a:latin typeface="Microsoft YaHei" charset="-122"/>
                <a:ea typeface="Microsoft YaHei" charset="-122"/>
                <a:cs typeface="Microsoft YaHei" charset="-122"/>
              </a:rPr>
              <a:t>一</a:t>
            </a:r>
            <a:r>
              <a:rPr lang="is-IS" altLang="zh-CN" sz="2400" b="1" dirty="0">
                <a:latin typeface="Microsoft YaHei" charset="-122"/>
                <a:ea typeface="Microsoft YaHei" charset="-122"/>
                <a:cs typeface="Microsoft YaHei" charset="-122"/>
              </a:rPr>
              <a:t>[n]        [ts]</a:t>
            </a:r>
            <a:r>
              <a:rPr lang="zh-CN" altLang="zh-CN" sz="2400" b="1" dirty="0">
                <a:latin typeface="Microsoft YaHei" charset="-122"/>
                <a:ea typeface="Microsoft YaHei" charset="-122"/>
                <a:cs typeface="Microsoft YaHei" charset="-122"/>
              </a:rPr>
              <a:t>一</a:t>
            </a:r>
            <a:r>
              <a:rPr lang="is-IS" altLang="zh-CN" sz="2400" b="1" dirty="0">
                <a:latin typeface="Microsoft YaHei" charset="-122"/>
                <a:ea typeface="Microsoft YaHei" charset="-122"/>
                <a:cs typeface="Microsoft YaHei" charset="-122"/>
              </a:rPr>
              <a:t>[s]</a:t>
            </a:r>
            <a:endParaRPr lang="zh-CN" altLang="zh-CN" sz="2400" dirty="0">
              <a:latin typeface="Microsoft YaHei" charset="-122"/>
              <a:ea typeface="Microsoft YaHei" charset="-122"/>
              <a:cs typeface="Microsoft YaHei" charset="-122"/>
            </a:endParaRPr>
          </a:p>
          <a:p>
            <a:pPr>
              <a:lnSpc>
                <a:spcPct val="150000"/>
              </a:lnSpc>
            </a:pPr>
            <a:r>
              <a:rPr lang="zh-CN" altLang="zh-CN" sz="2400" u="sng" dirty="0">
                <a:latin typeface="Microsoft YaHei" charset="-122"/>
                <a:ea typeface="Microsoft YaHei" charset="-122"/>
                <a:cs typeface="Microsoft YaHei" charset="-122"/>
              </a:rPr>
              <a:t>答案：</a:t>
            </a:r>
            <a:endParaRPr lang="zh-CN" altLang="zh-CN"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[p]</a:t>
            </a:r>
            <a:r>
              <a:rPr lang="zh-CN" altLang="zh-CN" sz="2400" dirty="0">
                <a:latin typeface="Microsoft YaHei" charset="-122"/>
                <a:ea typeface="Microsoft YaHei" charset="-122"/>
                <a:cs typeface="Microsoft YaHei" charset="-122"/>
              </a:rPr>
              <a:t>不送气—</a:t>
            </a:r>
            <a:r>
              <a:rPr lang="en-US" altLang="zh-CN" sz="2400" dirty="0">
                <a:latin typeface="Microsoft YaHei" charset="-122"/>
                <a:ea typeface="Microsoft YaHei" charset="-122"/>
                <a:cs typeface="Microsoft YaHei" charset="-122"/>
              </a:rPr>
              <a:t>[</a:t>
            </a:r>
            <a:r>
              <a:rPr lang="en-US" altLang="zh-CN" sz="2400" dirty="0" err="1">
                <a:latin typeface="Microsoft YaHei" charset="-122"/>
                <a:ea typeface="Microsoft YaHei" charset="-122"/>
                <a:cs typeface="Microsoft YaHei" charset="-122"/>
              </a:rPr>
              <a:t>ph</a:t>
            </a:r>
            <a:r>
              <a:rPr lang="en-US" altLang="zh-CN" sz="2400" dirty="0">
                <a:latin typeface="Microsoft YaHei" charset="-122"/>
                <a:ea typeface="Microsoft YaHei" charset="-122"/>
                <a:cs typeface="Microsoft YaHei" charset="-122"/>
              </a:rPr>
              <a:t>]</a:t>
            </a:r>
            <a:r>
              <a:rPr lang="zh-CN" altLang="zh-CN" sz="2400" dirty="0">
                <a:latin typeface="Microsoft YaHei" charset="-122"/>
                <a:ea typeface="Microsoft YaHei" charset="-122"/>
                <a:cs typeface="Microsoft YaHei" charset="-122"/>
              </a:rPr>
              <a:t>送气</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m]</a:t>
            </a:r>
            <a:r>
              <a:rPr lang="zh-CN" altLang="zh-CN" sz="2400" dirty="0">
                <a:latin typeface="Microsoft YaHei" charset="-122"/>
                <a:ea typeface="Microsoft YaHei" charset="-122"/>
                <a:cs typeface="Microsoft YaHei" charset="-122"/>
              </a:rPr>
              <a:t>双唇音—</a:t>
            </a:r>
            <a:r>
              <a:rPr lang="en-US" altLang="zh-CN" sz="2400" dirty="0">
                <a:latin typeface="Microsoft YaHei" charset="-122"/>
                <a:ea typeface="Microsoft YaHei" charset="-122"/>
                <a:cs typeface="Microsoft YaHei" charset="-122"/>
              </a:rPr>
              <a:t>[n]</a:t>
            </a:r>
            <a:r>
              <a:rPr lang="zh-CN" altLang="zh-CN" sz="2400" dirty="0">
                <a:latin typeface="Microsoft YaHei" charset="-122"/>
                <a:ea typeface="Microsoft YaHei" charset="-122"/>
                <a:cs typeface="Microsoft YaHei" charset="-122"/>
              </a:rPr>
              <a:t>舌尖中音</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a:t>
            </a:r>
            <a:r>
              <a:rPr lang="en-US" altLang="zh-CN" sz="2400" dirty="0" err="1">
                <a:latin typeface="Microsoft YaHei" charset="-122"/>
                <a:ea typeface="Microsoft YaHei" charset="-122"/>
                <a:cs typeface="Microsoft YaHei" charset="-122"/>
              </a:rPr>
              <a:t>ts</a:t>
            </a:r>
            <a:r>
              <a:rPr lang="en-US" altLang="zh-CN" sz="2400" dirty="0">
                <a:latin typeface="Microsoft YaHei" charset="-122"/>
                <a:ea typeface="Microsoft YaHei" charset="-122"/>
                <a:cs typeface="Microsoft YaHei" charset="-122"/>
              </a:rPr>
              <a:t>]</a:t>
            </a:r>
            <a:r>
              <a:rPr lang="zh-CN" altLang="zh-CN" sz="2400" dirty="0">
                <a:latin typeface="Microsoft YaHei" charset="-122"/>
                <a:ea typeface="Microsoft YaHei" charset="-122"/>
                <a:cs typeface="Microsoft YaHei" charset="-122"/>
              </a:rPr>
              <a:t>塞擦音—</a:t>
            </a:r>
            <a:r>
              <a:rPr lang="en-US" altLang="zh-CN" sz="2400" dirty="0">
                <a:latin typeface="Microsoft YaHei" charset="-122"/>
                <a:ea typeface="Microsoft YaHei" charset="-122"/>
                <a:cs typeface="Microsoft YaHei" charset="-122"/>
              </a:rPr>
              <a:t>[s]</a:t>
            </a:r>
            <a:r>
              <a:rPr lang="zh-CN" altLang="zh-CN" sz="2400" dirty="0">
                <a:latin typeface="Microsoft YaHei" charset="-122"/>
                <a:ea typeface="Microsoft YaHei" charset="-122"/>
                <a:cs typeface="Microsoft YaHei" charset="-122"/>
              </a:rPr>
              <a:t>擦音。</a:t>
            </a:r>
          </a:p>
        </p:txBody>
      </p:sp>
    </p:spTree>
    <p:extLst>
      <p:ext uri="{BB962C8B-B14F-4D97-AF65-F5344CB8AC3E}">
        <p14:creationId xmlns:p14="http://schemas.microsoft.com/office/powerpoint/2010/main" val="40745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0"/>
            <a:ext cx="3689684" cy="696871"/>
          </a:xfrm>
          <a:prstGeom prst="rect">
            <a:avLst/>
          </a:prstGeom>
        </p:spPr>
      </p:pic>
      <p:sp>
        <p:nvSpPr>
          <p:cNvPr id="4" name="文本框 3"/>
          <p:cNvSpPr txBox="1"/>
          <p:nvPr/>
        </p:nvSpPr>
        <p:spPr>
          <a:xfrm>
            <a:off x="481264" y="2823411"/>
            <a:ext cx="1723549" cy="461665"/>
          </a:xfrm>
          <a:prstGeom prst="rect">
            <a:avLst/>
          </a:prstGeom>
          <a:noFill/>
        </p:spPr>
        <p:txBody>
          <a:bodyPr wrap="none" rtlCol="0">
            <a:spAutoFit/>
          </a:bodyPr>
          <a:lstStyle/>
          <a:p>
            <a:r>
              <a:rPr kumimoji="1" lang="zh-CN" altLang="en-US" sz="2400" b="1" dirty="0" smtClean="0">
                <a:solidFill>
                  <a:srgbClr val="C00000"/>
                </a:solidFill>
              </a:rPr>
              <a:t>［简答题］</a:t>
            </a:r>
            <a:endParaRPr kumimoji="1" lang="en-US" altLang="zh-CN" sz="2400" b="1" dirty="0" smtClean="0">
              <a:solidFill>
                <a:srgbClr val="C00000"/>
              </a:solidFill>
            </a:endParaRPr>
          </a:p>
        </p:txBody>
      </p:sp>
      <p:sp>
        <p:nvSpPr>
          <p:cNvPr id="3" name="文本框 2"/>
          <p:cNvSpPr txBox="1"/>
          <p:nvPr/>
        </p:nvSpPr>
        <p:spPr>
          <a:xfrm>
            <a:off x="3689684" y="0"/>
            <a:ext cx="8694822" cy="4524315"/>
          </a:xfrm>
          <a:prstGeom prst="rect">
            <a:avLst/>
          </a:prstGeom>
          <a:noFill/>
        </p:spPr>
        <p:txBody>
          <a:bodyPr wrap="square" rtlCol="0">
            <a:spAutoFit/>
          </a:bodyPr>
          <a:lstStyle/>
          <a:p>
            <a:pPr>
              <a:lnSpc>
                <a:spcPct val="150000"/>
              </a:lnSpc>
            </a:pPr>
            <a:r>
              <a:rPr lang="en-US" altLang="zh-CN" sz="2400" b="1" dirty="0" smtClean="0">
                <a:latin typeface="Microsoft YaHei" charset="-122"/>
                <a:ea typeface="Microsoft YaHei" charset="-122"/>
                <a:cs typeface="Microsoft YaHei" charset="-122"/>
              </a:rPr>
              <a:t>5</a:t>
            </a:r>
            <a:r>
              <a:rPr lang="zh-CN" altLang="en-US" sz="2400" b="1" dirty="0" smtClean="0">
                <a:latin typeface="Microsoft YaHei" charset="-122"/>
                <a:ea typeface="Microsoft YaHei" charset="-122"/>
                <a:cs typeface="Microsoft YaHei" charset="-122"/>
              </a:rPr>
              <a:t>、</a:t>
            </a:r>
            <a:r>
              <a:rPr lang="zh-CN" altLang="zh-CN" sz="2400" b="1" dirty="0">
                <a:latin typeface="Microsoft YaHei" charset="-122"/>
                <a:ea typeface="Microsoft YaHei" charset="-122"/>
                <a:cs typeface="Microsoft YaHei" charset="-122"/>
              </a:rPr>
              <a:t>简述归纳音位的原则。</a:t>
            </a:r>
            <a:r>
              <a:rPr lang="en-US" altLang="zh-CN" sz="2400" b="1" dirty="0">
                <a:latin typeface="Microsoft YaHei" charset="-122"/>
                <a:ea typeface="Microsoft YaHei" charset="-122"/>
                <a:cs typeface="Microsoft YaHei" charset="-122"/>
              </a:rPr>
              <a:t> </a:t>
            </a:r>
            <a:br>
              <a:rPr lang="en-US" altLang="zh-CN" sz="2400" b="1" dirty="0">
                <a:latin typeface="Microsoft YaHei" charset="-122"/>
                <a:ea typeface="Microsoft YaHei" charset="-122"/>
                <a:cs typeface="Microsoft YaHei" charset="-122"/>
              </a:rPr>
            </a:b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zh-CN" sz="2400" dirty="0">
                <a:latin typeface="Microsoft YaHei" charset="-122"/>
                <a:ea typeface="Microsoft YaHei" charset="-122"/>
                <a:cs typeface="Microsoft YaHei" charset="-122"/>
              </a:rPr>
              <a:t>）</a:t>
            </a:r>
            <a:r>
              <a:rPr lang="zh-CN" altLang="zh-CN" sz="2400" b="1" dirty="0">
                <a:solidFill>
                  <a:srgbClr val="C00000"/>
                </a:solidFill>
                <a:latin typeface="Microsoft YaHei" charset="-122"/>
                <a:ea typeface="Microsoft YaHei" charset="-122"/>
                <a:cs typeface="Microsoft YaHei" charset="-122"/>
              </a:rPr>
              <a:t>对立</a:t>
            </a:r>
            <a:r>
              <a:rPr lang="zh-CN" altLang="zh-CN" sz="2400" dirty="0">
                <a:latin typeface="Microsoft YaHei" charset="-122"/>
                <a:ea typeface="Microsoft YaHei" charset="-122"/>
                <a:cs typeface="Microsoft YaHei" charset="-122"/>
              </a:rPr>
              <a:t>原则。</a:t>
            </a:r>
            <a:r>
              <a:rPr lang="zh-CN" altLang="zh-CN" sz="2400" dirty="0">
                <a:latin typeface="KaiTi" charset="-122"/>
                <a:ea typeface="KaiTi" charset="-122"/>
                <a:cs typeface="KaiTi" charset="-122"/>
              </a:rPr>
              <a:t>如果两个音素可以出现在相同的语音环境中，而且可以区别语音形式的意义 ，那么这两个因素之间具有“对立关系”。</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zh-CN" sz="2400" dirty="0">
                <a:latin typeface="Microsoft YaHei" charset="-122"/>
                <a:ea typeface="Microsoft YaHei" charset="-122"/>
                <a:cs typeface="Microsoft YaHei" charset="-122"/>
              </a:rPr>
              <a:t>）</a:t>
            </a:r>
            <a:r>
              <a:rPr lang="zh-CN" altLang="zh-CN" sz="2400" b="1" dirty="0">
                <a:solidFill>
                  <a:srgbClr val="C00000"/>
                </a:solidFill>
                <a:latin typeface="Microsoft YaHei" charset="-122"/>
                <a:ea typeface="Microsoft YaHei" charset="-122"/>
                <a:cs typeface="Microsoft YaHei" charset="-122"/>
              </a:rPr>
              <a:t>互补</a:t>
            </a:r>
            <a:r>
              <a:rPr lang="zh-CN" altLang="zh-CN" sz="2400" dirty="0">
                <a:latin typeface="Microsoft YaHei" charset="-122"/>
                <a:ea typeface="Microsoft YaHei" charset="-122"/>
                <a:cs typeface="Microsoft YaHei" charset="-122"/>
              </a:rPr>
              <a:t>原则。</a:t>
            </a:r>
            <a:r>
              <a:rPr lang="zh-CN" altLang="zh-CN" sz="2400" dirty="0">
                <a:latin typeface="KaiTi" charset="-122"/>
                <a:ea typeface="KaiTi" charset="-122"/>
                <a:cs typeface="KaiTi" charset="-122"/>
              </a:rPr>
              <a:t>如果两个音素从不出现在相同的语音环境中，这两</a:t>
            </a:r>
            <a:r>
              <a:rPr lang="zh-CN" altLang="zh-CN" sz="2400" dirty="0" smtClean="0">
                <a:latin typeface="KaiTi" charset="-122"/>
                <a:ea typeface="KaiTi" charset="-122"/>
                <a:cs typeface="KaiTi" charset="-122"/>
              </a:rPr>
              <a:t>个</a:t>
            </a:r>
            <a:r>
              <a:rPr lang="zh-CN" altLang="en-US" sz="2400" dirty="0" smtClean="0">
                <a:latin typeface="KaiTi" charset="-122"/>
                <a:ea typeface="KaiTi" charset="-122"/>
                <a:cs typeface="KaiTi" charset="-122"/>
              </a:rPr>
              <a:t>音</a:t>
            </a:r>
            <a:r>
              <a:rPr lang="zh-CN" altLang="zh-CN" sz="2400" dirty="0" smtClean="0">
                <a:latin typeface="KaiTi" charset="-122"/>
                <a:ea typeface="KaiTi" charset="-122"/>
                <a:cs typeface="KaiTi" charset="-122"/>
              </a:rPr>
              <a:t>素</a:t>
            </a:r>
            <a:r>
              <a:rPr lang="zh-CN" altLang="zh-CN" sz="2400" dirty="0">
                <a:latin typeface="KaiTi" charset="-122"/>
                <a:ea typeface="KaiTi" charset="-122"/>
                <a:cs typeface="KaiTi" charset="-122"/>
              </a:rPr>
              <a:t>之间就具有“互补关系”。</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zh-CN" sz="2400" dirty="0">
                <a:latin typeface="Microsoft YaHei" charset="-122"/>
                <a:ea typeface="Microsoft YaHei" charset="-122"/>
                <a:cs typeface="Microsoft YaHei" charset="-122"/>
              </a:rPr>
              <a:t>）</a:t>
            </a:r>
            <a:r>
              <a:rPr lang="zh-CN" altLang="zh-CN" sz="2400" b="1" dirty="0">
                <a:solidFill>
                  <a:srgbClr val="C00000"/>
                </a:solidFill>
                <a:latin typeface="Microsoft YaHei" charset="-122"/>
                <a:ea typeface="Microsoft YaHei" charset="-122"/>
                <a:cs typeface="Microsoft YaHei" charset="-122"/>
              </a:rPr>
              <a:t>语音近似</a:t>
            </a:r>
            <a:r>
              <a:rPr lang="zh-CN" altLang="zh-CN" sz="2400" dirty="0">
                <a:latin typeface="Microsoft YaHei" charset="-122"/>
                <a:ea typeface="Microsoft YaHei" charset="-122"/>
                <a:cs typeface="Microsoft YaHei" charset="-122"/>
              </a:rPr>
              <a:t>原则。</a:t>
            </a:r>
            <a:r>
              <a:rPr lang="zh-CN" altLang="zh-CN" sz="2400" dirty="0">
                <a:latin typeface="KaiTi" charset="-122"/>
                <a:ea typeface="KaiTi" charset="-122"/>
                <a:cs typeface="KaiTi" charset="-122"/>
              </a:rPr>
              <a:t>语音近似原则是指既互补分布，又发音特点相似的音素可以合并为一个音位。</a:t>
            </a:r>
            <a:r>
              <a:rPr lang="en-US" altLang="zh-CN" sz="2400" dirty="0">
                <a:latin typeface="KaiTi" charset="-122"/>
                <a:ea typeface="KaiTi" charset="-122"/>
                <a:cs typeface="KaiTi" charset="-122"/>
              </a:rPr>
              <a:t> </a:t>
            </a:r>
            <a:r>
              <a:rPr lang="zh-CN" altLang="zh-CN" sz="2400" dirty="0">
                <a:latin typeface="KaiTi" charset="-122"/>
                <a:ea typeface="KaiTi" charset="-122"/>
                <a:cs typeface="KaiTi" charset="-122"/>
              </a:rPr>
              <a:t> </a:t>
            </a:r>
          </a:p>
        </p:txBody>
      </p:sp>
    </p:spTree>
    <p:extLst>
      <p:ext uri="{BB962C8B-B14F-4D97-AF65-F5344CB8AC3E}">
        <p14:creationId xmlns:p14="http://schemas.microsoft.com/office/powerpoint/2010/main" val="9994331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8502316" y="0"/>
            <a:ext cx="3689684" cy="696871"/>
          </a:xfrm>
          <a:prstGeom prst="rect">
            <a:avLst/>
          </a:prstGeom>
        </p:spPr>
      </p:pic>
      <p:sp>
        <p:nvSpPr>
          <p:cNvPr id="4" name="文本框 3"/>
          <p:cNvSpPr txBox="1"/>
          <p:nvPr/>
        </p:nvSpPr>
        <p:spPr>
          <a:xfrm>
            <a:off x="481264" y="2823411"/>
            <a:ext cx="1723549" cy="461665"/>
          </a:xfrm>
          <a:prstGeom prst="rect">
            <a:avLst/>
          </a:prstGeom>
          <a:noFill/>
        </p:spPr>
        <p:txBody>
          <a:bodyPr wrap="none" rtlCol="0">
            <a:spAutoFit/>
          </a:bodyPr>
          <a:lstStyle/>
          <a:p>
            <a:r>
              <a:rPr kumimoji="1" lang="zh-CN" altLang="en-US" sz="2400" b="1" dirty="0" smtClean="0">
                <a:solidFill>
                  <a:srgbClr val="C00000"/>
                </a:solidFill>
              </a:rPr>
              <a:t>［简答题］</a:t>
            </a:r>
            <a:endParaRPr kumimoji="1" lang="en-US" altLang="zh-CN" sz="2400" b="1" dirty="0" smtClean="0">
              <a:solidFill>
                <a:srgbClr val="C00000"/>
              </a:solidFill>
            </a:endParaRPr>
          </a:p>
        </p:txBody>
      </p:sp>
      <p:sp>
        <p:nvSpPr>
          <p:cNvPr id="3" name="文本框 2"/>
          <p:cNvSpPr txBox="1"/>
          <p:nvPr/>
        </p:nvSpPr>
        <p:spPr>
          <a:xfrm>
            <a:off x="2204813" y="0"/>
            <a:ext cx="10179693" cy="6186309"/>
          </a:xfrm>
          <a:prstGeom prst="rect">
            <a:avLst/>
          </a:prstGeom>
          <a:noFill/>
        </p:spPr>
        <p:txBody>
          <a:bodyPr wrap="square" rtlCol="0">
            <a:spAutoFit/>
          </a:bodyPr>
          <a:lstStyle/>
          <a:p>
            <a:pPr>
              <a:lnSpc>
                <a:spcPct val="150000"/>
              </a:lnSpc>
            </a:pPr>
            <a:r>
              <a:rPr lang="en-US" altLang="zh-CN" sz="2400" b="1" dirty="0" smtClean="0">
                <a:latin typeface="Microsoft YaHei" charset="-122"/>
                <a:ea typeface="Microsoft YaHei" charset="-122"/>
                <a:cs typeface="Microsoft YaHei" charset="-122"/>
              </a:rPr>
              <a:t>6</a:t>
            </a:r>
            <a:r>
              <a:rPr lang="zh-CN" altLang="en-US" sz="2400" b="1" dirty="0" smtClean="0">
                <a:latin typeface="Microsoft YaHei" charset="-122"/>
                <a:ea typeface="Microsoft YaHei" charset="-122"/>
                <a:cs typeface="Microsoft YaHei" charset="-122"/>
              </a:rPr>
              <a:t>、</a:t>
            </a:r>
            <a:r>
              <a:rPr lang="zh-CN" altLang="zh-CN" sz="2400" b="1" dirty="0">
                <a:latin typeface="Microsoft YaHei" charset="-122"/>
                <a:ea typeface="Microsoft YaHei" charset="-122"/>
                <a:cs typeface="Microsoft YaHei" charset="-122"/>
              </a:rPr>
              <a:t>举例说明语流音变的主要类型。</a:t>
            </a:r>
            <a:endParaRPr lang="zh-CN" altLang="zh-CN" sz="2400" dirty="0">
              <a:latin typeface="Microsoft YaHei" charset="-122"/>
              <a:ea typeface="Microsoft YaHei" charset="-122"/>
              <a:cs typeface="Microsoft YaHei" charset="-122"/>
            </a:endParaRPr>
          </a:p>
          <a:p>
            <a:pPr>
              <a:lnSpc>
                <a:spcPct val="150000"/>
              </a:lnSpc>
            </a:pPr>
            <a:r>
              <a:rPr lang="zh-CN" altLang="zh-CN" sz="2400" dirty="0">
                <a:latin typeface="Microsoft YaHei" charset="-122"/>
                <a:ea typeface="Microsoft YaHei" charset="-122"/>
                <a:cs typeface="Microsoft YaHei" charset="-122"/>
              </a:rPr>
              <a:t>答案</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zh-CN" sz="2400" dirty="0" smtClean="0">
                <a:latin typeface="Microsoft YaHei" charset="-122"/>
                <a:ea typeface="Microsoft YaHei" charset="-122"/>
                <a:cs typeface="Microsoft YaHei" charset="-122"/>
              </a:rPr>
              <a:t>汉语</a:t>
            </a:r>
            <a:r>
              <a:rPr lang="zh-CN" altLang="zh-CN" sz="2400" dirty="0">
                <a:latin typeface="Microsoft YaHei" charset="-122"/>
                <a:ea typeface="Microsoft YaHei" charset="-122"/>
                <a:cs typeface="Microsoft YaHei" charset="-122"/>
              </a:rPr>
              <a:t>普通话的语流音变主要包括“儿化”、“变音”和“变调”等。</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zh-CN" sz="2400" dirty="0">
                <a:latin typeface="Microsoft YaHei" charset="-122"/>
                <a:ea typeface="Microsoft YaHei" charset="-122"/>
                <a:cs typeface="Microsoft YaHei" charset="-122"/>
              </a:rPr>
              <a:t>）</a:t>
            </a:r>
            <a:r>
              <a:rPr lang="zh-CN" altLang="zh-CN" sz="2400" b="1" dirty="0">
                <a:solidFill>
                  <a:srgbClr val="C00000"/>
                </a:solidFill>
                <a:latin typeface="Microsoft YaHei" charset="-122"/>
                <a:ea typeface="Microsoft YaHei" charset="-122"/>
                <a:cs typeface="Microsoft YaHei" charset="-122"/>
              </a:rPr>
              <a:t>儿化：</a:t>
            </a:r>
            <a:r>
              <a:rPr lang="zh-CN" altLang="zh-CN" sz="2400" dirty="0">
                <a:latin typeface="Microsoft YaHei" charset="-122"/>
                <a:ea typeface="Microsoft YaHei" charset="-122"/>
                <a:cs typeface="Microsoft YaHei" charset="-122"/>
              </a:rPr>
              <a:t>它是普通话中特殊的语流音变现象，发音时在韵母末尾加上一个卷舌的动作，一般在书面就写成“儿”</a:t>
            </a:r>
            <a:r>
              <a:rPr lang="zh-CN" altLang="zh-CN" sz="2400" dirty="0">
                <a:latin typeface="KaiTi" charset="-122"/>
                <a:ea typeface="KaiTi" charset="-122"/>
                <a:cs typeface="KaiTi" charset="-122"/>
              </a:rPr>
              <a:t>，比如“鸟儿、花儿、玩意儿”等。</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zh-CN" sz="2400" dirty="0">
                <a:latin typeface="Microsoft YaHei" charset="-122"/>
                <a:ea typeface="Microsoft YaHei" charset="-122"/>
                <a:cs typeface="Microsoft YaHei" charset="-122"/>
              </a:rPr>
              <a:t>）</a:t>
            </a:r>
            <a:r>
              <a:rPr lang="zh-CN" altLang="zh-CN" sz="2400" b="1" dirty="0">
                <a:solidFill>
                  <a:srgbClr val="C00000"/>
                </a:solidFill>
                <a:latin typeface="Microsoft YaHei" charset="-122"/>
                <a:ea typeface="Microsoft YaHei" charset="-122"/>
                <a:cs typeface="Microsoft YaHei" charset="-122"/>
              </a:rPr>
              <a:t>变音：</a:t>
            </a:r>
            <a:r>
              <a:rPr lang="zh-CN" altLang="zh-CN" sz="2400" dirty="0">
                <a:latin typeface="Microsoft YaHei" charset="-122"/>
                <a:ea typeface="Microsoft YaHei" charset="-122"/>
                <a:cs typeface="Microsoft YaHei" charset="-122"/>
              </a:rPr>
              <a:t>指的是一个音节受到语流中前后音节的影响而其内部因素发生某种变化。变音现象中最重要的有</a:t>
            </a:r>
            <a:r>
              <a:rPr lang="zh-CN" altLang="zh-CN" sz="2400" dirty="0">
                <a:solidFill>
                  <a:srgbClr val="C00000"/>
                </a:solidFill>
                <a:latin typeface="Microsoft YaHei" charset="-122"/>
                <a:ea typeface="Microsoft YaHei" charset="-122"/>
                <a:cs typeface="Microsoft YaHei" charset="-122"/>
              </a:rPr>
              <a:t>同化、异化、弱化和脱落</a:t>
            </a:r>
            <a:r>
              <a:rPr lang="zh-CN" altLang="zh-CN" sz="2400" dirty="0">
                <a:latin typeface="Microsoft YaHei" charset="-122"/>
                <a:ea typeface="Microsoft YaHei" charset="-122"/>
                <a:cs typeface="Microsoft YaHei" charset="-122"/>
              </a:rPr>
              <a:t>。</a:t>
            </a:r>
          </a:p>
          <a:p>
            <a:pPr>
              <a:lnSpc>
                <a:spcPct val="150000"/>
              </a:lnSpc>
            </a:pPr>
            <a:r>
              <a:rPr lang="zh-CN" altLang="zh-CN"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zh-CN" sz="2400" dirty="0">
                <a:latin typeface="Microsoft YaHei" charset="-122"/>
                <a:ea typeface="Microsoft YaHei" charset="-122"/>
                <a:cs typeface="Microsoft YaHei" charset="-122"/>
              </a:rPr>
              <a:t>）</a:t>
            </a:r>
            <a:r>
              <a:rPr lang="zh-CN" altLang="zh-CN" sz="2400" b="1" dirty="0">
                <a:solidFill>
                  <a:srgbClr val="C00000"/>
                </a:solidFill>
                <a:latin typeface="Microsoft YaHei" charset="-122"/>
                <a:ea typeface="Microsoft YaHei" charset="-122"/>
                <a:cs typeface="Microsoft YaHei" charset="-122"/>
              </a:rPr>
              <a:t>变调</a:t>
            </a:r>
            <a:r>
              <a:rPr lang="zh-CN" altLang="zh-CN" sz="2400" dirty="0">
                <a:latin typeface="Microsoft YaHei" charset="-122"/>
                <a:ea typeface="Microsoft YaHei" charset="-122"/>
                <a:cs typeface="Microsoft YaHei" charset="-122"/>
              </a:rPr>
              <a:t>：主要表现为声调的异化，即语流中两个相同或相近声调的音节，其中后一个音节的声调受前一个音节声调的影响而变得不相同或不相近。汉语普通话中最明显的变调有</a:t>
            </a:r>
            <a:r>
              <a:rPr lang="zh-CN" altLang="zh-CN" sz="2400" dirty="0">
                <a:solidFill>
                  <a:srgbClr val="C00000"/>
                </a:solidFill>
                <a:latin typeface="Microsoft YaHei" charset="-122"/>
                <a:ea typeface="Microsoft YaHei" charset="-122"/>
                <a:cs typeface="Microsoft YaHei" charset="-122"/>
              </a:rPr>
              <a:t>上声变调和“一、不”变调。</a:t>
            </a:r>
          </a:p>
        </p:txBody>
      </p:sp>
      <p:sp>
        <p:nvSpPr>
          <p:cNvPr id="2" name="椭圆 1"/>
          <p:cNvSpPr/>
          <p:nvPr/>
        </p:nvSpPr>
        <p:spPr>
          <a:xfrm>
            <a:off x="6785811" y="3850105"/>
            <a:ext cx="3721768" cy="6096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6200275" y="5544625"/>
            <a:ext cx="4002504" cy="6096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478027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10695"/>
            <a:ext cx="3689684" cy="696871"/>
          </a:xfrm>
          <a:prstGeom prst="rect">
            <a:avLst/>
          </a:prstGeom>
        </p:spPr>
      </p:pic>
      <p:sp>
        <p:nvSpPr>
          <p:cNvPr id="4" name="文本框 3"/>
          <p:cNvSpPr txBox="1"/>
          <p:nvPr/>
        </p:nvSpPr>
        <p:spPr>
          <a:xfrm>
            <a:off x="481264" y="2823411"/>
            <a:ext cx="1723549" cy="830997"/>
          </a:xfrm>
          <a:prstGeom prst="rect">
            <a:avLst/>
          </a:prstGeom>
          <a:noFill/>
        </p:spPr>
        <p:txBody>
          <a:bodyPr wrap="none" rtlCol="0">
            <a:spAutoFit/>
          </a:bodyPr>
          <a:lstStyle/>
          <a:p>
            <a:r>
              <a:rPr kumimoji="1" lang="zh-CN" altLang="en-US" sz="2400" b="1" dirty="0" smtClean="0">
                <a:solidFill>
                  <a:srgbClr val="C00000"/>
                </a:solidFill>
              </a:rPr>
              <a:t>［简答题］</a:t>
            </a:r>
            <a:endParaRPr kumimoji="1" lang="en-US" altLang="zh-CN" sz="2400" b="1" dirty="0" smtClean="0">
              <a:solidFill>
                <a:srgbClr val="C00000"/>
              </a:solidFill>
            </a:endParaRPr>
          </a:p>
          <a:p>
            <a:r>
              <a:rPr kumimoji="1" lang="zh-CN" altLang="en-US" sz="2400" b="1" dirty="0" smtClean="0">
                <a:solidFill>
                  <a:srgbClr val="00B050"/>
                </a:solidFill>
                <a:latin typeface="KaiTi" charset="-122"/>
                <a:ea typeface="KaiTi" charset="-122"/>
                <a:cs typeface="KaiTi" charset="-122"/>
              </a:rPr>
              <a:t>［冷门］</a:t>
            </a:r>
            <a:endParaRPr kumimoji="1" lang="en-US" altLang="zh-CN" sz="2400" b="1" dirty="0" smtClean="0">
              <a:solidFill>
                <a:srgbClr val="00B050"/>
              </a:solidFill>
              <a:latin typeface="KaiTi" charset="-122"/>
              <a:ea typeface="KaiTi" charset="-122"/>
              <a:cs typeface="KaiTi" charset="-122"/>
            </a:endParaRPr>
          </a:p>
        </p:txBody>
      </p:sp>
      <p:sp>
        <p:nvSpPr>
          <p:cNvPr id="3" name="文本框 2"/>
          <p:cNvSpPr txBox="1"/>
          <p:nvPr/>
        </p:nvSpPr>
        <p:spPr>
          <a:xfrm>
            <a:off x="3765397" y="-77264"/>
            <a:ext cx="9762596" cy="3785652"/>
          </a:xfrm>
          <a:prstGeom prst="rect">
            <a:avLst/>
          </a:prstGeom>
          <a:noFill/>
        </p:spPr>
        <p:txBody>
          <a:bodyPr wrap="square" rtlCol="0">
            <a:spAutoFit/>
          </a:bodyPr>
          <a:lstStyle/>
          <a:p>
            <a:pPr lvl="0" eaLnBrk="0" fontAlgn="base" hangingPunct="0">
              <a:lnSpc>
                <a:spcPct val="200000"/>
              </a:lnSpc>
              <a:spcBef>
                <a:spcPct val="0"/>
              </a:spcBef>
              <a:spcAft>
                <a:spcPct val="0"/>
              </a:spcAft>
            </a:pPr>
            <a:r>
              <a:rPr lang="en-US" altLang="zh-CN" sz="2400" b="1" dirty="0" smtClean="0">
                <a:latin typeface="Microsoft YaHei" charset="-122"/>
                <a:ea typeface="Microsoft YaHei" charset="-122"/>
                <a:cs typeface="Microsoft YaHei" charset="-122"/>
              </a:rPr>
              <a:t>7</a:t>
            </a:r>
            <a:r>
              <a:rPr lang="zh-CN" altLang="en-US" sz="2400" b="1" dirty="0" smtClean="0">
                <a:latin typeface="Microsoft YaHei" charset="-122"/>
                <a:ea typeface="Microsoft YaHei" charset="-122"/>
                <a:cs typeface="Microsoft YaHei" charset="-122"/>
              </a:rPr>
              <a:t>、</a:t>
            </a:r>
            <a:r>
              <a:rPr lang="zh-CN" altLang="zh-CN" sz="2400" b="1" dirty="0">
                <a:latin typeface="Microsoft YaHei" charset="-122"/>
                <a:ea typeface="Microsoft YaHei" charset="-122"/>
                <a:cs typeface="Microsoft YaHei" charset="-122"/>
              </a:rPr>
              <a:t>用汉语拼音为汉字注音并分析其音节结构</a:t>
            </a:r>
            <a:r>
              <a:rPr lang="zh-CN" altLang="zh-CN" sz="2400" b="1"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200000"/>
              </a:lnSpc>
            </a:pPr>
            <a:endParaRPr lang="en-US" altLang="zh-CN" sz="2400" dirty="0" smtClean="0">
              <a:latin typeface="Microsoft YaHei" charset="-122"/>
              <a:ea typeface="Microsoft YaHei" charset="-122"/>
              <a:cs typeface="Microsoft YaHei" charset="-122"/>
            </a:endParaRPr>
          </a:p>
          <a:p>
            <a:pPr>
              <a:lnSpc>
                <a:spcPct val="200000"/>
              </a:lnSpc>
            </a:pPr>
            <a:endParaRPr lang="en-US" altLang="zh-CN" sz="2400" dirty="0">
              <a:latin typeface="Microsoft YaHei" charset="-122"/>
              <a:ea typeface="Microsoft YaHei" charset="-122"/>
              <a:cs typeface="Microsoft YaHei" charset="-122"/>
            </a:endParaRPr>
          </a:p>
          <a:p>
            <a:pPr>
              <a:lnSpc>
                <a:spcPct val="200000"/>
              </a:lnSpc>
            </a:pPr>
            <a:endParaRPr lang="en-US" altLang="zh-CN" sz="2400" dirty="0" smtClean="0">
              <a:latin typeface="Microsoft YaHei" charset="-122"/>
              <a:ea typeface="Microsoft YaHei" charset="-122"/>
              <a:cs typeface="Microsoft YaHei" charset="-122"/>
            </a:endParaRPr>
          </a:p>
          <a:p>
            <a:pPr>
              <a:lnSpc>
                <a:spcPct val="200000"/>
              </a:lnSpc>
            </a:pPr>
            <a:r>
              <a:rPr lang="zh-CN" altLang="zh-CN" sz="2400" dirty="0" smtClean="0">
                <a:latin typeface="Microsoft YaHei" charset="-122"/>
                <a:ea typeface="Microsoft YaHei" charset="-122"/>
                <a:cs typeface="Microsoft YaHei" charset="-122"/>
              </a:rPr>
              <a:t>答案：</a:t>
            </a:r>
            <a:endParaRPr lang="en-US" altLang="zh-CN" sz="2400" dirty="0" smtClean="0">
              <a:latin typeface="Microsoft YaHei" charset="-122"/>
              <a:ea typeface="Microsoft YaHei" charset="-122"/>
              <a:cs typeface="Microsoft YaHei" charset="-122"/>
            </a:endParaRPr>
          </a:p>
        </p:txBody>
      </p:sp>
      <p:pic>
        <p:nvPicPr>
          <p:cNvPr id="1025" name="Picture 9" descr="https://sfs-public.shangdejigou.cn/teach-resource/question_content/picture/e0c20cacc12f8aed9518c050e073c2e9/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674" y="1079500"/>
            <a:ext cx="6026257" cy="142306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descr="https://sfs-public.shangdejigou.cn/teach-resource/question_content/picture/6e97abf938a0f15e4667ed1741784b7a/image.png"/>
          <p:cNvPicPr/>
          <p:nvPr/>
        </p:nvPicPr>
        <p:blipFill>
          <a:blip r:embed="rId4">
            <a:extLst>
              <a:ext uri="{28A0092B-C50C-407E-A947-70E740481C1C}">
                <a14:useLocalDpi xmlns:a14="http://schemas.microsoft.com/office/drawing/2010/main" val="0"/>
              </a:ext>
            </a:extLst>
          </a:blip>
          <a:srcRect/>
          <a:stretch>
            <a:fillRect/>
          </a:stretch>
        </p:blipFill>
        <p:spPr bwMode="auto">
          <a:xfrm>
            <a:off x="4828674" y="3963486"/>
            <a:ext cx="6026257" cy="1458746"/>
          </a:xfrm>
          <a:prstGeom prst="rect">
            <a:avLst/>
          </a:prstGeom>
          <a:noFill/>
          <a:ln>
            <a:noFill/>
          </a:ln>
        </p:spPr>
      </p:pic>
    </p:spTree>
    <p:extLst>
      <p:ext uri="{BB962C8B-B14F-4D97-AF65-F5344CB8AC3E}">
        <p14:creationId xmlns:p14="http://schemas.microsoft.com/office/powerpoint/2010/main" val="100138249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10695"/>
            <a:ext cx="3689684" cy="696871"/>
          </a:xfrm>
          <a:prstGeom prst="rect">
            <a:avLst/>
          </a:prstGeom>
        </p:spPr>
      </p:pic>
      <p:sp>
        <p:nvSpPr>
          <p:cNvPr id="4" name="文本框 3"/>
          <p:cNvSpPr txBox="1"/>
          <p:nvPr/>
        </p:nvSpPr>
        <p:spPr>
          <a:xfrm>
            <a:off x="481264" y="2823411"/>
            <a:ext cx="1723549" cy="830997"/>
          </a:xfrm>
          <a:prstGeom prst="rect">
            <a:avLst/>
          </a:prstGeom>
          <a:noFill/>
        </p:spPr>
        <p:txBody>
          <a:bodyPr wrap="none" rtlCol="0">
            <a:spAutoFit/>
          </a:bodyPr>
          <a:lstStyle/>
          <a:p>
            <a:r>
              <a:rPr kumimoji="1" lang="zh-CN" altLang="en-US" sz="2400" b="1" dirty="0" smtClean="0">
                <a:solidFill>
                  <a:srgbClr val="C00000"/>
                </a:solidFill>
              </a:rPr>
              <a:t>［简答题］</a:t>
            </a:r>
            <a:endParaRPr kumimoji="1" lang="en-US" altLang="zh-CN" sz="2400" b="1" dirty="0" smtClean="0">
              <a:solidFill>
                <a:srgbClr val="C00000"/>
              </a:solidFill>
            </a:endParaRPr>
          </a:p>
          <a:p>
            <a:r>
              <a:rPr kumimoji="1" lang="zh-CN" altLang="en-US" sz="2400" b="1" dirty="0" smtClean="0">
                <a:solidFill>
                  <a:srgbClr val="00B050"/>
                </a:solidFill>
                <a:latin typeface="KaiTi" charset="-122"/>
                <a:ea typeface="KaiTi" charset="-122"/>
                <a:cs typeface="KaiTi" charset="-122"/>
              </a:rPr>
              <a:t>［冷门］</a:t>
            </a:r>
            <a:endParaRPr kumimoji="1" lang="en-US" altLang="zh-CN" sz="2400" b="1" dirty="0" smtClean="0">
              <a:solidFill>
                <a:srgbClr val="00B050"/>
              </a:solidFill>
              <a:latin typeface="KaiTi" charset="-122"/>
              <a:ea typeface="KaiTi" charset="-122"/>
              <a:cs typeface="KaiTi" charset="-122"/>
            </a:endParaRPr>
          </a:p>
        </p:txBody>
      </p:sp>
      <p:sp>
        <p:nvSpPr>
          <p:cNvPr id="3" name="文本框 2"/>
          <p:cNvSpPr txBox="1"/>
          <p:nvPr/>
        </p:nvSpPr>
        <p:spPr>
          <a:xfrm>
            <a:off x="3689684" y="-172709"/>
            <a:ext cx="9015663" cy="5110694"/>
          </a:xfrm>
          <a:prstGeom prst="rect">
            <a:avLst/>
          </a:prstGeom>
          <a:noFill/>
        </p:spPr>
        <p:txBody>
          <a:bodyPr wrap="square" rtlCol="0">
            <a:spAutoFit/>
          </a:bodyPr>
          <a:lstStyle/>
          <a:p>
            <a:pPr lvl="0" eaLnBrk="0" fontAlgn="base" hangingPunct="0">
              <a:lnSpc>
                <a:spcPct val="200000"/>
              </a:lnSpc>
              <a:spcBef>
                <a:spcPct val="0"/>
              </a:spcBef>
              <a:spcAft>
                <a:spcPct val="0"/>
              </a:spcAft>
            </a:pPr>
            <a:r>
              <a:rPr lang="en-US" altLang="zh-CN" sz="2400" b="1" dirty="0" smtClean="0">
                <a:latin typeface="Microsoft YaHei" charset="-122"/>
                <a:ea typeface="Microsoft YaHei" charset="-122"/>
                <a:cs typeface="Microsoft YaHei" charset="-122"/>
              </a:rPr>
              <a:t>8</a:t>
            </a:r>
            <a:r>
              <a:rPr lang="zh-CN" altLang="en-US" sz="2400" b="1" dirty="0" smtClean="0">
                <a:latin typeface="Microsoft YaHei" charset="-122"/>
                <a:ea typeface="Microsoft YaHei" charset="-122"/>
                <a:cs typeface="Microsoft YaHei" charset="-122"/>
              </a:rPr>
              <a:t>、简述调值和调类。</a:t>
            </a:r>
            <a:endParaRPr lang="en-US" altLang="zh-CN" sz="2400" dirty="0">
              <a:latin typeface="Microsoft YaHei" charset="-122"/>
              <a:ea typeface="Microsoft YaHei" charset="-122"/>
              <a:cs typeface="Microsoft YaHei" charset="-122"/>
            </a:endParaRPr>
          </a:p>
          <a:p>
            <a:pPr lvl="0" eaLnBrk="0" fontAlgn="base" hangingPunct="0">
              <a:lnSpc>
                <a:spcPct val="200000"/>
              </a:lnSpc>
              <a:spcBef>
                <a:spcPct val="0"/>
              </a:spcBef>
              <a:spcAft>
                <a:spcPct val="0"/>
              </a:spcAft>
            </a:pPr>
            <a:r>
              <a:rPr lang="zh-CN" altLang="zh-CN" sz="2400" dirty="0" smtClean="0">
                <a:latin typeface="Microsoft YaHei" charset="-122"/>
                <a:ea typeface="Microsoft YaHei" charset="-122"/>
                <a:cs typeface="Microsoft YaHei" charset="-122"/>
              </a:rPr>
              <a:t>答案：</a:t>
            </a:r>
            <a:endParaRPr lang="en-US" altLang="zh-CN" sz="2400" dirty="0" smtClean="0">
              <a:latin typeface="Microsoft YaHei" charset="-122"/>
              <a:ea typeface="Microsoft YaHei" charset="-122"/>
              <a:cs typeface="Microsoft YaHei" charset="-122"/>
            </a:endParaRPr>
          </a:p>
          <a:p>
            <a:pPr marL="433482" marR="303098" indent="-2540">
              <a:lnSpc>
                <a:spcPct val="132100"/>
              </a:lnSpc>
              <a:spcBef>
                <a:spcPts val="480"/>
              </a:spcBef>
            </a:pPr>
            <a:r>
              <a:rPr lang="zh-CN" altLang="en-US" sz="2400" b="1" i="1" spc="-67" dirty="0" smtClean="0">
                <a:solidFill>
                  <a:srgbClr val="C00000"/>
                </a:solidFill>
                <a:latin typeface="微软雅黑"/>
                <a:cs typeface="微软雅黑"/>
              </a:rPr>
              <a:t>调值</a:t>
            </a:r>
            <a:r>
              <a:rPr lang="zh-CN" altLang="en-US" sz="2400" spc="-67" dirty="0">
                <a:latin typeface="微软雅黑"/>
                <a:cs typeface="微软雅黑"/>
              </a:rPr>
              <a:t>：音节高低升降曲直长短变化的形式，即</a:t>
            </a:r>
            <a:r>
              <a:rPr lang="zh-CN" altLang="en-US" sz="2400" u="sng" spc="-67" dirty="0">
                <a:solidFill>
                  <a:srgbClr val="C00000"/>
                </a:solidFill>
                <a:uFill>
                  <a:solidFill>
                    <a:srgbClr val="C00000"/>
                  </a:solidFill>
                </a:uFill>
                <a:latin typeface="微软雅黑"/>
                <a:cs typeface="微软雅黑"/>
              </a:rPr>
              <a:t>声调的实际读法</a:t>
            </a:r>
            <a:r>
              <a:rPr lang="zh-CN" altLang="en-US" sz="2400" spc="-67" dirty="0">
                <a:latin typeface="微软雅黑"/>
                <a:cs typeface="微软雅黑"/>
              </a:rPr>
              <a:t>。 </a:t>
            </a:r>
            <a:endParaRPr lang="en-US" altLang="zh-CN" sz="2400" spc="-67" dirty="0" smtClean="0">
              <a:latin typeface="微软雅黑"/>
              <a:cs typeface="微软雅黑"/>
            </a:endParaRPr>
          </a:p>
          <a:p>
            <a:pPr marL="433482" marR="303098" indent="-2540">
              <a:lnSpc>
                <a:spcPct val="132100"/>
              </a:lnSpc>
              <a:spcBef>
                <a:spcPts val="480"/>
              </a:spcBef>
            </a:pPr>
            <a:r>
              <a:rPr lang="zh-CN" altLang="en-US" sz="2400" b="1" i="1" spc="-67" dirty="0" smtClean="0">
                <a:solidFill>
                  <a:srgbClr val="C00000"/>
                </a:solidFill>
                <a:latin typeface="微软雅黑"/>
                <a:cs typeface="微软雅黑"/>
              </a:rPr>
              <a:t>调类</a:t>
            </a:r>
            <a:r>
              <a:rPr lang="zh-CN" altLang="en-US" sz="2400" dirty="0">
                <a:latin typeface="微软雅黑"/>
                <a:cs typeface="微软雅黑"/>
              </a:rPr>
              <a:t>：指的是声调的类别，</a:t>
            </a:r>
            <a:r>
              <a:rPr lang="zh-CN" altLang="en-US" sz="2400" spc="-800" dirty="0">
                <a:latin typeface="微软雅黑"/>
                <a:cs typeface="微软雅黑"/>
              </a:rPr>
              <a:t>通</a:t>
            </a:r>
            <a:r>
              <a:rPr lang="zh-CN" altLang="en-US" sz="4400" b="1" spc="-3600" baseline="-33564" dirty="0">
                <a:solidFill>
                  <a:srgbClr val="C00000"/>
                </a:solidFill>
                <a:latin typeface="微软雅黑"/>
                <a:cs typeface="微软雅黑"/>
              </a:rPr>
              <a:t>五</a:t>
            </a:r>
            <a:r>
              <a:rPr lang="zh-CN" altLang="en-US" sz="2400" spc="-267" dirty="0">
                <a:latin typeface="微软雅黑"/>
                <a:cs typeface="微软雅黑"/>
              </a:rPr>
              <a:t>过</a:t>
            </a:r>
            <a:r>
              <a:rPr lang="zh-CN" altLang="en-US" sz="4400" b="1" spc="-4400" baseline="-33564" dirty="0">
                <a:solidFill>
                  <a:srgbClr val="C00000"/>
                </a:solidFill>
                <a:latin typeface="微软雅黑"/>
                <a:cs typeface="微软雅黑"/>
              </a:rPr>
              <a:t>度</a:t>
            </a:r>
            <a:r>
              <a:rPr lang="zh-CN" altLang="en-US" sz="2400" dirty="0">
                <a:latin typeface="微软雅黑"/>
                <a:cs typeface="微软雅黑"/>
              </a:rPr>
              <a:t>归</a:t>
            </a:r>
            <a:r>
              <a:rPr lang="zh-CN" altLang="en-US" sz="2400" spc="-2400" dirty="0">
                <a:latin typeface="微软雅黑"/>
                <a:cs typeface="微软雅黑"/>
              </a:rPr>
              <a:t>纳</a:t>
            </a:r>
            <a:r>
              <a:rPr lang="zh-CN" altLang="en-US" sz="4400" b="1" spc="-1200" baseline="-33564" dirty="0">
                <a:solidFill>
                  <a:srgbClr val="C00000"/>
                </a:solidFill>
                <a:latin typeface="微软雅黑"/>
                <a:cs typeface="微软雅黑"/>
              </a:rPr>
              <a:t>标</a:t>
            </a:r>
            <a:r>
              <a:rPr lang="zh-CN" altLang="en-US" sz="2400" spc="-1867" dirty="0">
                <a:latin typeface="微软雅黑"/>
                <a:cs typeface="微软雅黑"/>
              </a:rPr>
              <a:t>全</a:t>
            </a:r>
            <a:r>
              <a:rPr lang="zh-CN" altLang="en-US" sz="4400" b="1" spc="-2000" baseline="-33564" dirty="0">
                <a:solidFill>
                  <a:srgbClr val="C00000"/>
                </a:solidFill>
                <a:latin typeface="微软雅黑"/>
                <a:cs typeface="微软雅黑"/>
              </a:rPr>
              <a:t>调</a:t>
            </a:r>
            <a:r>
              <a:rPr lang="zh-CN" altLang="en-US" sz="2400" spc="-1333" dirty="0">
                <a:latin typeface="微软雅黑"/>
                <a:cs typeface="微软雅黑"/>
              </a:rPr>
              <a:t>部</a:t>
            </a:r>
            <a:r>
              <a:rPr lang="zh-CN" altLang="en-US" sz="4400" b="1" spc="-2800" baseline="-33564" dirty="0">
                <a:solidFill>
                  <a:srgbClr val="C00000"/>
                </a:solidFill>
                <a:latin typeface="微软雅黑"/>
                <a:cs typeface="微软雅黑"/>
              </a:rPr>
              <a:t>法</a:t>
            </a:r>
            <a:r>
              <a:rPr lang="zh-CN" altLang="en-US" sz="2400" dirty="0">
                <a:latin typeface="微软雅黑"/>
                <a:cs typeface="微软雅黑"/>
              </a:rPr>
              <a:t>的调值而得出</a:t>
            </a:r>
            <a:r>
              <a:rPr lang="zh-CN" altLang="en-US" sz="2400" dirty="0" smtClean="0">
                <a:latin typeface="微软雅黑"/>
                <a:cs typeface="微软雅黑"/>
              </a:rPr>
              <a:t>。</a:t>
            </a:r>
            <a:endParaRPr lang="en-US" altLang="zh-CN" sz="2400" dirty="0" smtClean="0">
              <a:latin typeface="微软雅黑"/>
              <a:cs typeface="微软雅黑"/>
            </a:endParaRPr>
          </a:p>
          <a:p>
            <a:pPr marL="433482" marR="303098" indent="-2540">
              <a:lnSpc>
                <a:spcPct val="132100"/>
              </a:lnSpc>
              <a:spcBef>
                <a:spcPts val="480"/>
              </a:spcBef>
            </a:pPr>
            <a:r>
              <a:rPr lang="zh-CN" altLang="en-US" sz="2400" dirty="0">
                <a:latin typeface="微软雅黑"/>
                <a:cs typeface="微软雅黑"/>
              </a:rPr>
              <a:t>普通话里有四种基本的调类，即</a:t>
            </a:r>
            <a:r>
              <a:rPr lang="zh-CN" altLang="en-US" sz="2400" u="sng" dirty="0">
                <a:solidFill>
                  <a:srgbClr val="C00000"/>
                </a:solidFill>
                <a:uFill>
                  <a:solidFill>
                    <a:srgbClr val="C00000"/>
                  </a:solidFill>
                </a:uFill>
                <a:latin typeface="微软雅黑"/>
                <a:cs typeface="微软雅黑"/>
              </a:rPr>
              <a:t>阴平、阳平、上声、去声</a:t>
            </a:r>
            <a:r>
              <a:rPr lang="zh-CN" altLang="en-US" sz="2400" dirty="0">
                <a:latin typeface="微软雅黑"/>
                <a:cs typeface="微软雅黑"/>
              </a:rPr>
              <a:t>，是根据古 汉语“平、上、去、入”的名称沿用下来的。</a:t>
            </a:r>
          </a:p>
          <a:p>
            <a:pPr marL="433482" marR="303098" indent="-2540">
              <a:lnSpc>
                <a:spcPct val="132100"/>
              </a:lnSpc>
              <a:spcBef>
                <a:spcPts val="480"/>
              </a:spcBef>
            </a:pPr>
            <a:endParaRPr lang="zh-CN" altLang="en-US" sz="2400" dirty="0">
              <a:latin typeface="微软雅黑"/>
              <a:cs typeface="微软雅黑"/>
            </a:endParaRPr>
          </a:p>
          <a:p>
            <a:pPr lvl="0" eaLnBrk="0" fontAlgn="base" hangingPunct="0">
              <a:lnSpc>
                <a:spcPct val="200000"/>
              </a:lnSpc>
              <a:spcBef>
                <a:spcPct val="0"/>
              </a:spcBef>
              <a:spcAft>
                <a:spcPct val="0"/>
              </a:spcAft>
            </a:pPr>
            <a:endParaRPr lang="en-US" altLang="zh-CN" sz="2400" dirty="0" smtClean="0">
              <a:latin typeface="Microsoft YaHei" charset="-122"/>
              <a:ea typeface="Microsoft YaHei" charset="-122"/>
              <a:cs typeface="Microsoft YaHei" charset="-122"/>
            </a:endParaRPr>
          </a:p>
        </p:txBody>
      </p:sp>
      <p:pic>
        <p:nvPicPr>
          <p:cNvPr id="7" name="object 7"/>
          <p:cNvPicPr/>
          <p:nvPr/>
        </p:nvPicPr>
        <p:blipFill>
          <a:blip r:embed="rId3" cstate="print"/>
          <a:stretch>
            <a:fillRect/>
          </a:stretch>
        </p:blipFill>
        <p:spPr>
          <a:xfrm>
            <a:off x="4769736" y="3759034"/>
            <a:ext cx="5639865" cy="2357901"/>
          </a:xfrm>
          <a:prstGeom prst="rect">
            <a:avLst/>
          </a:prstGeom>
        </p:spPr>
      </p:pic>
    </p:spTree>
    <p:extLst>
      <p:ext uri="{BB962C8B-B14F-4D97-AF65-F5344CB8AC3E}">
        <p14:creationId xmlns:p14="http://schemas.microsoft.com/office/powerpoint/2010/main" val="18990212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 y="0"/>
            <a:ext cx="3454350" cy="786063"/>
          </a:xfrm>
          <a:prstGeom prst="rect">
            <a:avLst/>
          </a:prstGeom>
        </p:spPr>
      </p:pic>
      <p:pic>
        <p:nvPicPr>
          <p:cNvPr id="7" name="图片 6"/>
          <p:cNvPicPr>
            <a:picLocks noChangeAspect="1"/>
          </p:cNvPicPr>
          <p:nvPr/>
        </p:nvPicPr>
        <p:blipFill>
          <a:blip r:embed="rId3"/>
          <a:stretch>
            <a:fillRect/>
          </a:stretch>
        </p:blipFill>
        <p:spPr>
          <a:xfrm>
            <a:off x="34297" y="786063"/>
            <a:ext cx="12026900" cy="5524500"/>
          </a:xfrm>
          <a:prstGeom prst="rect">
            <a:avLst/>
          </a:prstGeom>
        </p:spPr>
      </p:pic>
    </p:spTree>
    <p:extLst>
      <p:ext uri="{BB962C8B-B14F-4D97-AF65-F5344CB8AC3E}">
        <p14:creationId xmlns:p14="http://schemas.microsoft.com/office/powerpoint/2010/main" val="1543277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308858"/>
            <a:ext cx="12192000" cy="6240284"/>
          </a:xfrm>
          <a:prstGeom prst="rect">
            <a:avLst/>
          </a:prstGeom>
        </p:spPr>
      </p:pic>
      <p:sp>
        <p:nvSpPr>
          <p:cNvPr id="5" name="文本框 4"/>
          <p:cNvSpPr txBox="1"/>
          <p:nvPr/>
        </p:nvSpPr>
        <p:spPr>
          <a:xfrm>
            <a:off x="448400" y="1636295"/>
            <a:ext cx="3005951" cy="1323439"/>
          </a:xfrm>
          <a:prstGeom prst="rect">
            <a:avLst/>
          </a:prstGeom>
          <a:noFill/>
        </p:spPr>
        <p:txBody>
          <a:bodyPr wrap="none" rtlCol="0">
            <a:spAutoFit/>
          </a:bodyPr>
          <a:lstStyle/>
          <a:p>
            <a:r>
              <a:rPr kumimoji="1" lang="zh-CN" altLang="en-US" sz="2000" b="1" dirty="0" smtClean="0">
                <a:solidFill>
                  <a:srgbClr val="C00000"/>
                </a:solidFill>
              </a:rPr>
              <a:t>［选择题］</a:t>
            </a:r>
            <a:endParaRPr kumimoji="1" lang="en-US" altLang="zh-CN" sz="2000" b="1" dirty="0" smtClean="0">
              <a:solidFill>
                <a:srgbClr val="C00000"/>
              </a:solidFill>
            </a:endParaRPr>
          </a:p>
          <a:p>
            <a:r>
              <a:rPr kumimoji="1" lang="zh-CN" altLang="en-US" sz="2000" b="1" dirty="0" smtClean="0">
                <a:solidFill>
                  <a:srgbClr val="C00000"/>
                </a:solidFill>
              </a:rPr>
              <a:t>［名词解释］</a:t>
            </a:r>
            <a:endParaRPr kumimoji="1" lang="en-US" altLang="zh-CN" sz="2000" b="1" dirty="0" smtClean="0">
              <a:solidFill>
                <a:srgbClr val="C00000"/>
              </a:solidFill>
            </a:endParaRPr>
          </a:p>
          <a:p>
            <a:r>
              <a:rPr kumimoji="1" lang="zh-CN" altLang="en-US" sz="2000" b="1" dirty="0" smtClean="0">
                <a:solidFill>
                  <a:srgbClr val="C00000"/>
                </a:solidFill>
              </a:rPr>
              <a:t>［简答］</a:t>
            </a:r>
            <a:endParaRPr kumimoji="1" lang="en-US" altLang="zh-CN" sz="2000" b="1" dirty="0" smtClean="0">
              <a:solidFill>
                <a:srgbClr val="C00000"/>
              </a:solidFill>
            </a:endParaRPr>
          </a:p>
          <a:p>
            <a:r>
              <a:rPr kumimoji="1" lang="zh-CN" altLang="en-US" sz="2000" b="1" dirty="0" smtClean="0">
                <a:solidFill>
                  <a:srgbClr val="C00000"/>
                </a:solidFill>
              </a:rPr>
              <a:t>以上为历年真题考点汇总</a:t>
            </a:r>
            <a:endParaRPr kumimoji="1" lang="zh-CN" altLang="en-US" sz="2000" b="1" dirty="0">
              <a:solidFill>
                <a:srgbClr val="C00000"/>
              </a:solidFill>
            </a:endParaRPr>
          </a:p>
        </p:txBody>
      </p:sp>
      <p:pic>
        <p:nvPicPr>
          <p:cNvPr id="6" name="图片 5"/>
          <p:cNvPicPr>
            <a:picLocks noChangeAspect="1"/>
          </p:cNvPicPr>
          <p:nvPr/>
        </p:nvPicPr>
        <p:blipFill>
          <a:blip r:embed="rId3"/>
          <a:stretch>
            <a:fillRect/>
          </a:stretch>
        </p:blipFill>
        <p:spPr>
          <a:xfrm>
            <a:off x="0" y="-21389"/>
            <a:ext cx="4190234" cy="791410"/>
          </a:xfrm>
          <a:prstGeom prst="rect">
            <a:avLst/>
          </a:prstGeom>
        </p:spPr>
      </p:pic>
      <p:sp>
        <p:nvSpPr>
          <p:cNvPr id="7" name="文本框 6"/>
          <p:cNvSpPr txBox="1"/>
          <p:nvPr/>
        </p:nvSpPr>
        <p:spPr>
          <a:xfrm>
            <a:off x="704880" y="4411579"/>
            <a:ext cx="2492990" cy="646331"/>
          </a:xfrm>
          <a:prstGeom prst="rect">
            <a:avLst/>
          </a:prstGeom>
          <a:noFill/>
        </p:spPr>
        <p:txBody>
          <a:bodyPr wrap="none" rtlCol="0">
            <a:spAutoFit/>
          </a:bodyPr>
          <a:lstStyle/>
          <a:p>
            <a:r>
              <a:rPr kumimoji="1" lang="zh-CN" altLang="en-US" b="1" dirty="0" smtClean="0">
                <a:solidFill>
                  <a:srgbClr val="C00000"/>
                </a:solidFill>
              </a:rPr>
              <a:t>你喜欢这样的讲解吗？</a:t>
            </a:r>
            <a:endParaRPr kumimoji="1" lang="en-US" altLang="zh-CN" b="1" dirty="0" smtClean="0">
              <a:solidFill>
                <a:srgbClr val="C00000"/>
              </a:solidFill>
            </a:endParaRPr>
          </a:p>
          <a:p>
            <a:r>
              <a:rPr kumimoji="1" lang="zh-CN" altLang="en-US" b="1" dirty="0" smtClean="0">
                <a:solidFill>
                  <a:srgbClr val="C00000"/>
                </a:solidFill>
              </a:rPr>
              <a:t>记得支持洋洋哦～</a:t>
            </a:r>
            <a:endParaRPr kumimoji="1" lang="zh-CN" altLang="en-US" b="1" dirty="0">
              <a:solidFill>
                <a:srgbClr val="C00000"/>
              </a:solidFill>
            </a:endParaRPr>
          </a:p>
        </p:txBody>
      </p:sp>
    </p:spTree>
    <p:extLst>
      <p:ext uri="{BB962C8B-B14F-4D97-AF65-F5344CB8AC3E}">
        <p14:creationId xmlns:p14="http://schemas.microsoft.com/office/powerpoint/2010/main" val="19472786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339452" y="83442"/>
            <a:ext cx="1597405" cy="495089"/>
          </a:xfrm>
          <a:prstGeom prst="rect">
            <a:avLst/>
          </a:prstGeom>
        </p:spPr>
      </p:pic>
      <p:grpSp>
        <p:nvGrpSpPr>
          <p:cNvPr id="3" name="object 3"/>
          <p:cNvGrpSpPr/>
          <p:nvPr/>
        </p:nvGrpSpPr>
        <p:grpSpPr>
          <a:xfrm>
            <a:off x="0" y="444501"/>
            <a:ext cx="12192000" cy="662940"/>
            <a:chOff x="0" y="333375"/>
            <a:chExt cx="9144000" cy="497205"/>
          </a:xfrm>
        </p:grpSpPr>
        <p:sp>
          <p:nvSpPr>
            <p:cNvPr id="4" name="object 4"/>
            <p:cNvSpPr/>
            <p:nvPr/>
          </p:nvSpPr>
          <p:spPr>
            <a:xfrm>
              <a:off x="0" y="352425"/>
              <a:ext cx="850900" cy="478155"/>
            </a:xfrm>
            <a:custGeom>
              <a:avLst/>
              <a:gdLst/>
              <a:ahLst/>
              <a:cxnLst/>
              <a:rect l="l" t="t" r="r" b="b"/>
              <a:pathLst>
                <a:path w="850900" h="478155">
                  <a:moveTo>
                    <a:pt x="771258" y="0"/>
                  </a:moveTo>
                  <a:lnTo>
                    <a:pt x="71703" y="0"/>
                  </a:lnTo>
                  <a:lnTo>
                    <a:pt x="40703" y="6258"/>
                  </a:lnTo>
                  <a:lnTo>
                    <a:pt x="15388" y="23326"/>
                  </a:lnTo>
                  <a:lnTo>
                    <a:pt x="0" y="46150"/>
                  </a:lnTo>
                  <a:lnTo>
                    <a:pt x="0" y="431686"/>
                  </a:lnTo>
                  <a:lnTo>
                    <a:pt x="15388" y="454511"/>
                  </a:lnTo>
                  <a:lnTo>
                    <a:pt x="40703" y="471578"/>
                  </a:lnTo>
                  <a:lnTo>
                    <a:pt x="71703" y="477837"/>
                  </a:lnTo>
                  <a:lnTo>
                    <a:pt x="771258" y="477837"/>
                  </a:lnTo>
                  <a:lnTo>
                    <a:pt x="802258" y="471578"/>
                  </a:lnTo>
                  <a:lnTo>
                    <a:pt x="827573" y="454511"/>
                  </a:lnTo>
                  <a:lnTo>
                    <a:pt x="844641" y="429196"/>
                  </a:lnTo>
                  <a:lnTo>
                    <a:pt x="850900" y="398195"/>
                  </a:lnTo>
                  <a:lnTo>
                    <a:pt x="850900" y="79641"/>
                  </a:lnTo>
                  <a:lnTo>
                    <a:pt x="844641" y="48641"/>
                  </a:lnTo>
                  <a:lnTo>
                    <a:pt x="827573" y="23326"/>
                  </a:lnTo>
                  <a:lnTo>
                    <a:pt x="802258" y="6258"/>
                  </a:lnTo>
                  <a:lnTo>
                    <a:pt x="771258" y="0"/>
                  </a:lnTo>
                  <a:close/>
                </a:path>
              </a:pathLst>
            </a:custGeom>
            <a:solidFill>
              <a:srgbClr val="0070C0"/>
            </a:solidFill>
          </p:spPr>
          <p:txBody>
            <a:bodyPr wrap="square" lIns="0" tIns="0" rIns="0" bIns="0" rtlCol="0"/>
            <a:lstStyle/>
            <a:p>
              <a:endParaRPr sz="2400"/>
            </a:p>
          </p:txBody>
        </p:sp>
        <p:sp>
          <p:nvSpPr>
            <p:cNvPr id="5" name="object 5"/>
            <p:cNvSpPr/>
            <p:nvPr/>
          </p:nvSpPr>
          <p:spPr>
            <a:xfrm>
              <a:off x="0" y="339725"/>
              <a:ext cx="9144000" cy="0"/>
            </a:xfrm>
            <a:custGeom>
              <a:avLst/>
              <a:gdLst/>
              <a:ahLst/>
              <a:cxnLst/>
              <a:rect l="l" t="t" r="r" b="b"/>
              <a:pathLst>
                <a:path w="9144000">
                  <a:moveTo>
                    <a:pt x="0" y="0"/>
                  </a:moveTo>
                  <a:lnTo>
                    <a:pt x="9144000" y="1"/>
                  </a:lnTo>
                </a:path>
              </a:pathLst>
            </a:custGeom>
            <a:ln w="12700">
              <a:solidFill>
                <a:srgbClr val="5B9BD5"/>
              </a:solidFill>
            </a:ln>
          </p:spPr>
          <p:txBody>
            <a:bodyPr wrap="square" lIns="0" tIns="0" rIns="0" bIns="0" rtlCol="0"/>
            <a:lstStyle/>
            <a:p>
              <a:endParaRPr sz="2400"/>
            </a:p>
          </p:txBody>
        </p:sp>
      </p:grpSp>
      <p:sp>
        <p:nvSpPr>
          <p:cNvPr id="6" name="object 6"/>
          <p:cNvSpPr/>
          <p:nvPr/>
        </p:nvSpPr>
        <p:spPr>
          <a:xfrm>
            <a:off x="0" y="6466417"/>
            <a:ext cx="12192000" cy="392007"/>
          </a:xfrm>
          <a:custGeom>
            <a:avLst/>
            <a:gdLst/>
            <a:ahLst/>
            <a:cxnLst/>
            <a:rect l="l" t="t" r="r" b="b"/>
            <a:pathLst>
              <a:path w="9144000" h="294004">
                <a:moveTo>
                  <a:pt x="9144000" y="0"/>
                </a:moveTo>
                <a:lnTo>
                  <a:pt x="48951" y="0"/>
                </a:lnTo>
                <a:lnTo>
                  <a:pt x="29897" y="3846"/>
                </a:lnTo>
                <a:lnTo>
                  <a:pt x="14337" y="14337"/>
                </a:lnTo>
                <a:lnTo>
                  <a:pt x="3846" y="29897"/>
                </a:lnTo>
                <a:lnTo>
                  <a:pt x="0" y="48951"/>
                </a:lnTo>
                <a:lnTo>
                  <a:pt x="0" y="293687"/>
                </a:lnTo>
                <a:lnTo>
                  <a:pt x="9144000" y="293687"/>
                </a:lnTo>
                <a:lnTo>
                  <a:pt x="9144000" y="0"/>
                </a:lnTo>
                <a:close/>
              </a:path>
            </a:pathLst>
          </a:custGeom>
          <a:solidFill>
            <a:srgbClr val="2E75B6"/>
          </a:solidFill>
        </p:spPr>
        <p:txBody>
          <a:bodyPr wrap="square" lIns="0" tIns="0" rIns="0" bIns="0" rtlCol="0"/>
          <a:lstStyle/>
          <a:p>
            <a:endParaRPr sz="2400"/>
          </a:p>
        </p:txBody>
      </p:sp>
      <p:sp>
        <p:nvSpPr>
          <p:cNvPr id="7" name="object 7"/>
          <p:cNvSpPr/>
          <p:nvPr/>
        </p:nvSpPr>
        <p:spPr>
          <a:xfrm>
            <a:off x="482600" y="484716"/>
            <a:ext cx="72813" cy="482600"/>
          </a:xfrm>
          <a:custGeom>
            <a:avLst/>
            <a:gdLst/>
            <a:ahLst/>
            <a:cxnLst/>
            <a:rect l="l" t="t" r="r" b="b"/>
            <a:pathLst>
              <a:path w="54609" h="361950">
                <a:moveTo>
                  <a:pt x="54158" y="0"/>
                </a:moveTo>
                <a:lnTo>
                  <a:pt x="0" y="0"/>
                </a:lnTo>
                <a:lnTo>
                  <a:pt x="0" y="361950"/>
                </a:lnTo>
                <a:lnTo>
                  <a:pt x="54158" y="361950"/>
                </a:lnTo>
                <a:lnTo>
                  <a:pt x="54158" y="0"/>
                </a:lnTo>
                <a:close/>
              </a:path>
            </a:pathLst>
          </a:custGeom>
          <a:solidFill>
            <a:srgbClr val="2E75B6"/>
          </a:solidFill>
        </p:spPr>
        <p:txBody>
          <a:bodyPr wrap="square" lIns="0" tIns="0" rIns="0" bIns="0" rtlCol="0"/>
          <a:lstStyle/>
          <a:p>
            <a:endParaRPr sz="2400"/>
          </a:p>
        </p:txBody>
      </p:sp>
      <p:sp>
        <p:nvSpPr>
          <p:cNvPr id="8" name="object 8"/>
          <p:cNvSpPr/>
          <p:nvPr/>
        </p:nvSpPr>
        <p:spPr>
          <a:xfrm>
            <a:off x="660595" y="484716"/>
            <a:ext cx="74507" cy="482600"/>
          </a:xfrm>
          <a:custGeom>
            <a:avLst/>
            <a:gdLst/>
            <a:ahLst/>
            <a:cxnLst/>
            <a:rect l="l" t="t" r="r" b="b"/>
            <a:pathLst>
              <a:path w="55879" h="361950">
                <a:moveTo>
                  <a:pt x="55583" y="0"/>
                </a:moveTo>
                <a:lnTo>
                  <a:pt x="0" y="0"/>
                </a:lnTo>
                <a:lnTo>
                  <a:pt x="0" y="361950"/>
                </a:lnTo>
                <a:lnTo>
                  <a:pt x="55583" y="361950"/>
                </a:lnTo>
                <a:lnTo>
                  <a:pt x="55583" y="0"/>
                </a:lnTo>
                <a:close/>
              </a:path>
            </a:pathLst>
          </a:custGeom>
          <a:solidFill>
            <a:srgbClr val="2E75B6"/>
          </a:solidFill>
        </p:spPr>
        <p:txBody>
          <a:bodyPr wrap="square" lIns="0" tIns="0" rIns="0" bIns="0" rtlCol="0"/>
          <a:lstStyle/>
          <a:p>
            <a:endParaRPr sz="2400"/>
          </a:p>
        </p:txBody>
      </p:sp>
      <p:sp>
        <p:nvSpPr>
          <p:cNvPr id="9" name="object 9"/>
          <p:cNvSpPr/>
          <p:nvPr/>
        </p:nvSpPr>
        <p:spPr>
          <a:xfrm>
            <a:off x="837956" y="484716"/>
            <a:ext cx="72813" cy="482600"/>
          </a:xfrm>
          <a:custGeom>
            <a:avLst/>
            <a:gdLst/>
            <a:ahLst/>
            <a:cxnLst/>
            <a:rect l="l" t="t" r="r" b="b"/>
            <a:pathLst>
              <a:path w="54609" h="361950">
                <a:moveTo>
                  <a:pt x="54158" y="0"/>
                </a:moveTo>
                <a:lnTo>
                  <a:pt x="0" y="0"/>
                </a:lnTo>
                <a:lnTo>
                  <a:pt x="0" y="361950"/>
                </a:lnTo>
                <a:lnTo>
                  <a:pt x="54158" y="361950"/>
                </a:lnTo>
                <a:lnTo>
                  <a:pt x="54158" y="0"/>
                </a:lnTo>
                <a:close/>
              </a:path>
            </a:pathLst>
          </a:custGeom>
          <a:solidFill>
            <a:srgbClr val="2E75B6"/>
          </a:solidFill>
        </p:spPr>
        <p:txBody>
          <a:bodyPr wrap="square" lIns="0" tIns="0" rIns="0" bIns="0" rtlCol="0"/>
          <a:lstStyle/>
          <a:p>
            <a:endParaRPr sz="2400"/>
          </a:p>
        </p:txBody>
      </p:sp>
      <p:sp>
        <p:nvSpPr>
          <p:cNvPr id="10" name="object 10"/>
          <p:cNvSpPr txBox="1"/>
          <p:nvPr/>
        </p:nvSpPr>
        <p:spPr>
          <a:xfrm>
            <a:off x="1214119" y="377528"/>
            <a:ext cx="6250940" cy="4457160"/>
          </a:xfrm>
          <a:prstGeom prst="rect">
            <a:avLst/>
          </a:prstGeom>
        </p:spPr>
        <p:txBody>
          <a:bodyPr vert="horz" wrap="square" lIns="0" tIns="16933" rIns="0" bIns="0" rtlCol="0">
            <a:spAutoFit/>
          </a:bodyPr>
          <a:lstStyle/>
          <a:p>
            <a:pPr marL="50799">
              <a:lnSpc>
                <a:spcPct val="150000"/>
              </a:lnSpc>
              <a:spcBef>
                <a:spcPts val="133"/>
              </a:spcBef>
            </a:pPr>
            <a:r>
              <a:rPr sz="3600" b="1" dirty="0">
                <a:solidFill>
                  <a:srgbClr val="0070C0"/>
                </a:solidFill>
                <a:latin typeface="微软雅黑"/>
                <a:cs typeface="微软雅黑"/>
              </a:rPr>
              <a:t>练习题</a:t>
            </a:r>
            <a:endParaRPr sz="3600" dirty="0">
              <a:latin typeface="微软雅黑"/>
              <a:cs typeface="微软雅黑"/>
            </a:endParaRPr>
          </a:p>
          <a:p>
            <a:pPr fontAlgn="t">
              <a:lnSpc>
                <a:spcPct val="150000"/>
              </a:lnSpc>
            </a:pPr>
            <a:r>
              <a:rPr lang="zh-CN" altLang="en-US" sz="3200" dirty="0"/>
              <a:t>决定汉语声调的是（ ）</a:t>
            </a:r>
          </a:p>
          <a:p>
            <a:pPr>
              <a:lnSpc>
                <a:spcPct val="150000"/>
              </a:lnSpc>
            </a:pPr>
            <a:r>
              <a:rPr lang="en-US" altLang="zh-CN" sz="3200" dirty="0" smtClean="0"/>
              <a:t>A</a:t>
            </a:r>
            <a:r>
              <a:rPr lang="en-US" altLang="zh-CN" sz="3200" dirty="0"/>
              <a:t>:</a:t>
            </a:r>
            <a:r>
              <a:rPr lang="zh-CN" altLang="en-US" sz="3200" dirty="0"/>
              <a:t>音质</a:t>
            </a:r>
          </a:p>
          <a:p>
            <a:pPr>
              <a:lnSpc>
                <a:spcPct val="150000"/>
              </a:lnSpc>
            </a:pPr>
            <a:r>
              <a:rPr lang="en-US" altLang="zh-CN" sz="3200" dirty="0"/>
              <a:t>B:</a:t>
            </a:r>
            <a:r>
              <a:rPr lang="zh-CN" altLang="en-US" sz="3200" dirty="0"/>
              <a:t>音强</a:t>
            </a:r>
          </a:p>
          <a:p>
            <a:pPr>
              <a:lnSpc>
                <a:spcPct val="150000"/>
              </a:lnSpc>
            </a:pPr>
            <a:r>
              <a:rPr lang="en-US" altLang="zh-CN" sz="3200" dirty="0"/>
              <a:t>C:</a:t>
            </a:r>
            <a:r>
              <a:rPr lang="zh-CN" altLang="en-US" sz="3200" dirty="0"/>
              <a:t>音长</a:t>
            </a:r>
          </a:p>
          <a:p>
            <a:pPr>
              <a:lnSpc>
                <a:spcPct val="150000"/>
              </a:lnSpc>
            </a:pPr>
            <a:r>
              <a:rPr lang="en-US" altLang="zh-CN" sz="3200" dirty="0"/>
              <a:t>D:</a:t>
            </a:r>
            <a:r>
              <a:rPr lang="zh-CN" altLang="en-US" sz="3200" dirty="0"/>
              <a:t>音高</a:t>
            </a:r>
          </a:p>
        </p:txBody>
      </p:sp>
      <p:sp>
        <p:nvSpPr>
          <p:cNvPr id="12" name="object 12"/>
          <p:cNvSpPr txBox="1">
            <a:spLocks noGrp="1"/>
          </p:cNvSpPr>
          <p:nvPr>
            <p:ph type="ftr" sz="quarter" idx="5"/>
          </p:nvPr>
        </p:nvSpPr>
        <p:spPr>
          <a:xfrm>
            <a:off x="5384800" y="8314594"/>
            <a:ext cx="5486400" cy="807913"/>
          </a:xfrm>
          <a:prstGeom prst="rect">
            <a:avLst/>
          </a:prstGeom>
        </p:spPr>
        <p:txBody>
          <a:bodyPr vert="horz" wrap="square" lIns="0" tIns="0" rIns="0" bIns="0" rtlCol="0" anchor="ctr">
            <a:spAutoFit/>
          </a:bodyPr>
          <a:lstStyle/>
          <a:p>
            <a:pPr marL="16933">
              <a:lnSpc>
                <a:spcPts val="2113"/>
              </a:lnSpc>
            </a:pPr>
            <a:r>
              <a:rPr dirty="0"/>
              <a:t>7:30-9:40学知识9:40-9:50随堂考9:50-9:55复习</a:t>
            </a:r>
            <a:r>
              <a:rPr spc="-67" dirty="0"/>
              <a:t> </a:t>
            </a:r>
            <a:r>
              <a:rPr dirty="0"/>
              <a:t>累积2小时直播真题奖</a:t>
            </a:r>
            <a:r>
              <a:rPr spc="-60" dirty="0"/>
              <a:t> </a:t>
            </a:r>
            <a:r>
              <a:rPr dirty="0"/>
              <a:t>没听懂的童鞋可下载李东洋精讲2重点总结</a:t>
            </a:r>
          </a:p>
        </p:txBody>
      </p:sp>
      <p:sp>
        <p:nvSpPr>
          <p:cNvPr id="11" name="object 11"/>
          <p:cNvSpPr txBox="1"/>
          <p:nvPr/>
        </p:nvSpPr>
        <p:spPr>
          <a:xfrm>
            <a:off x="104985" y="1"/>
            <a:ext cx="2692400"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2.1.</a:t>
            </a:r>
            <a:r>
              <a:rPr sz="1867" spc="-13" dirty="0">
                <a:latin typeface="Arial"/>
                <a:cs typeface="Arial"/>
              </a:rPr>
              <a:t>4</a:t>
            </a:r>
            <a:r>
              <a:rPr sz="1867" dirty="0">
                <a:latin typeface="宋体"/>
                <a:cs typeface="宋体"/>
              </a:rPr>
              <a:t>四、语音的记录方式</a:t>
            </a:r>
            <a:endParaRPr sz="1867">
              <a:latin typeface="宋体"/>
              <a:cs typeface="宋体"/>
            </a:endParaRPr>
          </a:p>
        </p:txBody>
      </p:sp>
    </p:spTree>
    <p:extLst>
      <p:ext uri="{BB962C8B-B14F-4D97-AF65-F5344CB8AC3E}">
        <p14:creationId xmlns:p14="http://schemas.microsoft.com/office/powerpoint/2010/main" val="19727130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339452" y="83442"/>
            <a:ext cx="1597405" cy="495089"/>
          </a:xfrm>
          <a:prstGeom prst="rect">
            <a:avLst/>
          </a:prstGeom>
        </p:spPr>
      </p:pic>
      <p:grpSp>
        <p:nvGrpSpPr>
          <p:cNvPr id="3" name="object 3"/>
          <p:cNvGrpSpPr/>
          <p:nvPr/>
        </p:nvGrpSpPr>
        <p:grpSpPr>
          <a:xfrm>
            <a:off x="0" y="444501"/>
            <a:ext cx="12192000" cy="662940"/>
            <a:chOff x="0" y="333375"/>
            <a:chExt cx="9144000" cy="497205"/>
          </a:xfrm>
        </p:grpSpPr>
        <p:sp>
          <p:nvSpPr>
            <p:cNvPr id="4" name="object 4"/>
            <p:cNvSpPr/>
            <p:nvPr/>
          </p:nvSpPr>
          <p:spPr>
            <a:xfrm>
              <a:off x="0" y="352425"/>
              <a:ext cx="850900" cy="478155"/>
            </a:xfrm>
            <a:custGeom>
              <a:avLst/>
              <a:gdLst/>
              <a:ahLst/>
              <a:cxnLst/>
              <a:rect l="l" t="t" r="r" b="b"/>
              <a:pathLst>
                <a:path w="850900" h="478155">
                  <a:moveTo>
                    <a:pt x="771258" y="0"/>
                  </a:moveTo>
                  <a:lnTo>
                    <a:pt x="71703" y="0"/>
                  </a:lnTo>
                  <a:lnTo>
                    <a:pt x="40703" y="6258"/>
                  </a:lnTo>
                  <a:lnTo>
                    <a:pt x="15388" y="23326"/>
                  </a:lnTo>
                  <a:lnTo>
                    <a:pt x="0" y="46150"/>
                  </a:lnTo>
                  <a:lnTo>
                    <a:pt x="0" y="431686"/>
                  </a:lnTo>
                  <a:lnTo>
                    <a:pt x="15388" y="454511"/>
                  </a:lnTo>
                  <a:lnTo>
                    <a:pt x="40703" y="471578"/>
                  </a:lnTo>
                  <a:lnTo>
                    <a:pt x="71703" y="477837"/>
                  </a:lnTo>
                  <a:lnTo>
                    <a:pt x="771258" y="477837"/>
                  </a:lnTo>
                  <a:lnTo>
                    <a:pt x="802258" y="471578"/>
                  </a:lnTo>
                  <a:lnTo>
                    <a:pt x="827573" y="454511"/>
                  </a:lnTo>
                  <a:lnTo>
                    <a:pt x="844641" y="429196"/>
                  </a:lnTo>
                  <a:lnTo>
                    <a:pt x="850900" y="398195"/>
                  </a:lnTo>
                  <a:lnTo>
                    <a:pt x="850900" y="79641"/>
                  </a:lnTo>
                  <a:lnTo>
                    <a:pt x="844641" y="48641"/>
                  </a:lnTo>
                  <a:lnTo>
                    <a:pt x="827573" y="23326"/>
                  </a:lnTo>
                  <a:lnTo>
                    <a:pt x="802258" y="6258"/>
                  </a:lnTo>
                  <a:lnTo>
                    <a:pt x="771258" y="0"/>
                  </a:lnTo>
                  <a:close/>
                </a:path>
              </a:pathLst>
            </a:custGeom>
            <a:solidFill>
              <a:srgbClr val="0070C0"/>
            </a:solidFill>
          </p:spPr>
          <p:txBody>
            <a:bodyPr wrap="square" lIns="0" tIns="0" rIns="0" bIns="0" rtlCol="0"/>
            <a:lstStyle/>
            <a:p>
              <a:endParaRPr sz="2400"/>
            </a:p>
          </p:txBody>
        </p:sp>
        <p:sp>
          <p:nvSpPr>
            <p:cNvPr id="5" name="object 5"/>
            <p:cNvSpPr/>
            <p:nvPr/>
          </p:nvSpPr>
          <p:spPr>
            <a:xfrm>
              <a:off x="0" y="339725"/>
              <a:ext cx="9144000" cy="0"/>
            </a:xfrm>
            <a:custGeom>
              <a:avLst/>
              <a:gdLst/>
              <a:ahLst/>
              <a:cxnLst/>
              <a:rect l="l" t="t" r="r" b="b"/>
              <a:pathLst>
                <a:path w="9144000">
                  <a:moveTo>
                    <a:pt x="0" y="0"/>
                  </a:moveTo>
                  <a:lnTo>
                    <a:pt x="9144000" y="1"/>
                  </a:lnTo>
                </a:path>
              </a:pathLst>
            </a:custGeom>
            <a:ln w="12700">
              <a:solidFill>
                <a:srgbClr val="5B9BD5"/>
              </a:solidFill>
            </a:ln>
          </p:spPr>
          <p:txBody>
            <a:bodyPr wrap="square" lIns="0" tIns="0" rIns="0" bIns="0" rtlCol="0"/>
            <a:lstStyle/>
            <a:p>
              <a:endParaRPr sz="2400"/>
            </a:p>
          </p:txBody>
        </p:sp>
      </p:grpSp>
      <p:sp>
        <p:nvSpPr>
          <p:cNvPr id="6" name="object 6"/>
          <p:cNvSpPr/>
          <p:nvPr/>
        </p:nvSpPr>
        <p:spPr>
          <a:xfrm>
            <a:off x="0" y="6466417"/>
            <a:ext cx="12192000" cy="392007"/>
          </a:xfrm>
          <a:custGeom>
            <a:avLst/>
            <a:gdLst/>
            <a:ahLst/>
            <a:cxnLst/>
            <a:rect l="l" t="t" r="r" b="b"/>
            <a:pathLst>
              <a:path w="9144000" h="294004">
                <a:moveTo>
                  <a:pt x="9144000" y="0"/>
                </a:moveTo>
                <a:lnTo>
                  <a:pt x="48951" y="0"/>
                </a:lnTo>
                <a:lnTo>
                  <a:pt x="29897" y="3846"/>
                </a:lnTo>
                <a:lnTo>
                  <a:pt x="14337" y="14337"/>
                </a:lnTo>
                <a:lnTo>
                  <a:pt x="3846" y="29897"/>
                </a:lnTo>
                <a:lnTo>
                  <a:pt x="0" y="48951"/>
                </a:lnTo>
                <a:lnTo>
                  <a:pt x="0" y="293687"/>
                </a:lnTo>
                <a:lnTo>
                  <a:pt x="9144000" y="293687"/>
                </a:lnTo>
                <a:lnTo>
                  <a:pt x="9144000" y="0"/>
                </a:lnTo>
                <a:close/>
              </a:path>
            </a:pathLst>
          </a:custGeom>
          <a:solidFill>
            <a:srgbClr val="2E75B6"/>
          </a:solidFill>
        </p:spPr>
        <p:txBody>
          <a:bodyPr wrap="square" lIns="0" tIns="0" rIns="0" bIns="0" rtlCol="0"/>
          <a:lstStyle/>
          <a:p>
            <a:endParaRPr sz="2400"/>
          </a:p>
        </p:txBody>
      </p:sp>
      <p:sp>
        <p:nvSpPr>
          <p:cNvPr id="7" name="object 7"/>
          <p:cNvSpPr/>
          <p:nvPr/>
        </p:nvSpPr>
        <p:spPr>
          <a:xfrm>
            <a:off x="482600" y="484716"/>
            <a:ext cx="72813" cy="482600"/>
          </a:xfrm>
          <a:custGeom>
            <a:avLst/>
            <a:gdLst/>
            <a:ahLst/>
            <a:cxnLst/>
            <a:rect l="l" t="t" r="r" b="b"/>
            <a:pathLst>
              <a:path w="54609" h="361950">
                <a:moveTo>
                  <a:pt x="54158" y="0"/>
                </a:moveTo>
                <a:lnTo>
                  <a:pt x="0" y="0"/>
                </a:lnTo>
                <a:lnTo>
                  <a:pt x="0" y="361950"/>
                </a:lnTo>
                <a:lnTo>
                  <a:pt x="54158" y="361950"/>
                </a:lnTo>
                <a:lnTo>
                  <a:pt x="54158" y="0"/>
                </a:lnTo>
                <a:close/>
              </a:path>
            </a:pathLst>
          </a:custGeom>
          <a:solidFill>
            <a:srgbClr val="2E75B6"/>
          </a:solidFill>
        </p:spPr>
        <p:txBody>
          <a:bodyPr wrap="square" lIns="0" tIns="0" rIns="0" bIns="0" rtlCol="0"/>
          <a:lstStyle/>
          <a:p>
            <a:endParaRPr sz="2400"/>
          </a:p>
        </p:txBody>
      </p:sp>
      <p:sp>
        <p:nvSpPr>
          <p:cNvPr id="8" name="object 8"/>
          <p:cNvSpPr/>
          <p:nvPr/>
        </p:nvSpPr>
        <p:spPr>
          <a:xfrm>
            <a:off x="660595" y="484716"/>
            <a:ext cx="74507" cy="482600"/>
          </a:xfrm>
          <a:custGeom>
            <a:avLst/>
            <a:gdLst/>
            <a:ahLst/>
            <a:cxnLst/>
            <a:rect l="l" t="t" r="r" b="b"/>
            <a:pathLst>
              <a:path w="55879" h="361950">
                <a:moveTo>
                  <a:pt x="55583" y="0"/>
                </a:moveTo>
                <a:lnTo>
                  <a:pt x="0" y="0"/>
                </a:lnTo>
                <a:lnTo>
                  <a:pt x="0" y="361950"/>
                </a:lnTo>
                <a:lnTo>
                  <a:pt x="55583" y="361950"/>
                </a:lnTo>
                <a:lnTo>
                  <a:pt x="55583" y="0"/>
                </a:lnTo>
                <a:close/>
              </a:path>
            </a:pathLst>
          </a:custGeom>
          <a:solidFill>
            <a:srgbClr val="2E75B6"/>
          </a:solidFill>
        </p:spPr>
        <p:txBody>
          <a:bodyPr wrap="square" lIns="0" tIns="0" rIns="0" bIns="0" rtlCol="0"/>
          <a:lstStyle/>
          <a:p>
            <a:endParaRPr sz="2400"/>
          </a:p>
        </p:txBody>
      </p:sp>
      <p:sp>
        <p:nvSpPr>
          <p:cNvPr id="9" name="object 9"/>
          <p:cNvSpPr/>
          <p:nvPr/>
        </p:nvSpPr>
        <p:spPr>
          <a:xfrm>
            <a:off x="837956" y="484716"/>
            <a:ext cx="72813" cy="482600"/>
          </a:xfrm>
          <a:custGeom>
            <a:avLst/>
            <a:gdLst/>
            <a:ahLst/>
            <a:cxnLst/>
            <a:rect l="l" t="t" r="r" b="b"/>
            <a:pathLst>
              <a:path w="54609" h="361950">
                <a:moveTo>
                  <a:pt x="54158" y="0"/>
                </a:moveTo>
                <a:lnTo>
                  <a:pt x="0" y="0"/>
                </a:lnTo>
                <a:lnTo>
                  <a:pt x="0" y="361950"/>
                </a:lnTo>
                <a:lnTo>
                  <a:pt x="54158" y="361950"/>
                </a:lnTo>
                <a:lnTo>
                  <a:pt x="54158" y="0"/>
                </a:lnTo>
                <a:close/>
              </a:path>
            </a:pathLst>
          </a:custGeom>
          <a:solidFill>
            <a:srgbClr val="2E75B6"/>
          </a:solidFill>
        </p:spPr>
        <p:txBody>
          <a:bodyPr wrap="square" lIns="0" tIns="0" rIns="0" bIns="0" rtlCol="0"/>
          <a:lstStyle/>
          <a:p>
            <a:endParaRPr sz="2400"/>
          </a:p>
        </p:txBody>
      </p:sp>
      <p:sp>
        <p:nvSpPr>
          <p:cNvPr id="10" name="object 10"/>
          <p:cNvSpPr txBox="1"/>
          <p:nvPr/>
        </p:nvSpPr>
        <p:spPr>
          <a:xfrm>
            <a:off x="1214119" y="377528"/>
            <a:ext cx="6250940" cy="4541414"/>
          </a:xfrm>
          <a:prstGeom prst="rect">
            <a:avLst/>
          </a:prstGeom>
        </p:spPr>
        <p:txBody>
          <a:bodyPr vert="horz" wrap="square" lIns="0" tIns="16933" rIns="0" bIns="0" rtlCol="0">
            <a:spAutoFit/>
          </a:bodyPr>
          <a:lstStyle/>
          <a:p>
            <a:pPr marL="50799">
              <a:lnSpc>
                <a:spcPct val="150000"/>
              </a:lnSpc>
              <a:spcBef>
                <a:spcPts val="133"/>
              </a:spcBef>
            </a:pPr>
            <a:r>
              <a:rPr sz="3600" b="1" dirty="0">
                <a:solidFill>
                  <a:srgbClr val="0070C0"/>
                </a:solidFill>
                <a:latin typeface="微软雅黑"/>
                <a:cs typeface="微软雅黑"/>
              </a:rPr>
              <a:t>练习题</a:t>
            </a:r>
            <a:endParaRPr sz="3600" dirty="0">
              <a:latin typeface="微软雅黑"/>
              <a:cs typeface="微软雅黑"/>
            </a:endParaRPr>
          </a:p>
          <a:p>
            <a:pPr fontAlgn="t">
              <a:lnSpc>
                <a:spcPct val="150000"/>
              </a:lnSpc>
            </a:pPr>
            <a:r>
              <a:rPr lang="zh-CN" altLang="en-US" sz="3200" dirty="0"/>
              <a:t>决定汉语声调的是（ ）</a:t>
            </a:r>
          </a:p>
          <a:p>
            <a:pPr>
              <a:lnSpc>
                <a:spcPct val="150000"/>
              </a:lnSpc>
            </a:pPr>
            <a:r>
              <a:rPr lang="en-US" altLang="zh-CN" sz="3200" dirty="0" smtClean="0"/>
              <a:t>A</a:t>
            </a:r>
            <a:r>
              <a:rPr lang="en-US" altLang="zh-CN" sz="3200" dirty="0"/>
              <a:t>:</a:t>
            </a:r>
            <a:r>
              <a:rPr lang="zh-CN" altLang="en-US" sz="3200" dirty="0"/>
              <a:t>音质</a:t>
            </a:r>
          </a:p>
          <a:p>
            <a:pPr>
              <a:lnSpc>
                <a:spcPct val="150000"/>
              </a:lnSpc>
            </a:pPr>
            <a:r>
              <a:rPr lang="en-US" altLang="zh-CN" sz="3200" dirty="0"/>
              <a:t>B:</a:t>
            </a:r>
            <a:r>
              <a:rPr lang="zh-CN" altLang="en-US" sz="3200" dirty="0"/>
              <a:t>音强</a:t>
            </a:r>
          </a:p>
          <a:p>
            <a:pPr>
              <a:lnSpc>
                <a:spcPct val="150000"/>
              </a:lnSpc>
            </a:pPr>
            <a:r>
              <a:rPr lang="en-US" altLang="zh-CN" sz="3200" dirty="0"/>
              <a:t>C:</a:t>
            </a:r>
            <a:r>
              <a:rPr lang="zh-CN" altLang="en-US" sz="3200" dirty="0"/>
              <a:t>音长</a:t>
            </a:r>
          </a:p>
          <a:p>
            <a:pPr>
              <a:lnSpc>
                <a:spcPct val="150000"/>
              </a:lnSpc>
            </a:pPr>
            <a:r>
              <a:rPr lang="en-US" altLang="zh-CN" sz="3200" dirty="0">
                <a:solidFill>
                  <a:srgbClr val="C00000"/>
                </a:solidFill>
              </a:rPr>
              <a:t>D:</a:t>
            </a:r>
            <a:r>
              <a:rPr lang="zh-CN" altLang="en-US" sz="3200" dirty="0">
                <a:solidFill>
                  <a:srgbClr val="C00000"/>
                </a:solidFill>
              </a:rPr>
              <a:t>音高</a:t>
            </a:r>
          </a:p>
        </p:txBody>
      </p:sp>
      <p:sp>
        <p:nvSpPr>
          <p:cNvPr id="12" name="object 12"/>
          <p:cNvSpPr txBox="1">
            <a:spLocks noGrp="1"/>
          </p:cNvSpPr>
          <p:nvPr>
            <p:ph type="ftr" sz="quarter" idx="5"/>
          </p:nvPr>
        </p:nvSpPr>
        <p:spPr>
          <a:xfrm>
            <a:off x="5384800" y="8314594"/>
            <a:ext cx="5486400" cy="807913"/>
          </a:xfrm>
          <a:prstGeom prst="rect">
            <a:avLst/>
          </a:prstGeom>
        </p:spPr>
        <p:txBody>
          <a:bodyPr vert="horz" wrap="square" lIns="0" tIns="0" rIns="0" bIns="0" rtlCol="0" anchor="ctr">
            <a:spAutoFit/>
          </a:bodyPr>
          <a:lstStyle/>
          <a:p>
            <a:pPr marL="16933">
              <a:lnSpc>
                <a:spcPts val="2113"/>
              </a:lnSpc>
            </a:pPr>
            <a:r>
              <a:rPr dirty="0"/>
              <a:t>7:30-9:40学知识9:40-9:50随堂考9:50-9:55复习</a:t>
            </a:r>
            <a:r>
              <a:rPr spc="-67" dirty="0"/>
              <a:t> </a:t>
            </a:r>
            <a:r>
              <a:rPr dirty="0"/>
              <a:t>累积2小时直播真题奖</a:t>
            </a:r>
            <a:r>
              <a:rPr spc="-60" dirty="0"/>
              <a:t> </a:t>
            </a:r>
            <a:r>
              <a:rPr dirty="0"/>
              <a:t>没听懂的童鞋可下载李东洋精讲2重点总结</a:t>
            </a:r>
          </a:p>
        </p:txBody>
      </p:sp>
      <p:sp>
        <p:nvSpPr>
          <p:cNvPr id="11" name="object 11"/>
          <p:cNvSpPr txBox="1"/>
          <p:nvPr/>
        </p:nvSpPr>
        <p:spPr>
          <a:xfrm>
            <a:off x="104985" y="1"/>
            <a:ext cx="2692400"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2.1.</a:t>
            </a:r>
            <a:r>
              <a:rPr sz="1867" spc="-13" dirty="0">
                <a:latin typeface="Arial"/>
                <a:cs typeface="Arial"/>
              </a:rPr>
              <a:t>4</a:t>
            </a:r>
            <a:r>
              <a:rPr sz="1867" dirty="0">
                <a:latin typeface="宋体"/>
                <a:cs typeface="宋体"/>
              </a:rPr>
              <a:t>四、语音的记录方式</a:t>
            </a:r>
            <a:endParaRPr sz="1867">
              <a:latin typeface="宋体"/>
              <a:cs typeface="宋体"/>
            </a:endParaRPr>
          </a:p>
        </p:txBody>
      </p:sp>
    </p:spTree>
    <p:extLst>
      <p:ext uri="{BB962C8B-B14F-4D97-AF65-F5344CB8AC3E}">
        <p14:creationId xmlns:p14="http://schemas.microsoft.com/office/powerpoint/2010/main" val="198386820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339452" y="83442"/>
            <a:ext cx="1597405" cy="495089"/>
          </a:xfrm>
          <a:prstGeom prst="rect">
            <a:avLst/>
          </a:prstGeom>
        </p:spPr>
      </p:pic>
      <p:grpSp>
        <p:nvGrpSpPr>
          <p:cNvPr id="3" name="object 3"/>
          <p:cNvGrpSpPr/>
          <p:nvPr/>
        </p:nvGrpSpPr>
        <p:grpSpPr>
          <a:xfrm>
            <a:off x="0" y="444501"/>
            <a:ext cx="12192000" cy="662940"/>
            <a:chOff x="0" y="333375"/>
            <a:chExt cx="9144000" cy="497205"/>
          </a:xfrm>
        </p:grpSpPr>
        <p:sp>
          <p:nvSpPr>
            <p:cNvPr id="4" name="object 4"/>
            <p:cNvSpPr/>
            <p:nvPr/>
          </p:nvSpPr>
          <p:spPr>
            <a:xfrm>
              <a:off x="0" y="352425"/>
              <a:ext cx="850900" cy="478155"/>
            </a:xfrm>
            <a:custGeom>
              <a:avLst/>
              <a:gdLst/>
              <a:ahLst/>
              <a:cxnLst/>
              <a:rect l="l" t="t" r="r" b="b"/>
              <a:pathLst>
                <a:path w="850900" h="478155">
                  <a:moveTo>
                    <a:pt x="771258" y="0"/>
                  </a:moveTo>
                  <a:lnTo>
                    <a:pt x="71703" y="0"/>
                  </a:lnTo>
                  <a:lnTo>
                    <a:pt x="40703" y="6258"/>
                  </a:lnTo>
                  <a:lnTo>
                    <a:pt x="15388" y="23326"/>
                  </a:lnTo>
                  <a:lnTo>
                    <a:pt x="0" y="46150"/>
                  </a:lnTo>
                  <a:lnTo>
                    <a:pt x="0" y="431686"/>
                  </a:lnTo>
                  <a:lnTo>
                    <a:pt x="15388" y="454511"/>
                  </a:lnTo>
                  <a:lnTo>
                    <a:pt x="40703" y="471578"/>
                  </a:lnTo>
                  <a:lnTo>
                    <a:pt x="71703" y="477837"/>
                  </a:lnTo>
                  <a:lnTo>
                    <a:pt x="771258" y="477837"/>
                  </a:lnTo>
                  <a:lnTo>
                    <a:pt x="802258" y="471578"/>
                  </a:lnTo>
                  <a:lnTo>
                    <a:pt x="827573" y="454511"/>
                  </a:lnTo>
                  <a:lnTo>
                    <a:pt x="844641" y="429196"/>
                  </a:lnTo>
                  <a:lnTo>
                    <a:pt x="850900" y="398195"/>
                  </a:lnTo>
                  <a:lnTo>
                    <a:pt x="850900" y="79641"/>
                  </a:lnTo>
                  <a:lnTo>
                    <a:pt x="844641" y="48641"/>
                  </a:lnTo>
                  <a:lnTo>
                    <a:pt x="827573" y="23326"/>
                  </a:lnTo>
                  <a:lnTo>
                    <a:pt x="802258" y="6258"/>
                  </a:lnTo>
                  <a:lnTo>
                    <a:pt x="771258" y="0"/>
                  </a:lnTo>
                  <a:close/>
                </a:path>
              </a:pathLst>
            </a:custGeom>
            <a:solidFill>
              <a:srgbClr val="0070C0"/>
            </a:solidFill>
          </p:spPr>
          <p:txBody>
            <a:bodyPr wrap="square" lIns="0" tIns="0" rIns="0" bIns="0" rtlCol="0"/>
            <a:lstStyle/>
            <a:p>
              <a:endParaRPr sz="2400"/>
            </a:p>
          </p:txBody>
        </p:sp>
        <p:sp>
          <p:nvSpPr>
            <p:cNvPr id="5" name="object 5"/>
            <p:cNvSpPr/>
            <p:nvPr/>
          </p:nvSpPr>
          <p:spPr>
            <a:xfrm>
              <a:off x="0" y="339725"/>
              <a:ext cx="9144000" cy="0"/>
            </a:xfrm>
            <a:custGeom>
              <a:avLst/>
              <a:gdLst/>
              <a:ahLst/>
              <a:cxnLst/>
              <a:rect l="l" t="t" r="r" b="b"/>
              <a:pathLst>
                <a:path w="9144000">
                  <a:moveTo>
                    <a:pt x="0" y="0"/>
                  </a:moveTo>
                  <a:lnTo>
                    <a:pt x="9144000" y="1"/>
                  </a:lnTo>
                </a:path>
              </a:pathLst>
            </a:custGeom>
            <a:ln w="12700">
              <a:solidFill>
                <a:srgbClr val="5B9BD5"/>
              </a:solidFill>
            </a:ln>
          </p:spPr>
          <p:txBody>
            <a:bodyPr wrap="square" lIns="0" tIns="0" rIns="0" bIns="0" rtlCol="0"/>
            <a:lstStyle/>
            <a:p>
              <a:endParaRPr sz="2400"/>
            </a:p>
          </p:txBody>
        </p:sp>
      </p:grpSp>
      <p:sp>
        <p:nvSpPr>
          <p:cNvPr id="6" name="object 6"/>
          <p:cNvSpPr/>
          <p:nvPr/>
        </p:nvSpPr>
        <p:spPr>
          <a:xfrm>
            <a:off x="0" y="6466417"/>
            <a:ext cx="12192000" cy="392007"/>
          </a:xfrm>
          <a:custGeom>
            <a:avLst/>
            <a:gdLst/>
            <a:ahLst/>
            <a:cxnLst/>
            <a:rect l="l" t="t" r="r" b="b"/>
            <a:pathLst>
              <a:path w="9144000" h="294004">
                <a:moveTo>
                  <a:pt x="9144000" y="0"/>
                </a:moveTo>
                <a:lnTo>
                  <a:pt x="48951" y="0"/>
                </a:lnTo>
                <a:lnTo>
                  <a:pt x="29897" y="3846"/>
                </a:lnTo>
                <a:lnTo>
                  <a:pt x="14337" y="14337"/>
                </a:lnTo>
                <a:lnTo>
                  <a:pt x="3846" y="29897"/>
                </a:lnTo>
                <a:lnTo>
                  <a:pt x="0" y="48951"/>
                </a:lnTo>
                <a:lnTo>
                  <a:pt x="0" y="293687"/>
                </a:lnTo>
                <a:lnTo>
                  <a:pt x="9144000" y="293687"/>
                </a:lnTo>
                <a:lnTo>
                  <a:pt x="9144000" y="0"/>
                </a:lnTo>
                <a:close/>
              </a:path>
            </a:pathLst>
          </a:custGeom>
          <a:solidFill>
            <a:srgbClr val="2E75B6"/>
          </a:solidFill>
        </p:spPr>
        <p:txBody>
          <a:bodyPr wrap="square" lIns="0" tIns="0" rIns="0" bIns="0" rtlCol="0"/>
          <a:lstStyle/>
          <a:p>
            <a:endParaRPr sz="2400"/>
          </a:p>
        </p:txBody>
      </p:sp>
      <p:sp>
        <p:nvSpPr>
          <p:cNvPr id="7" name="object 7"/>
          <p:cNvSpPr/>
          <p:nvPr/>
        </p:nvSpPr>
        <p:spPr>
          <a:xfrm>
            <a:off x="482600" y="484716"/>
            <a:ext cx="72813" cy="482600"/>
          </a:xfrm>
          <a:custGeom>
            <a:avLst/>
            <a:gdLst/>
            <a:ahLst/>
            <a:cxnLst/>
            <a:rect l="l" t="t" r="r" b="b"/>
            <a:pathLst>
              <a:path w="54609" h="361950">
                <a:moveTo>
                  <a:pt x="54158" y="0"/>
                </a:moveTo>
                <a:lnTo>
                  <a:pt x="0" y="0"/>
                </a:lnTo>
                <a:lnTo>
                  <a:pt x="0" y="361950"/>
                </a:lnTo>
                <a:lnTo>
                  <a:pt x="54158" y="361950"/>
                </a:lnTo>
                <a:lnTo>
                  <a:pt x="54158" y="0"/>
                </a:lnTo>
                <a:close/>
              </a:path>
            </a:pathLst>
          </a:custGeom>
          <a:solidFill>
            <a:srgbClr val="2E75B6"/>
          </a:solidFill>
        </p:spPr>
        <p:txBody>
          <a:bodyPr wrap="square" lIns="0" tIns="0" rIns="0" bIns="0" rtlCol="0"/>
          <a:lstStyle/>
          <a:p>
            <a:endParaRPr sz="2400"/>
          </a:p>
        </p:txBody>
      </p:sp>
      <p:sp>
        <p:nvSpPr>
          <p:cNvPr id="8" name="object 8"/>
          <p:cNvSpPr/>
          <p:nvPr/>
        </p:nvSpPr>
        <p:spPr>
          <a:xfrm>
            <a:off x="660595" y="484716"/>
            <a:ext cx="74507" cy="482600"/>
          </a:xfrm>
          <a:custGeom>
            <a:avLst/>
            <a:gdLst/>
            <a:ahLst/>
            <a:cxnLst/>
            <a:rect l="l" t="t" r="r" b="b"/>
            <a:pathLst>
              <a:path w="55879" h="361950">
                <a:moveTo>
                  <a:pt x="55583" y="0"/>
                </a:moveTo>
                <a:lnTo>
                  <a:pt x="0" y="0"/>
                </a:lnTo>
                <a:lnTo>
                  <a:pt x="0" y="361950"/>
                </a:lnTo>
                <a:lnTo>
                  <a:pt x="55583" y="361950"/>
                </a:lnTo>
                <a:lnTo>
                  <a:pt x="55583" y="0"/>
                </a:lnTo>
                <a:close/>
              </a:path>
            </a:pathLst>
          </a:custGeom>
          <a:solidFill>
            <a:srgbClr val="2E75B6"/>
          </a:solidFill>
        </p:spPr>
        <p:txBody>
          <a:bodyPr wrap="square" lIns="0" tIns="0" rIns="0" bIns="0" rtlCol="0"/>
          <a:lstStyle/>
          <a:p>
            <a:endParaRPr sz="2400"/>
          </a:p>
        </p:txBody>
      </p:sp>
      <p:sp>
        <p:nvSpPr>
          <p:cNvPr id="9" name="object 9"/>
          <p:cNvSpPr/>
          <p:nvPr/>
        </p:nvSpPr>
        <p:spPr>
          <a:xfrm>
            <a:off x="837956" y="484716"/>
            <a:ext cx="72813" cy="482600"/>
          </a:xfrm>
          <a:custGeom>
            <a:avLst/>
            <a:gdLst/>
            <a:ahLst/>
            <a:cxnLst/>
            <a:rect l="l" t="t" r="r" b="b"/>
            <a:pathLst>
              <a:path w="54609" h="361950">
                <a:moveTo>
                  <a:pt x="54158" y="0"/>
                </a:moveTo>
                <a:lnTo>
                  <a:pt x="0" y="0"/>
                </a:lnTo>
                <a:lnTo>
                  <a:pt x="0" y="361950"/>
                </a:lnTo>
                <a:lnTo>
                  <a:pt x="54158" y="361950"/>
                </a:lnTo>
                <a:lnTo>
                  <a:pt x="54158" y="0"/>
                </a:lnTo>
                <a:close/>
              </a:path>
            </a:pathLst>
          </a:custGeom>
          <a:solidFill>
            <a:srgbClr val="2E75B6"/>
          </a:solidFill>
        </p:spPr>
        <p:txBody>
          <a:bodyPr wrap="square" lIns="0" tIns="0" rIns="0" bIns="0" rtlCol="0"/>
          <a:lstStyle/>
          <a:p>
            <a:endParaRPr sz="2400"/>
          </a:p>
        </p:txBody>
      </p:sp>
      <p:sp>
        <p:nvSpPr>
          <p:cNvPr id="10" name="object 10"/>
          <p:cNvSpPr txBox="1"/>
          <p:nvPr/>
        </p:nvSpPr>
        <p:spPr>
          <a:xfrm>
            <a:off x="1214119" y="377528"/>
            <a:ext cx="6250940" cy="5048604"/>
          </a:xfrm>
          <a:prstGeom prst="rect">
            <a:avLst/>
          </a:prstGeom>
        </p:spPr>
        <p:txBody>
          <a:bodyPr vert="horz" wrap="square" lIns="0" tIns="16933" rIns="0" bIns="0" rtlCol="0">
            <a:spAutoFit/>
          </a:bodyPr>
          <a:lstStyle/>
          <a:p>
            <a:pPr marL="50799">
              <a:spcBef>
                <a:spcPts val="133"/>
              </a:spcBef>
            </a:pPr>
            <a:r>
              <a:rPr sz="3600" b="1" dirty="0">
                <a:solidFill>
                  <a:srgbClr val="0070C0"/>
                </a:solidFill>
                <a:latin typeface="微软雅黑"/>
                <a:cs typeface="微软雅黑"/>
              </a:rPr>
              <a:t>练习题</a:t>
            </a:r>
            <a:endParaRPr sz="3600">
              <a:latin typeface="微软雅黑"/>
              <a:cs typeface="微软雅黑"/>
            </a:endParaRPr>
          </a:p>
          <a:p>
            <a:pPr marL="16933" marR="6773">
              <a:lnSpc>
                <a:spcPct val="156200"/>
              </a:lnSpc>
              <a:spcBef>
                <a:spcPts val="2527"/>
              </a:spcBef>
            </a:pPr>
            <a:r>
              <a:rPr sz="3200" dirty="0">
                <a:latin typeface="微软雅黑"/>
                <a:cs typeface="微软雅黑"/>
              </a:rPr>
              <a:t>下面各项中属于发音器官的是（</a:t>
            </a:r>
            <a:r>
              <a:rPr sz="3200" spc="-133" dirty="0">
                <a:latin typeface="微软雅黑"/>
                <a:cs typeface="微软雅黑"/>
              </a:rPr>
              <a:t> </a:t>
            </a:r>
            <a:r>
              <a:rPr sz="3200" dirty="0">
                <a:latin typeface="微软雅黑"/>
                <a:cs typeface="微软雅黑"/>
              </a:rPr>
              <a:t>）  </a:t>
            </a:r>
            <a:r>
              <a:rPr sz="3200" spc="-7" dirty="0">
                <a:latin typeface="微软雅黑"/>
                <a:cs typeface="微软雅黑"/>
              </a:rPr>
              <a:t>A:</a:t>
            </a:r>
            <a:r>
              <a:rPr sz="3200" dirty="0">
                <a:latin typeface="微软雅黑"/>
                <a:cs typeface="微软雅黑"/>
              </a:rPr>
              <a:t>心脏</a:t>
            </a:r>
            <a:endParaRPr sz="3200">
              <a:latin typeface="微软雅黑"/>
              <a:cs typeface="微软雅黑"/>
            </a:endParaRPr>
          </a:p>
          <a:p>
            <a:pPr marL="16933" marR="5058707">
              <a:lnSpc>
                <a:spcPct val="177100"/>
              </a:lnSpc>
            </a:pPr>
            <a:r>
              <a:rPr sz="3200" spc="-13" dirty="0">
                <a:latin typeface="微软雅黑"/>
                <a:cs typeface="微软雅黑"/>
              </a:rPr>
              <a:t>B</a:t>
            </a:r>
            <a:r>
              <a:rPr sz="3200" spc="-7" dirty="0">
                <a:latin typeface="微软雅黑"/>
                <a:cs typeface="微软雅黑"/>
              </a:rPr>
              <a:t>:</a:t>
            </a:r>
            <a:r>
              <a:rPr sz="3200" dirty="0">
                <a:latin typeface="微软雅黑"/>
                <a:cs typeface="微软雅黑"/>
              </a:rPr>
              <a:t>大脑  </a:t>
            </a:r>
            <a:r>
              <a:rPr sz="3200" spc="-13" dirty="0">
                <a:latin typeface="微软雅黑"/>
                <a:cs typeface="微软雅黑"/>
              </a:rPr>
              <a:t>C:</a:t>
            </a:r>
            <a:r>
              <a:rPr sz="3200" dirty="0">
                <a:latin typeface="微软雅黑"/>
                <a:cs typeface="微软雅黑"/>
              </a:rPr>
              <a:t>肺</a:t>
            </a:r>
            <a:endParaRPr sz="3200">
              <a:latin typeface="微软雅黑"/>
              <a:cs typeface="微软雅黑"/>
            </a:endParaRPr>
          </a:p>
          <a:p>
            <a:pPr marL="16933">
              <a:spcBef>
                <a:spcPts val="2960"/>
              </a:spcBef>
            </a:pPr>
            <a:r>
              <a:rPr sz="3200" spc="-7" dirty="0">
                <a:latin typeface="微软雅黑"/>
                <a:cs typeface="微软雅黑"/>
              </a:rPr>
              <a:t>D:</a:t>
            </a:r>
            <a:r>
              <a:rPr sz="3200" dirty="0">
                <a:latin typeface="微软雅黑"/>
                <a:cs typeface="微软雅黑"/>
              </a:rPr>
              <a:t>胃</a:t>
            </a:r>
            <a:endParaRPr sz="3200">
              <a:latin typeface="微软雅黑"/>
              <a:cs typeface="微软雅黑"/>
            </a:endParaRPr>
          </a:p>
        </p:txBody>
      </p:sp>
      <p:sp>
        <p:nvSpPr>
          <p:cNvPr id="12" name="object 12"/>
          <p:cNvSpPr txBox="1">
            <a:spLocks noGrp="1"/>
          </p:cNvSpPr>
          <p:nvPr>
            <p:ph type="ftr" sz="quarter" idx="5"/>
          </p:nvPr>
        </p:nvSpPr>
        <p:spPr>
          <a:xfrm>
            <a:off x="5384800" y="8314594"/>
            <a:ext cx="5486400" cy="807913"/>
          </a:xfrm>
          <a:prstGeom prst="rect">
            <a:avLst/>
          </a:prstGeom>
        </p:spPr>
        <p:txBody>
          <a:bodyPr vert="horz" wrap="square" lIns="0" tIns="0" rIns="0" bIns="0" rtlCol="0" anchor="ctr">
            <a:spAutoFit/>
          </a:bodyPr>
          <a:lstStyle/>
          <a:p>
            <a:pPr marL="16933">
              <a:lnSpc>
                <a:spcPts val="2113"/>
              </a:lnSpc>
            </a:pPr>
            <a:r>
              <a:rPr dirty="0"/>
              <a:t>7:30-9:40学知识9:40-9:50随堂考9:50-9:55复习</a:t>
            </a:r>
            <a:r>
              <a:rPr spc="-67" dirty="0"/>
              <a:t> </a:t>
            </a:r>
            <a:r>
              <a:rPr dirty="0"/>
              <a:t>累积2小时直播真题奖</a:t>
            </a:r>
            <a:r>
              <a:rPr spc="-60" dirty="0"/>
              <a:t> </a:t>
            </a:r>
            <a:r>
              <a:rPr dirty="0"/>
              <a:t>没听懂的童鞋可下载李东洋精讲2重点总结</a:t>
            </a:r>
          </a:p>
        </p:txBody>
      </p:sp>
      <p:sp>
        <p:nvSpPr>
          <p:cNvPr id="11" name="object 11"/>
          <p:cNvSpPr txBox="1"/>
          <p:nvPr/>
        </p:nvSpPr>
        <p:spPr>
          <a:xfrm>
            <a:off x="104985" y="1"/>
            <a:ext cx="2692400"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2.1.</a:t>
            </a:r>
            <a:r>
              <a:rPr sz="1867" spc="-13" dirty="0">
                <a:latin typeface="Arial"/>
                <a:cs typeface="Arial"/>
              </a:rPr>
              <a:t>4</a:t>
            </a:r>
            <a:r>
              <a:rPr sz="1867" dirty="0">
                <a:latin typeface="宋体"/>
                <a:cs typeface="宋体"/>
              </a:rPr>
              <a:t>四、语音的记录方式</a:t>
            </a:r>
            <a:endParaRPr sz="1867">
              <a:latin typeface="宋体"/>
              <a:cs typeface="宋体"/>
            </a:endParaRPr>
          </a:p>
        </p:txBody>
      </p:sp>
    </p:spTree>
    <p:extLst>
      <p:ext uri="{BB962C8B-B14F-4D97-AF65-F5344CB8AC3E}">
        <p14:creationId xmlns:p14="http://schemas.microsoft.com/office/powerpoint/2010/main" val="175493680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339452" y="83442"/>
            <a:ext cx="1597405" cy="495089"/>
          </a:xfrm>
          <a:prstGeom prst="rect">
            <a:avLst/>
          </a:prstGeom>
        </p:spPr>
      </p:pic>
      <p:grpSp>
        <p:nvGrpSpPr>
          <p:cNvPr id="3" name="object 3"/>
          <p:cNvGrpSpPr/>
          <p:nvPr/>
        </p:nvGrpSpPr>
        <p:grpSpPr>
          <a:xfrm>
            <a:off x="0" y="444501"/>
            <a:ext cx="12192000" cy="662940"/>
            <a:chOff x="0" y="333375"/>
            <a:chExt cx="9144000" cy="497205"/>
          </a:xfrm>
        </p:grpSpPr>
        <p:sp>
          <p:nvSpPr>
            <p:cNvPr id="4" name="object 4"/>
            <p:cNvSpPr/>
            <p:nvPr/>
          </p:nvSpPr>
          <p:spPr>
            <a:xfrm>
              <a:off x="0" y="352425"/>
              <a:ext cx="850900" cy="478155"/>
            </a:xfrm>
            <a:custGeom>
              <a:avLst/>
              <a:gdLst/>
              <a:ahLst/>
              <a:cxnLst/>
              <a:rect l="l" t="t" r="r" b="b"/>
              <a:pathLst>
                <a:path w="850900" h="478155">
                  <a:moveTo>
                    <a:pt x="771258" y="0"/>
                  </a:moveTo>
                  <a:lnTo>
                    <a:pt x="71703" y="0"/>
                  </a:lnTo>
                  <a:lnTo>
                    <a:pt x="40703" y="6258"/>
                  </a:lnTo>
                  <a:lnTo>
                    <a:pt x="15388" y="23326"/>
                  </a:lnTo>
                  <a:lnTo>
                    <a:pt x="0" y="46150"/>
                  </a:lnTo>
                  <a:lnTo>
                    <a:pt x="0" y="431686"/>
                  </a:lnTo>
                  <a:lnTo>
                    <a:pt x="15388" y="454511"/>
                  </a:lnTo>
                  <a:lnTo>
                    <a:pt x="40703" y="471578"/>
                  </a:lnTo>
                  <a:lnTo>
                    <a:pt x="71703" y="477837"/>
                  </a:lnTo>
                  <a:lnTo>
                    <a:pt x="771258" y="477837"/>
                  </a:lnTo>
                  <a:lnTo>
                    <a:pt x="802258" y="471578"/>
                  </a:lnTo>
                  <a:lnTo>
                    <a:pt x="827573" y="454511"/>
                  </a:lnTo>
                  <a:lnTo>
                    <a:pt x="844641" y="429196"/>
                  </a:lnTo>
                  <a:lnTo>
                    <a:pt x="850900" y="398195"/>
                  </a:lnTo>
                  <a:lnTo>
                    <a:pt x="850900" y="79641"/>
                  </a:lnTo>
                  <a:lnTo>
                    <a:pt x="844641" y="48641"/>
                  </a:lnTo>
                  <a:lnTo>
                    <a:pt x="827573" y="23326"/>
                  </a:lnTo>
                  <a:lnTo>
                    <a:pt x="802258" y="6258"/>
                  </a:lnTo>
                  <a:lnTo>
                    <a:pt x="771258" y="0"/>
                  </a:lnTo>
                  <a:close/>
                </a:path>
              </a:pathLst>
            </a:custGeom>
            <a:solidFill>
              <a:srgbClr val="0070C0"/>
            </a:solidFill>
          </p:spPr>
          <p:txBody>
            <a:bodyPr wrap="square" lIns="0" tIns="0" rIns="0" bIns="0" rtlCol="0"/>
            <a:lstStyle/>
            <a:p>
              <a:endParaRPr sz="2400"/>
            </a:p>
          </p:txBody>
        </p:sp>
        <p:sp>
          <p:nvSpPr>
            <p:cNvPr id="5" name="object 5"/>
            <p:cNvSpPr/>
            <p:nvPr/>
          </p:nvSpPr>
          <p:spPr>
            <a:xfrm>
              <a:off x="0" y="339725"/>
              <a:ext cx="9144000" cy="0"/>
            </a:xfrm>
            <a:custGeom>
              <a:avLst/>
              <a:gdLst/>
              <a:ahLst/>
              <a:cxnLst/>
              <a:rect l="l" t="t" r="r" b="b"/>
              <a:pathLst>
                <a:path w="9144000">
                  <a:moveTo>
                    <a:pt x="0" y="0"/>
                  </a:moveTo>
                  <a:lnTo>
                    <a:pt x="9144000" y="1"/>
                  </a:lnTo>
                </a:path>
              </a:pathLst>
            </a:custGeom>
            <a:ln w="12700">
              <a:solidFill>
                <a:srgbClr val="5B9BD5"/>
              </a:solidFill>
            </a:ln>
          </p:spPr>
          <p:txBody>
            <a:bodyPr wrap="square" lIns="0" tIns="0" rIns="0" bIns="0" rtlCol="0"/>
            <a:lstStyle/>
            <a:p>
              <a:endParaRPr sz="2400"/>
            </a:p>
          </p:txBody>
        </p:sp>
      </p:grpSp>
      <p:sp>
        <p:nvSpPr>
          <p:cNvPr id="6" name="object 6"/>
          <p:cNvSpPr/>
          <p:nvPr/>
        </p:nvSpPr>
        <p:spPr>
          <a:xfrm>
            <a:off x="0" y="6466417"/>
            <a:ext cx="12192000" cy="392007"/>
          </a:xfrm>
          <a:custGeom>
            <a:avLst/>
            <a:gdLst/>
            <a:ahLst/>
            <a:cxnLst/>
            <a:rect l="l" t="t" r="r" b="b"/>
            <a:pathLst>
              <a:path w="9144000" h="294004">
                <a:moveTo>
                  <a:pt x="9144000" y="0"/>
                </a:moveTo>
                <a:lnTo>
                  <a:pt x="48951" y="0"/>
                </a:lnTo>
                <a:lnTo>
                  <a:pt x="29897" y="3846"/>
                </a:lnTo>
                <a:lnTo>
                  <a:pt x="14337" y="14337"/>
                </a:lnTo>
                <a:lnTo>
                  <a:pt x="3846" y="29897"/>
                </a:lnTo>
                <a:lnTo>
                  <a:pt x="0" y="48951"/>
                </a:lnTo>
                <a:lnTo>
                  <a:pt x="0" y="293687"/>
                </a:lnTo>
                <a:lnTo>
                  <a:pt x="9144000" y="293687"/>
                </a:lnTo>
                <a:lnTo>
                  <a:pt x="9144000" y="0"/>
                </a:lnTo>
                <a:close/>
              </a:path>
            </a:pathLst>
          </a:custGeom>
          <a:solidFill>
            <a:srgbClr val="2E75B6"/>
          </a:solidFill>
        </p:spPr>
        <p:txBody>
          <a:bodyPr wrap="square" lIns="0" tIns="0" rIns="0" bIns="0" rtlCol="0"/>
          <a:lstStyle/>
          <a:p>
            <a:endParaRPr sz="2400"/>
          </a:p>
        </p:txBody>
      </p:sp>
      <p:sp>
        <p:nvSpPr>
          <p:cNvPr id="7" name="object 7"/>
          <p:cNvSpPr/>
          <p:nvPr/>
        </p:nvSpPr>
        <p:spPr>
          <a:xfrm>
            <a:off x="482600" y="484716"/>
            <a:ext cx="72813" cy="482600"/>
          </a:xfrm>
          <a:custGeom>
            <a:avLst/>
            <a:gdLst/>
            <a:ahLst/>
            <a:cxnLst/>
            <a:rect l="l" t="t" r="r" b="b"/>
            <a:pathLst>
              <a:path w="54609" h="361950">
                <a:moveTo>
                  <a:pt x="54158" y="0"/>
                </a:moveTo>
                <a:lnTo>
                  <a:pt x="0" y="0"/>
                </a:lnTo>
                <a:lnTo>
                  <a:pt x="0" y="361950"/>
                </a:lnTo>
                <a:lnTo>
                  <a:pt x="54158" y="361950"/>
                </a:lnTo>
                <a:lnTo>
                  <a:pt x="54158" y="0"/>
                </a:lnTo>
                <a:close/>
              </a:path>
            </a:pathLst>
          </a:custGeom>
          <a:solidFill>
            <a:srgbClr val="2E75B6"/>
          </a:solidFill>
        </p:spPr>
        <p:txBody>
          <a:bodyPr wrap="square" lIns="0" tIns="0" rIns="0" bIns="0" rtlCol="0"/>
          <a:lstStyle/>
          <a:p>
            <a:endParaRPr sz="2400"/>
          </a:p>
        </p:txBody>
      </p:sp>
      <p:sp>
        <p:nvSpPr>
          <p:cNvPr id="8" name="object 8"/>
          <p:cNvSpPr/>
          <p:nvPr/>
        </p:nvSpPr>
        <p:spPr>
          <a:xfrm>
            <a:off x="660595" y="484716"/>
            <a:ext cx="74507" cy="482600"/>
          </a:xfrm>
          <a:custGeom>
            <a:avLst/>
            <a:gdLst/>
            <a:ahLst/>
            <a:cxnLst/>
            <a:rect l="l" t="t" r="r" b="b"/>
            <a:pathLst>
              <a:path w="55879" h="361950">
                <a:moveTo>
                  <a:pt x="55583" y="0"/>
                </a:moveTo>
                <a:lnTo>
                  <a:pt x="0" y="0"/>
                </a:lnTo>
                <a:lnTo>
                  <a:pt x="0" y="361950"/>
                </a:lnTo>
                <a:lnTo>
                  <a:pt x="55583" y="361950"/>
                </a:lnTo>
                <a:lnTo>
                  <a:pt x="55583" y="0"/>
                </a:lnTo>
                <a:close/>
              </a:path>
            </a:pathLst>
          </a:custGeom>
          <a:solidFill>
            <a:srgbClr val="2E75B6"/>
          </a:solidFill>
        </p:spPr>
        <p:txBody>
          <a:bodyPr wrap="square" lIns="0" tIns="0" rIns="0" bIns="0" rtlCol="0"/>
          <a:lstStyle/>
          <a:p>
            <a:endParaRPr sz="2400"/>
          </a:p>
        </p:txBody>
      </p:sp>
      <p:sp>
        <p:nvSpPr>
          <p:cNvPr id="9" name="object 9"/>
          <p:cNvSpPr/>
          <p:nvPr/>
        </p:nvSpPr>
        <p:spPr>
          <a:xfrm>
            <a:off x="837956" y="484716"/>
            <a:ext cx="72813" cy="482600"/>
          </a:xfrm>
          <a:custGeom>
            <a:avLst/>
            <a:gdLst/>
            <a:ahLst/>
            <a:cxnLst/>
            <a:rect l="l" t="t" r="r" b="b"/>
            <a:pathLst>
              <a:path w="54609" h="361950">
                <a:moveTo>
                  <a:pt x="54158" y="0"/>
                </a:moveTo>
                <a:lnTo>
                  <a:pt x="0" y="0"/>
                </a:lnTo>
                <a:lnTo>
                  <a:pt x="0" y="361950"/>
                </a:lnTo>
                <a:lnTo>
                  <a:pt x="54158" y="361950"/>
                </a:lnTo>
                <a:lnTo>
                  <a:pt x="54158" y="0"/>
                </a:lnTo>
                <a:close/>
              </a:path>
            </a:pathLst>
          </a:custGeom>
          <a:solidFill>
            <a:srgbClr val="2E75B6"/>
          </a:solidFill>
        </p:spPr>
        <p:txBody>
          <a:bodyPr wrap="square" lIns="0" tIns="0" rIns="0" bIns="0" rtlCol="0"/>
          <a:lstStyle/>
          <a:p>
            <a:endParaRPr sz="2400"/>
          </a:p>
        </p:txBody>
      </p:sp>
      <p:sp>
        <p:nvSpPr>
          <p:cNvPr id="10" name="object 10"/>
          <p:cNvSpPr txBox="1"/>
          <p:nvPr/>
        </p:nvSpPr>
        <p:spPr>
          <a:xfrm>
            <a:off x="1214119" y="377528"/>
            <a:ext cx="6250940" cy="5048604"/>
          </a:xfrm>
          <a:prstGeom prst="rect">
            <a:avLst/>
          </a:prstGeom>
        </p:spPr>
        <p:txBody>
          <a:bodyPr vert="horz" wrap="square" lIns="0" tIns="16933" rIns="0" bIns="0" rtlCol="0">
            <a:spAutoFit/>
          </a:bodyPr>
          <a:lstStyle/>
          <a:p>
            <a:pPr marL="50799">
              <a:spcBef>
                <a:spcPts val="133"/>
              </a:spcBef>
            </a:pPr>
            <a:r>
              <a:rPr sz="3600" b="1" dirty="0">
                <a:solidFill>
                  <a:srgbClr val="0070C0"/>
                </a:solidFill>
                <a:latin typeface="微软雅黑"/>
                <a:cs typeface="微软雅黑"/>
              </a:rPr>
              <a:t>练习题</a:t>
            </a:r>
            <a:endParaRPr sz="3600">
              <a:latin typeface="微软雅黑"/>
              <a:cs typeface="微软雅黑"/>
            </a:endParaRPr>
          </a:p>
          <a:p>
            <a:pPr marL="16933" marR="6773">
              <a:lnSpc>
                <a:spcPct val="156200"/>
              </a:lnSpc>
              <a:spcBef>
                <a:spcPts val="2527"/>
              </a:spcBef>
            </a:pPr>
            <a:r>
              <a:rPr sz="3200" dirty="0">
                <a:latin typeface="微软雅黑"/>
                <a:cs typeface="微软雅黑"/>
              </a:rPr>
              <a:t>下面各项中属于发音器官的是（</a:t>
            </a:r>
            <a:r>
              <a:rPr sz="3200" spc="-133" dirty="0">
                <a:latin typeface="微软雅黑"/>
                <a:cs typeface="微软雅黑"/>
              </a:rPr>
              <a:t> </a:t>
            </a:r>
            <a:r>
              <a:rPr sz="3200" dirty="0">
                <a:latin typeface="微软雅黑"/>
                <a:cs typeface="微软雅黑"/>
              </a:rPr>
              <a:t>）  </a:t>
            </a:r>
            <a:r>
              <a:rPr sz="3200" spc="-7" dirty="0">
                <a:latin typeface="微软雅黑"/>
                <a:cs typeface="微软雅黑"/>
              </a:rPr>
              <a:t>A:</a:t>
            </a:r>
            <a:r>
              <a:rPr sz="3200" dirty="0">
                <a:latin typeface="微软雅黑"/>
                <a:cs typeface="微软雅黑"/>
              </a:rPr>
              <a:t>心脏</a:t>
            </a:r>
            <a:endParaRPr sz="3200">
              <a:latin typeface="微软雅黑"/>
              <a:cs typeface="微软雅黑"/>
            </a:endParaRPr>
          </a:p>
          <a:p>
            <a:pPr marL="16933" marR="5058707">
              <a:lnSpc>
                <a:spcPct val="177100"/>
              </a:lnSpc>
            </a:pPr>
            <a:r>
              <a:rPr sz="3200" spc="-13" dirty="0">
                <a:latin typeface="微软雅黑"/>
                <a:cs typeface="微软雅黑"/>
              </a:rPr>
              <a:t>B</a:t>
            </a:r>
            <a:r>
              <a:rPr sz="3200" spc="-7" dirty="0">
                <a:latin typeface="微软雅黑"/>
                <a:cs typeface="微软雅黑"/>
              </a:rPr>
              <a:t>:</a:t>
            </a:r>
            <a:r>
              <a:rPr sz="3200" dirty="0">
                <a:latin typeface="微软雅黑"/>
                <a:cs typeface="微软雅黑"/>
              </a:rPr>
              <a:t>大脑  </a:t>
            </a:r>
            <a:r>
              <a:rPr sz="3200" spc="-13" dirty="0">
                <a:solidFill>
                  <a:srgbClr val="C00000"/>
                </a:solidFill>
                <a:latin typeface="微软雅黑"/>
                <a:cs typeface="微软雅黑"/>
              </a:rPr>
              <a:t>C:</a:t>
            </a:r>
            <a:r>
              <a:rPr sz="3200" dirty="0">
                <a:solidFill>
                  <a:srgbClr val="C00000"/>
                </a:solidFill>
                <a:latin typeface="微软雅黑"/>
                <a:cs typeface="微软雅黑"/>
              </a:rPr>
              <a:t>肺</a:t>
            </a:r>
            <a:endParaRPr sz="3200">
              <a:latin typeface="微软雅黑"/>
              <a:cs typeface="微软雅黑"/>
            </a:endParaRPr>
          </a:p>
          <a:p>
            <a:pPr marL="16933">
              <a:spcBef>
                <a:spcPts val="2960"/>
              </a:spcBef>
            </a:pPr>
            <a:r>
              <a:rPr sz="3200" spc="-7" dirty="0">
                <a:latin typeface="微软雅黑"/>
                <a:cs typeface="微软雅黑"/>
              </a:rPr>
              <a:t>D:</a:t>
            </a:r>
            <a:r>
              <a:rPr sz="3200" dirty="0">
                <a:latin typeface="微软雅黑"/>
                <a:cs typeface="微软雅黑"/>
              </a:rPr>
              <a:t>胃</a:t>
            </a:r>
            <a:endParaRPr sz="3200">
              <a:latin typeface="微软雅黑"/>
              <a:cs typeface="微软雅黑"/>
            </a:endParaRPr>
          </a:p>
        </p:txBody>
      </p:sp>
      <p:sp>
        <p:nvSpPr>
          <p:cNvPr id="12" name="object 12"/>
          <p:cNvSpPr txBox="1">
            <a:spLocks noGrp="1"/>
          </p:cNvSpPr>
          <p:nvPr>
            <p:ph type="ftr" sz="quarter" idx="5"/>
          </p:nvPr>
        </p:nvSpPr>
        <p:spPr>
          <a:xfrm>
            <a:off x="5384800" y="8314594"/>
            <a:ext cx="5486400" cy="807913"/>
          </a:xfrm>
          <a:prstGeom prst="rect">
            <a:avLst/>
          </a:prstGeom>
        </p:spPr>
        <p:txBody>
          <a:bodyPr vert="horz" wrap="square" lIns="0" tIns="0" rIns="0" bIns="0" rtlCol="0" anchor="ctr">
            <a:spAutoFit/>
          </a:bodyPr>
          <a:lstStyle/>
          <a:p>
            <a:pPr marL="16933">
              <a:lnSpc>
                <a:spcPts val="2113"/>
              </a:lnSpc>
            </a:pPr>
            <a:r>
              <a:rPr dirty="0"/>
              <a:t>7:30-9:40学知识9:40-9:50随堂考9:50-9:55复习</a:t>
            </a:r>
            <a:r>
              <a:rPr spc="-67" dirty="0"/>
              <a:t> </a:t>
            </a:r>
            <a:r>
              <a:rPr dirty="0"/>
              <a:t>累积2小时直播真题奖</a:t>
            </a:r>
            <a:r>
              <a:rPr spc="-60" dirty="0"/>
              <a:t> </a:t>
            </a:r>
            <a:r>
              <a:rPr dirty="0"/>
              <a:t>没听懂的童鞋可下载李东洋精讲2重点总结</a:t>
            </a:r>
          </a:p>
        </p:txBody>
      </p:sp>
      <p:sp>
        <p:nvSpPr>
          <p:cNvPr id="11" name="object 11"/>
          <p:cNvSpPr txBox="1"/>
          <p:nvPr/>
        </p:nvSpPr>
        <p:spPr>
          <a:xfrm>
            <a:off x="104985" y="1"/>
            <a:ext cx="2692400"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2.1.</a:t>
            </a:r>
            <a:r>
              <a:rPr sz="1867" spc="-13" dirty="0">
                <a:latin typeface="Arial"/>
                <a:cs typeface="Arial"/>
              </a:rPr>
              <a:t>4</a:t>
            </a:r>
            <a:r>
              <a:rPr sz="1867" dirty="0">
                <a:latin typeface="宋体"/>
                <a:cs typeface="宋体"/>
              </a:rPr>
              <a:t>四、语音的记录方式</a:t>
            </a:r>
            <a:endParaRPr sz="1867">
              <a:latin typeface="宋体"/>
              <a:cs typeface="宋体"/>
            </a:endParaRPr>
          </a:p>
        </p:txBody>
      </p:sp>
    </p:spTree>
    <p:extLst>
      <p:ext uri="{BB962C8B-B14F-4D97-AF65-F5344CB8AC3E}">
        <p14:creationId xmlns:p14="http://schemas.microsoft.com/office/powerpoint/2010/main" val="3885078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339452" y="83442"/>
            <a:ext cx="1597405" cy="495089"/>
          </a:xfrm>
          <a:prstGeom prst="rect">
            <a:avLst/>
          </a:prstGeom>
        </p:spPr>
      </p:pic>
      <p:grpSp>
        <p:nvGrpSpPr>
          <p:cNvPr id="3" name="object 3"/>
          <p:cNvGrpSpPr/>
          <p:nvPr/>
        </p:nvGrpSpPr>
        <p:grpSpPr>
          <a:xfrm>
            <a:off x="0" y="444501"/>
            <a:ext cx="12192000" cy="662940"/>
            <a:chOff x="0" y="333375"/>
            <a:chExt cx="9144000" cy="497205"/>
          </a:xfrm>
        </p:grpSpPr>
        <p:sp>
          <p:nvSpPr>
            <p:cNvPr id="4" name="object 4"/>
            <p:cNvSpPr/>
            <p:nvPr/>
          </p:nvSpPr>
          <p:spPr>
            <a:xfrm>
              <a:off x="0" y="352425"/>
              <a:ext cx="850900" cy="478155"/>
            </a:xfrm>
            <a:custGeom>
              <a:avLst/>
              <a:gdLst/>
              <a:ahLst/>
              <a:cxnLst/>
              <a:rect l="l" t="t" r="r" b="b"/>
              <a:pathLst>
                <a:path w="850900" h="478155">
                  <a:moveTo>
                    <a:pt x="771258" y="0"/>
                  </a:moveTo>
                  <a:lnTo>
                    <a:pt x="71703" y="0"/>
                  </a:lnTo>
                  <a:lnTo>
                    <a:pt x="40703" y="6258"/>
                  </a:lnTo>
                  <a:lnTo>
                    <a:pt x="15388" y="23326"/>
                  </a:lnTo>
                  <a:lnTo>
                    <a:pt x="0" y="46150"/>
                  </a:lnTo>
                  <a:lnTo>
                    <a:pt x="0" y="431686"/>
                  </a:lnTo>
                  <a:lnTo>
                    <a:pt x="15388" y="454511"/>
                  </a:lnTo>
                  <a:lnTo>
                    <a:pt x="40703" y="471578"/>
                  </a:lnTo>
                  <a:lnTo>
                    <a:pt x="71703" y="477837"/>
                  </a:lnTo>
                  <a:lnTo>
                    <a:pt x="771258" y="477837"/>
                  </a:lnTo>
                  <a:lnTo>
                    <a:pt x="802258" y="471578"/>
                  </a:lnTo>
                  <a:lnTo>
                    <a:pt x="827573" y="454511"/>
                  </a:lnTo>
                  <a:lnTo>
                    <a:pt x="844641" y="429196"/>
                  </a:lnTo>
                  <a:lnTo>
                    <a:pt x="850900" y="398195"/>
                  </a:lnTo>
                  <a:lnTo>
                    <a:pt x="850900" y="79641"/>
                  </a:lnTo>
                  <a:lnTo>
                    <a:pt x="844641" y="48641"/>
                  </a:lnTo>
                  <a:lnTo>
                    <a:pt x="827573" y="23326"/>
                  </a:lnTo>
                  <a:lnTo>
                    <a:pt x="802258" y="6258"/>
                  </a:lnTo>
                  <a:lnTo>
                    <a:pt x="771258" y="0"/>
                  </a:lnTo>
                  <a:close/>
                </a:path>
              </a:pathLst>
            </a:custGeom>
            <a:solidFill>
              <a:srgbClr val="0070C0"/>
            </a:solidFill>
          </p:spPr>
          <p:txBody>
            <a:bodyPr wrap="square" lIns="0" tIns="0" rIns="0" bIns="0" rtlCol="0"/>
            <a:lstStyle/>
            <a:p>
              <a:endParaRPr sz="2400"/>
            </a:p>
          </p:txBody>
        </p:sp>
        <p:sp>
          <p:nvSpPr>
            <p:cNvPr id="5" name="object 5"/>
            <p:cNvSpPr/>
            <p:nvPr/>
          </p:nvSpPr>
          <p:spPr>
            <a:xfrm>
              <a:off x="0" y="339725"/>
              <a:ext cx="9144000" cy="0"/>
            </a:xfrm>
            <a:custGeom>
              <a:avLst/>
              <a:gdLst/>
              <a:ahLst/>
              <a:cxnLst/>
              <a:rect l="l" t="t" r="r" b="b"/>
              <a:pathLst>
                <a:path w="9144000">
                  <a:moveTo>
                    <a:pt x="0" y="0"/>
                  </a:moveTo>
                  <a:lnTo>
                    <a:pt x="9144000" y="1"/>
                  </a:lnTo>
                </a:path>
              </a:pathLst>
            </a:custGeom>
            <a:ln w="12700">
              <a:solidFill>
                <a:srgbClr val="5B9BD5"/>
              </a:solidFill>
            </a:ln>
          </p:spPr>
          <p:txBody>
            <a:bodyPr wrap="square" lIns="0" tIns="0" rIns="0" bIns="0" rtlCol="0"/>
            <a:lstStyle/>
            <a:p>
              <a:endParaRPr sz="2400"/>
            </a:p>
          </p:txBody>
        </p:sp>
      </p:grpSp>
      <p:sp>
        <p:nvSpPr>
          <p:cNvPr id="6" name="object 6"/>
          <p:cNvSpPr/>
          <p:nvPr/>
        </p:nvSpPr>
        <p:spPr>
          <a:xfrm>
            <a:off x="0" y="6466417"/>
            <a:ext cx="12192000" cy="392007"/>
          </a:xfrm>
          <a:custGeom>
            <a:avLst/>
            <a:gdLst/>
            <a:ahLst/>
            <a:cxnLst/>
            <a:rect l="l" t="t" r="r" b="b"/>
            <a:pathLst>
              <a:path w="9144000" h="294004">
                <a:moveTo>
                  <a:pt x="9144000" y="0"/>
                </a:moveTo>
                <a:lnTo>
                  <a:pt x="48951" y="0"/>
                </a:lnTo>
                <a:lnTo>
                  <a:pt x="29897" y="3846"/>
                </a:lnTo>
                <a:lnTo>
                  <a:pt x="14337" y="14337"/>
                </a:lnTo>
                <a:lnTo>
                  <a:pt x="3846" y="29897"/>
                </a:lnTo>
                <a:lnTo>
                  <a:pt x="0" y="48951"/>
                </a:lnTo>
                <a:lnTo>
                  <a:pt x="0" y="293687"/>
                </a:lnTo>
                <a:lnTo>
                  <a:pt x="9144000" y="293687"/>
                </a:lnTo>
                <a:lnTo>
                  <a:pt x="9144000" y="0"/>
                </a:lnTo>
                <a:close/>
              </a:path>
            </a:pathLst>
          </a:custGeom>
          <a:solidFill>
            <a:srgbClr val="2E75B6"/>
          </a:solidFill>
        </p:spPr>
        <p:txBody>
          <a:bodyPr wrap="square" lIns="0" tIns="0" rIns="0" bIns="0" rtlCol="0"/>
          <a:lstStyle/>
          <a:p>
            <a:endParaRPr sz="2400"/>
          </a:p>
        </p:txBody>
      </p:sp>
      <p:sp>
        <p:nvSpPr>
          <p:cNvPr id="7" name="object 7"/>
          <p:cNvSpPr/>
          <p:nvPr/>
        </p:nvSpPr>
        <p:spPr>
          <a:xfrm>
            <a:off x="482600" y="484716"/>
            <a:ext cx="72813" cy="482600"/>
          </a:xfrm>
          <a:custGeom>
            <a:avLst/>
            <a:gdLst/>
            <a:ahLst/>
            <a:cxnLst/>
            <a:rect l="l" t="t" r="r" b="b"/>
            <a:pathLst>
              <a:path w="54609" h="361950">
                <a:moveTo>
                  <a:pt x="54158" y="0"/>
                </a:moveTo>
                <a:lnTo>
                  <a:pt x="0" y="0"/>
                </a:lnTo>
                <a:lnTo>
                  <a:pt x="0" y="361950"/>
                </a:lnTo>
                <a:lnTo>
                  <a:pt x="54158" y="361950"/>
                </a:lnTo>
                <a:lnTo>
                  <a:pt x="54158" y="0"/>
                </a:lnTo>
                <a:close/>
              </a:path>
            </a:pathLst>
          </a:custGeom>
          <a:solidFill>
            <a:srgbClr val="2E75B6"/>
          </a:solidFill>
        </p:spPr>
        <p:txBody>
          <a:bodyPr wrap="square" lIns="0" tIns="0" rIns="0" bIns="0" rtlCol="0"/>
          <a:lstStyle/>
          <a:p>
            <a:endParaRPr sz="2400"/>
          </a:p>
        </p:txBody>
      </p:sp>
      <p:sp>
        <p:nvSpPr>
          <p:cNvPr id="8" name="object 8"/>
          <p:cNvSpPr/>
          <p:nvPr/>
        </p:nvSpPr>
        <p:spPr>
          <a:xfrm>
            <a:off x="660595" y="484716"/>
            <a:ext cx="74507" cy="482600"/>
          </a:xfrm>
          <a:custGeom>
            <a:avLst/>
            <a:gdLst/>
            <a:ahLst/>
            <a:cxnLst/>
            <a:rect l="l" t="t" r="r" b="b"/>
            <a:pathLst>
              <a:path w="55879" h="361950">
                <a:moveTo>
                  <a:pt x="55583" y="0"/>
                </a:moveTo>
                <a:lnTo>
                  <a:pt x="0" y="0"/>
                </a:lnTo>
                <a:lnTo>
                  <a:pt x="0" y="361950"/>
                </a:lnTo>
                <a:lnTo>
                  <a:pt x="55583" y="361950"/>
                </a:lnTo>
                <a:lnTo>
                  <a:pt x="55583" y="0"/>
                </a:lnTo>
                <a:close/>
              </a:path>
            </a:pathLst>
          </a:custGeom>
          <a:solidFill>
            <a:srgbClr val="2E75B6"/>
          </a:solidFill>
        </p:spPr>
        <p:txBody>
          <a:bodyPr wrap="square" lIns="0" tIns="0" rIns="0" bIns="0" rtlCol="0"/>
          <a:lstStyle/>
          <a:p>
            <a:endParaRPr sz="2400"/>
          </a:p>
        </p:txBody>
      </p:sp>
      <p:sp>
        <p:nvSpPr>
          <p:cNvPr id="9" name="object 9"/>
          <p:cNvSpPr/>
          <p:nvPr/>
        </p:nvSpPr>
        <p:spPr>
          <a:xfrm>
            <a:off x="837956" y="484716"/>
            <a:ext cx="72813" cy="482600"/>
          </a:xfrm>
          <a:custGeom>
            <a:avLst/>
            <a:gdLst/>
            <a:ahLst/>
            <a:cxnLst/>
            <a:rect l="l" t="t" r="r" b="b"/>
            <a:pathLst>
              <a:path w="54609" h="361950">
                <a:moveTo>
                  <a:pt x="54158" y="0"/>
                </a:moveTo>
                <a:lnTo>
                  <a:pt x="0" y="0"/>
                </a:lnTo>
                <a:lnTo>
                  <a:pt x="0" y="361950"/>
                </a:lnTo>
                <a:lnTo>
                  <a:pt x="54158" y="361950"/>
                </a:lnTo>
                <a:lnTo>
                  <a:pt x="54158" y="0"/>
                </a:lnTo>
                <a:close/>
              </a:path>
            </a:pathLst>
          </a:custGeom>
          <a:solidFill>
            <a:srgbClr val="2E75B6"/>
          </a:solidFill>
        </p:spPr>
        <p:txBody>
          <a:bodyPr wrap="square" lIns="0" tIns="0" rIns="0" bIns="0" rtlCol="0"/>
          <a:lstStyle/>
          <a:p>
            <a:endParaRPr sz="2400"/>
          </a:p>
        </p:txBody>
      </p:sp>
      <p:sp>
        <p:nvSpPr>
          <p:cNvPr id="10" name="object 10"/>
          <p:cNvSpPr txBox="1"/>
          <p:nvPr/>
        </p:nvSpPr>
        <p:spPr>
          <a:xfrm>
            <a:off x="1214119" y="377529"/>
            <a:ext cx="8568267" cy="5043090"/>
          </a:xfrm>
          <a:prstGeom prst="rect">
            <a:avLst/>
          </a:prstGeom>
        </p:spPr>
        <p:txBody>
          <a:bodyPr vert="horz" wrap="square" lIns="0" tIns="16933" rIns="0" bIns="0" rtlCol="0">
            <a:spAutoFit/>
          </a:bodyPr>
          <a:lstStyle/>
          <a:p>
            <a:pPr marL="50799">
              <a:spcBef>
                <a:spcPts val="133"/>
              </a:spcBef>
            </a:pPr>
            <a:r>
              <a:rPr sz="3600" b="1" dirty="0">
                <a:solidFill>
                  <a:srgbClr val="0070C0"/>
                </a:solidFill>
                <a:latin typeface="微软雅黑"/>
                <a:cs typeface="微软雅黑"/>
              </a:rPr>
              <a:t>练习题</a:t>
            </a:r>
            <a:endParaRPr sz="3600">
              <a:latin typeface="微软雅黑"/>
              <a:cs typeface="微软雅黑"/>
            </a:endParaRPr>
          </a:p>
          <a:p>
            <a:pPr marL="16933" marR="6773">
              <a:lnSpc>
                <a:spcPct val="156200"/>
              </a:lnSpc>
              <a:spcBef>
                <a:spcPts val="2527"/>
              </a:spcBef>
            </a:pPr>
            <a:r>
              <a:rPr sz="3200" dirty="0">
                <a:latin typeface="微软雅黑"/>
                <a:cs typeface="微软雅黑"/>
              </a:rPr>
              <a:t>下面的发音器官中，属于主动发音器官的是（）  </a:t>
            </a:r>
            <a:r>
              <a:rPr sz="3200" spc="-7" dirty="0">
                <a:latin typeface="微软雅黑"/>
                <a:cs typeface="微软雅黑"/>
              </a:rPr>
              <a:t>A:</a:t>
            </a:r>
            <a:r>
              <a:rPr sz="3200" dirty="0">
                <a:latin typeface="微软雅黑"/>
                <a:cs typeface="微软雅黑"/>
              </a:rPr>
              <a:t>上齿</a:t>
            </a:r>
            <a:endParaRPr sz="3200">
              <a:latin typeface="微软雅黑"/>
              <a:cs typeface="微软雅黑"/>
            </a:endParaRPr>
          </a:p>
          <a:p>
            <a:pPr marL="16933" marR="7321790" algn="just">
              <a:lnSpc>
                <a:spcPct val="177100"/>
              </a:lnSpc>
            </a:pPr>
            <a:r>
              <a:rPr sz="3200" spc="-13" dirty="0">
                <a:latin typeface="微软雅黑"/>
                <a:cs typeface="微软雅黑"/>
              </a:rPr>
              <a:t>B:</a:t>
            </a:r>
            <a:r>
              <a:rPr sz="3200" dirty="0">
                <a:latin typeface="微软雅黑"/>
                <a:cs typeface="微软雅黑"/>
              </a:rPr>
              <a:t>双唇 </a:t>
            </a:r>
            <a:r>
              <a:rPr sz="3200" spc="-13" dirty="0">
                <a:latin typeface="微软雅黑"/>
                <a:cs typeface="微软雅黑"/>
              </a:rPr>
              <a:t>C:</a:t>
            </a:r>
            <a:r>
              <a:rPr sz="3200" dirty="0">
                <a:latin typeface="微软雅黑"/>
                <a:cs typeface="微软雅黑"/>
              </a:rPr>
              <a:t>硬腭 </a:t>
            </a:r>
            <a:r>
              <a:rPr sz="3200" spc="-7" dirty="0">
                <a:latin typeface="微软雅黑"/>
                <a:cs typeface="微软雅黑"/>
              </a:rPr>
              <a:t>D:</a:t>
            </a:r>
            <a:r>
              <a:rPr sz="3200" dirty="0">
                <a:latin typeface="微软雅黑"/>
                <a:cs typeface="微软雅黑"/>
              </a:rPr>
              <a:t>齿龈</a:t>
            </a:r>
            <a:endParaRPr sz="3200">
              <a:latin typeface="微软雅黑"/>
              <a:cs typeface="微软雅黑"/>
            </a:endParaRPr>
          </a:p>
        </p:txBody>
      </p:sp>
      <p:sp>
        <p:nvSpPr>
          <p:cNvPr id="12" name="object 12"/>
          <p:cNvSpPr txBox="1">
            <a:spLocks noGrp="1"/>
          </p:cNvSpPr>
          <p:nvPr>
            <p:ph type="ftr" sz="quarter" idx="5"/>
          </p:nvPr>
        </p:nvSpPr>
        <p:spPr>
          <a:xfrm>
            <a:off x="5384800" y="8314594"/>
            <a:ext cx="5486400" cy="807913"/>
          </a:xfrm>
          <a:prstGeom prst="rect">
            <a:avLst/>
          </a:prstGeom>
        </p:spPr>
        <p:txBody>
          <a:bodyPr vert="horz" wrap="square" lIns="0" tIns="0" rIns="0" bIns="0" rtlCol="0" anchor="ctr">
            <a:spAutoFit/>
          </a:bodyPr>
          <a:lstStyle/>
          <a:p>
            <a:pPr marL="16933">
              <a:lnSpc>
                <a:spcPts val="2113"/>
              </a:lnSpc>
            </a:pPr>
            <a:r>
              <a:rPr dirty="0"/>
              <a:t>7:30-9:40学知识9:40-9:50随堂考9:50-9:55复习</a:t>
            </a:r>
            <a:r>
              <a:rPr spc="-67" dirty="0"/>
              <a:t> </a:t>
            </a:r>
            <a:r>
              <a:rPr dirty="0"/>
              <a:t>累积2小时直播真题奖</a:t>
            </a:r>
            <a:r>
              <a:rPr spc="-60" dirty="0"/>
              <a:t> </a:t>
            </a:r>
            <a:r>
              <a:rPr dirty="0"/>
              <a:t>没听懂的童鞋可下载李东洋精讲2重点总结</a:t>
            </a:r>
          </a:p>
        </p:txBody>
      </p:sp>
      <p:sp>
        <p:nvSpPr>
          <p:cNvPr id="11" name="object 11"/>
          <p:cNvSpPr txBox="1"/>
          <p:nvPr/>
        </p:nvSpPr>
        <p:spPr>
          <a:xfrm>
            <a:off x="104985" y="1"/>
            <a:ext cx="2692400"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2.1.</a:t>
            </a:r>
            <a:r>
              <a:rPr sz="1867" spc="-13" dirty="0">
                <a:latin typeface="Arial"/>
                <a:cs typeface="Arial"/>
              </a:rPr>
              <a:t>4</a:t>
            </a:r>
            <a:r>
              <a:rPr sz="1867" dirty="0">
                <a:latin typeface="宋体"/>
                <a:cs typeface="宋体"/>
              </a:rPr>
              <a:t>四、语音的记录方式</a:t>
            </a:r>
            <a:endParaRPr sz="1867">
              <a:latin typeface="宋体"/>
              <a:cs typeface="宋体"/>
            </a:endParaRPr>
          </a:p>
        </p:txBody>
      </p:sp>
    </p:spTree>
    <p:extLst>
      <p:ext uri="{BB962C8B-B14F-4D97-AF65-F5344CB8AC3E}">
        <p14:creationId xmlns:p14="http://schemas.microsoft.com/office/powerpoint/2010/main" val="13010304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339452" y="83442"/>
            <a:ext cx="1597405" cy="495089"/>
          </a:xfrm>
          <a:prstGeom prst="rect">
            <a:avLst/>
          </a:prstGeom>
        </p:spPr>
      </p:pic>
      <p:grpSp>
        <p:nvGrpSpPr>
          <p:cNvPr id="3" name="object 3"/>
          <p:cNvGrpSpPr/>
          <p:nvPr/>
        </p:nvGrpSpPr>
        <p:grpSpPr>
          <a:xfrm>
            <a:off x="0" y="444501"/>
            <a:ext cx="12192000" cy="662940"/>
            <a:chOff x="0" y="333375"/>
            <a:chExt cx="9144000" cy="497205"/>
          </a:xfrm>
        </p:grpSpPr>
        <p:sp>
          <p:nvSpPr>
            <p:cNvPr id="4" name="object 4"/>
            <p:cNvSpPr/>
            <p:nvPr/>
          </p:nvSpPr>
          <p:spPr>
            <a:xfrm>
              <a:off x="0" y="352425"/>
              <a:ext cx="850900" cy="478155"/>
            </a:xfrm>
            <a:custGeom>
              <a:avLst/>
              <a:gdLst/>
              <a:ahLst/>
              <a:cxnLst/>
              <a:rect l="l" t="t" r="r" b="b"/>
              <a:pathLst>
                <a:path w="850900" h="478155">
                  <a:moveTo>
                    <a:pt x="771258" y="0"/>
                  </a:moveTo>
                  <a:lnTo>
                    <a:pt x="71703" y="0"/>
                  </a:lnTo>
                  <a:lnTo>
                    <a:pt x="40703" y="6258"/>
                  </a:lnTo>
                  <a:lnTo>
                    <a:pt x="15388" y="23326"/>
                  </a:lnTo>
                  <a:lnTo>
                    <a:pt x="0" y="46150"/>
                  </a:lnTo>
                  <a:lnTo>
                    <a:pt x="0" y="431686"/>
                  </a:lnTo>
                  <a:lnTo>
                    <a:pt x="15388" y="454511"/>
                  </a:lnTo>
                  <a:lnTo>
                    <a:pt x="40703" y="471578"/>
                  </a:lnTo>
                  <a:lnTo>
                    <a:pt x="71703" y="477837"/>
                  </a:lnTo>
                  <a:lnTo>
                    <a:pt x="771258" y="477837"/>
                  </a:lnTo>
                  <a:lnTo>
                    <a:pt x="802258" y="471578"/>
                  </a:lnTo>
                  <a:lnTo>
                    <a:pt x="827573" y="454511"/>
                  </a:lnTo>
                  <a:lnTo>
                    <a:pt x="844641" y="429196"/>
                  </a:lnTo>
                  <a:lnTo>
                    <a:pt x="850900" y="398195"/>
                  </a:lnTo>
                  <a:lnTo>
                    <a:pt x="850900" y="79641"/>
                  </a:lnTo>
                  <a:lnTo>
                    <a:pt x="844641" y="48641"/>
                  </a:lnTo>
                  <a:lnTo>
                    <a:pt x="827573" y="23326"/>
                  </a:lnTo>
                  <a:lnTo>
                    <a:pt x="802258" y="6258"/>
                  </a:lnTo>
                  <a:lnTo>
                    <a:pt x="771258" y="0"/>
                  </a:lnTo>
                  <a:close/>
                </a:path>
              </a:pathLst>
            </a:custGeom>
            <a:solidFill>
              <a:srgbClr val="0070C0"/>
            </a:solidFill>
          </p:spPr>
          <p:txBody>
            <a:bodyPr wrap="square" lIns="0" tIns="0" rIns="0" bIns="0" rtlCol="0"/>
            <a:lstStyle/>
            <a:p>
              <a:endParaRPr sz="2400"/>
            </a:p>
          </p:txBody>
        </p:sp>
        <p:sp>
          <p:nvSpPr>
            <p:cNvPr id="5" name="object 5"/>
            <p:cNvSpPr/>
            <p:nvPr/>
          </p:nvSpPr>
          <p:spPr>
            <a:xfrm>
              <a:off x="0" y="339725"/>
              <a:ext cx="9144000" cy="0"/>
            </a:xfrm>
            <a:custGeom>
              <a:avLst/>
              <a:gdLst/>
              <a:ahLst/>
              <a:cxnLst/>
              <a:rect l="l" t="t" r="r" b="b"/>
              <a:pathLst>
                <a:path w="9144000">
                  <a:moveTo>
                    <a:pt x="0" y="0"/>
                  </a:moveTo>
                  <a:lnTo>
                    <a:pt x="9144000" y="1"/>
                  </a:lnTo>
                </a:path>
              </a:pathLst>
            </a:custGeom>
            <a:ln w="12700">
              <a:solidFill>
                <a:srgbClr val="5B9BD5"/>
              </a:solidFill>
            </a:ln>
          </p:spPr>
          <p:txBody>
            <a:bodyPr wrap="square" lIns="0" tIns="0" rIns="0" bIns="0" rtlCol="0"/>
            <a:lstStyle/>
            <a:p>
              <a:endParaRPr sz="2400"/>
            </a:p>
          </p:txBody>
        </p:sp>
      </p:grpSp>
      <p:sp>
        <p:nvSpPr>
          <p:cNvPr id="6" name="object 6"/>
          <p:cNvSpPr/>
          <p:nvPr/>
        </p:nvSpPr>
        <p:spPr>
          <a:xfrm>
            <a:off x="0" y="6466417"/>
            <a:ext cx="12192000" cy="392007"/>
          </a:xfrm>
          <a:custGeom>
            <a:avLst/>
            <a:gdLst/>
            <a:ahLst/>
            <a:cxnLst/>
            <a:rect l="l" t="t" r="r" b="b"/>
            <a:pathLst>
              <a:path w="9144000" h="294004">
                <a:moveTo>
                  <a:pt x="9144000" y="0"/>
                </a:moveTo>
                <a:lnTo>
                  <a:pt x="48951" y="0"/>
                </a:lnTo>
                <a:lnTo>
                  <a:pt x="29897" y="3846"/>
                </a:lnTo>
                <a:lnTo>
                  <a:pt x="14337" y="14337"/>
                </a:lnTo>
                <a:lnTo>
                  <a:pt x="3846" y="29897"/>
                </a:lnTo>
                <a:lnTo>
                  <a:pt x="0" y="48951"/>
                </a:lnTo>
                <a:lnTo>
                  <a:pt x="0" y="293687"/>
                </a:lnTo>
                <a:lnTo>
                  <a:pt x="9144000" y="293687"/>
                </a:lnTo>
                <a:lnTo>
                  <a:pt x="9144000" y="0"/>
                </a:lnTo>
                <a:close/>
              </a:path>
            </a:pathLst>
          </a:custGeom>
          <a:solidFill>
            <a:srgbClr val="2E75B6"/>
          </a:solidFill>
        </p:spPr>
        <p:txBody>
          <a:bodyPr wrap="square" lIns="0" tIns="0" rIns="0" bIns="0" rtlCol="0"/>
          <a:lstStyle/>
          <a:p>
            <a:endParaRPr sz="2400"/>
          </a:p>
        </p:txBody>
      </p:sp>
      <p:sp>
        <p:nvSpPr>
          <p:cNvPr id="7" name="object 7"/>
          <p:cNvSpPr/>
          <p:nvPr/>
        </p:nvSpPr>
        <p:spPr>
          <a:xfrm>
            <a:off x="482600" y="484716"/>
            <a:ext cx="72813" cy="482600"/>
          </a:xfrm>
          <a:custGeom>
            <a:avLst/>
            <a:gdLst/>
            <a:ahLst/>
            <a:cxnLst/>
            <a:rect l="l" t="t" r="r" b="b"/>
            <a:pathLst>
              <a:path w="54609" h="361950">
                <a:moveTo>
                  <a:pt x="54158" y="0"/>
                </a:moveTo>
                <a:lnTo>
                  <a:pt x="0" y="0"/>
                </a:lnTo>
                <a:lnTo>
                  <a:pt x="0" y="361950"/>
                </a:lnTo>
                <a:lnTo>
                  <a:pt x="54158" y="361950"/>
                </a:lnTo>
                <a:lnTo>
                  <a:pt x="54158" y="0"/>
                </a:lnTo>
                <a:close/>
              </a:path>
            </a:pathLst>
          </a:custGeom>
          <a:solidFill>
            <a:srgbClr val="2E75B6"/>
          </a:solidFill>
        </p:spPr>
        <p:txBody>
          <a:bodyPr wrap="square" lIns="0" tIns="0" rIns="0" bIns="0" rtlCol="0"/>
          <a:lstStyle/>
          <a:p>
            <a:endParaRPr sz="2400"/>
          </a:p>
        </p:txBody>
      </p:sp>
      <p:sp>
        <p:nvSpPr>
          <p:cNvPr id="8" name="object 8"/>
          <p:cNvSpPr/>
          <p:nvPr/>
        </p:nvSpPr>
        <p:spPr>
          <a:xfrm>
            <a:off x="660595" y="484716"/>
            <a:ext cx="74507" cy="482600"/>
          </a:xfrm>
          <a:custGeom>
            <a:avLst/>
            <a:gdLst/>
            <a:ahLst/>
            <a:cxnLst/>
            <a:rect l="l" t="t" r="r" b="b"/>
            <a:pathLst>
              <a:path w="55879" h="361950">
                <a:moveTo>
                  <a:pt x="55583" y="0"/>
                </a:moveTo>
                <a:lnTo>
                  <a:pt x="0" y="0"/>
                </a:lnTo>
                <a:lnTo>
                  <a:pt x="0" y="361950"/>
                </a:lnTo>
                <a:lnTo>
                  <a:pt x="55583" y="361950"/>
                </a:lnTo>
                <a:lnTo>
                  <a:pt x="55583" y="0"/>
                </a:lnTo>
                <a:close/>
              </a:path>
            </a:pathLst>
          </a:custGeom>
          <a:solidFill>
            <a:srgbClr val="2E75B6"/>
          </a:solidFill>
        </p:spPr>
        <p:txBody>
          <a:bodyPr wrap="square" lIns="0" tIns="0" rIns="0" bIns="0" rtlCol="0"/>
          <a:lstStyle/>
          <a:p>
            <a:endParaRPr sz="2400"/>
          </a:p>
        </p:txBody>
      </p:sp>
      <p:sp>
        <p:nvSpPr>
          <p:cNvPr id="9" name="object 9"/>
          <p:cNvSpPr/>
          <p:nvPr/>
        </p:nvSpPr>
        <p:spPr>
          <a:xfrm>
            <a:off x="837956" y="484716"/>
            <a:ext cx="72813" cy="482600"/>
          </a:xfrm>
          <a:custGeom>
            <a:avLst/>
            <a:gdLst/>
            <a:ahLst/>
            <a:cxnLst/>
            <a:rect l="l" t="t" r="r" b="b"/>
            <a:pathLst>
              <a:path w="54609" h="361950">
                <a:moveTo>
                  <a:pt x="54158" y="0"/>
                </a:moveTo>
                <a:lnTo>
                  <a:pt x="0" y="0"/>
                </a:lnTo>
                <a:lnTo>
                  <a:pt x="0" y="361950"/>
                </a:lnTo>
                <a:lnTo>
                  <a:pt x="54158" y="361950"/>
                </a:lnTo>
                <a:lnTo>
                  <a:pt x="54158" y="0"/>
                </a:lnTo>
                <a:close/>
              </a:path>
            </a:pathLst>
          </a:custGeom>
          <a:solidFill>
            <a:srgbClr val="2E75B6"/>
          </a:solidFill>
        </p:spPr>
        <p:txBody>
          <a:bodyPr wrap="square" lIns="0" tIns="0" rIns="0" bIns="0" rtlCol="0"/>
          <a:lstStyle/>
          <a:p>
            <a:endParaRPr sz="2400"/>
          </a:p>
        </p:txBody>
      </p:sp>
      <p:sp>
        <p:nvSpPr>
          <p:cNvPr id="10" name="object 10"/>
          <p:cNvSpPr txBox="1"/>
          <p:nvPr/>
        </p:nvSpPr>
        <p:spPr>
          <a:xfrm>
            <a:off x="1214119" y="377529"/>
            <a:ext cx="8568267" cy="5043090"/>
          </a:xfrm>
          <a:prstGeom prst="rect">
            <a:avLst/>
          </a:prstGeom>
        </p:spPr>
        <p:txBody>
          <a:bodyPr vert="horz" wrap="square" lIns="0" tIns="16933" rIns="0" bIns="0" rtlCol="0">
            <a:spAutoFit/>
          </a:bodyPr>
          <a:lstStyle/>
          <a:p>
            <a:pPr marL="50799">
              <a:spcBef>
                <a:spcPts val="133"/>
              </a:spcBef>
            </a:pPr>
            <a:r>
              <a:rPr sz="3600" b="1" dirty="0">
                <a:solidFill>
                  <a:srgbClr val="0070C0"/>
                </a:solidFill>
                <a:latin typeface="微软雅黑"/>
                <a:cs typeface="微软雅黑"/>
              </a:rPr>
              <a:t>练习题</a:t>
            </a:r>
            <a:endParaRPr sz="3600">
              <a:latin typeface="微软雅黑"/>
              <a:cs typeface="微软雅黑"/>
            </a:endParaRPr>
          </a:p>
          <a:p>
            <a:pPr marL="16933" marR="6773">
              <a:lnSpc>
                <a:spcPct val="156200"/>
              </a:lnSpc>
              <a:spcBef>
                <a:spcPts val="2527"/>
              </a:spcBef>
            </a:pPr>
            <a:r>
              <a:rPr sz="3200" dirty="0">
                <a:latin typeface="微软雅黑"/>
                <a:cs typeface="微软雅黑"/>
              </a:rPr>
              <a:t>下面的发音器官中，属于主动发音器官的是（）  </a:t>
            </a:r>
            <a:r>
              <a:rPr sz="3200" spc="-7" dirty="0">
                <a:latin typeface="微软雅黑"/>
                <a:cs typeface="微软雅黑"/>
              </a:rPr>
              <a:t>A:</a:t>
            </a:r>
            <a:r>
              <a:rPr sz="3200" dirty="0">
                <a:latin typeface="微软雅黑"/>
                <a:cs typeface="微软雅黑"/>
              </a:rPr>
              <a:t>上齿</a:t>
            </a:r>
            <a:endParaRPr sz="3200">
              <a:latin typeface="微软雅黑"/>
              <a:cs typeface="微软雅黑"/>
            </a:endParaRPr>
          </a:p>
          <a:p>
            <a:pPr marL="16933" marR="7321790" algn="just">
              <a:lnSpc>
                <a:spcPct val="177100"/>
              </a:lnSpc>
            </a:pPr>
            <a:r>
              <a:rPr sz="3200" spc="-13" dirty="0">
                <a:solidFill>
                  <a:srgbClr val="C00000"/>
                </a:solidFill>
                <a:latin typeface="微软雅黑"/>
                <a:cs typeface="微软雅黑"/>
              </a:rPr>
              <a:t>B:</a:t>
            </a:r>
            <a:r>
              <a:rPr sz="3200" dirty="0">
                <a:solidFill>
                  <a:srgbClr val="C00000"/>
                </a:solidFill>
                <a:latin typeface="微软雅黑"/>
                <a:cs typeface="微软雅黑"/>
              </a:rPr>
              <a:t>双唇 </a:t>
            </a:r>
            <a:r>
              <a:rPr sz="3200" spc="-13" dirty="0">
                <a:latin typeface="微软雅黑"/>
                <a:cs typeface="微软雅黑"/>
              </a:rPr>
              <a:t>C:</a:t>
            </a:r>
            <a:r>
              <a:rPr sz="3200" dirty="0">
                <a:latin typeface="微软雅黑"/>
                <a:cs typeface="微软雅黑"/>
              </a:rPr>
              <a:t>硬腭 </a:t>
            </a:r>
            <a:r>
              <a:rPr sz="3200" spc="-7" dirty="0">
                <a:latin typeface="微软雅黑"/>
                <a:cs typeface="微软雅黑"/>
              </a:rPr>
              <a:t>D:</a:t>
            </a:r>
            <a:r>
              <a:rPr sz="3200" dirty="0">
                <a:latin typeface="微软雅黑"/>
                <a:cs typeface="微软雅黑"/>
              </a:rPr>
              <a:t>齿龈</a:t>
            </a:r>
            <a:endParaRPr sz="3200">
              <a:latin typeface="微软雅黑"/>
              <a:cs typeface="微软雅黑"/>
            </a:endParaRPr>
          </a:p>
        </p:txBody>
      </p:sp>
      <p:sp>
        <p:nvSpPr>
          <p:cNvPr id="12" name="object 12"/>
          <p:cNvSpPr txBox="1">
            <a:spLocks noGrp="1"/>
          </p:cNvSpPr>
          <p:nvPr>
            <p:ph type="ftr" sz="quarter" idx="5"/>
          </p:nvPr>
        </p:nvSpPr>
        <p:spPr>
          <a:xfrm>
            <a:off x="5384800" y="8314594"/>
            <a:ext cx="5486400" cy="807913"/>
          </a:xfrm>
          <a:prstGeom prst="rect">
            <a:avLst/>
          </a:prstGeom>
        </p:spPr>
        <p:txBody>
          <a:bodyPr vert="horz" wrap="square" lIns="0" tIns="0" rIns="0" bIns="0" rtlCol="0" anchor="ctr">
            <a:spAutoFit/>
          </a:bodyPr>
          <a:lstStyle/>
          <a:p>
            <a:pPr marL="16933">
              <a:lnSpc>
                <a:spcPts val="2113"/>
              </a:lnSpc>
            </a:pPr>
            <a:r>
              <a:rPr dirty="0"/>
              <a:t>7:30-9:40学知识9:40-9:50随堂考9:50-9:55复习</a:t>
            </a:r>
            <a:r>
              <a:rPr spc="-67" dirty="0"/>
              <a:t> </a:t>
            </a:r>
            <a:r>
              <a:rPr dirty="0"/>
              <a:t>累积2小时直播真题奖</a:t>
            </a:r>
            <a:r>
              <a:rPr spc="-60" dirty="0"/>
              <a:t> </a:t>
            </a:r>
            <a:r>
              <a:rPr dirty="0"/>
              <a:t>没听懂的童鞋可下载李东洋精讲2重点总结</a:t>
            </a:r>
          </a:p>
        </p:txBody>
      </p:sp>
      <p:sp>
        <p:nvSpPr>
          <p:cNvPr id="11" name="object 11"/>
          <p:cNvSpPr txBox="1"/>
          <p:nvPr/>
        </p:nvSpPr>
        <p:spPr>
          <a:xfrm>
            <a:off x="104985" y="1"/>
            <a:ext cx="2692400"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2.1.</a:t>
            </a:r>
            <a:r>
              <a:rPr sz="1867" spc="-13" dirty="0">
                <a:latin typeface="Arial"/>
                <a:cs typeface="Arial"/>
              </a:rPr>
              <a:t>4</a:t>
            </a:r>
            <a:r>
              <a:rPr sz="1867" dirty="0">
                <a:latin typeface="宋体"/>
                <a:cs typeface="宋体"/>
              </a:rPr>
              <a:t>四、语音的记录方式</a:t>
            </a:r>
            <a:endParaRPr sz="1867">
              <a:latin typeface="宋体"/>
              <a:cs typeface="宋体"/>
            </a:endParaRPr>
          </a:p>
        </p:txBody>
      </p:sp>
    </p:spTree>
    <p:extLst>
      <p:ext uri="{BB962C8B-B14F-4D97-AF65-F5344CB8AC3E}">
        <p14:creationId xmlns:p14="http://schemas.microsoft.com/office/powerpoint/2010/main" val="73979199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586317"/>
            <a:ext cx="1069340" cy="637540"/>
          </a:xfrm>
          <a:custGeom>
            <a:avLst/>
            <a:gdLst/>
            <a:ahLst/>
            <a:cxnLst/>
            <a:rect l="l" t="t" r="r" b="b"/>
            <a:pathLst>
              <a:path w="802005" h="478155">
                <a:moveTo>
                  <a:pt x="722046" y="0"/>
                </a:moveTo>
                <a:lnTo>
                  <a:pt x="22491" y="0"/>
                </a:lnTo>
                <a:lnTo>
                  <a:pt x="0" y="4540"/>
                </a:lnTo>
                <a:lnTo>
                  <a:pt x="0" y="473297"/>
                </a:lnTo>
                <a:lnTo>
                  <a:pt x="22491" y="477838"/>
                </a:lnTo>
                <a:lnTo>
                  <a:pt x="722046" y="477838"/>
                </a:lnTo>
                <a:lnTo>
                  <a:pt x="753046" y="471580"/>
                </a:lnTo>
                <a:lnTo>
                  <a:pt x="778361" y="454512"/>
                </a:lnTo>
                <a:lnTo>
                  <a:pt x="795429" y="429197"/>
                </a:lnTo>
                <a:lnTo>
                  <a:pt x="801688" y="398197"/>
                </a:lnTo>
                <a:lnTo>
                  <a:pt x="801688" y="79641"/>
                </a:lnTo>
                <a:lnTo>
                  <a:pt x="795429" y="48641"/>
                </a:lnTo>
                <a:lnTo>
                  <a:pt x="778361" y="23326"/>
                </a:lnTo>
                <a:lnTo>
                  <a:pt x="753046" y="6258"/>
                </a:lnTo>
                <a:lnTo>
                  <a:pt x="722046" y="0"/>
                </a:lnTo>
                <a:close/>
              </a:path>
            </a:pathLst>
          </a:custGeom>
          <a:solidFill>
            <a:srgbClr val="0070C0"/>
          </a:solidFill>
        </p:spPr>
        <p:txBody>
          <a:bodyPr wrap="square" lIns="0" tIns="0" rIns="0" bIns="0" rtlCol="0"/>
          <a:lstStyle/>
          <a:p>
            <a:endParaRPr sz="2400"/>
          </a:p>
        </p:txBody>
      </p:sp>
      <p:sp>
        <p:nvSpPr>
          <p:cNvPr id="3" name="object 3"/>
          <p:cNvSpPr/>
          <p:nvPr/>
        </p:nvSpPr>
        <p:spPr>
          <a:xfrm>
            <a:off x="0" y="6466417"/>
            <a:ext cx="12192000" cy="392007"/>
          </a:xfrm>
          <a:custGeom>
            <a:avLst/>
            <a:gdLst/>
            <a:ahLst/>
            <a:cxnLst/>
            <a:rect l="l" t="t" r="r" b="b"/>
            <a:pathLst>
              <a:path w="9144000" h="294004">
                <a:moveTo>
                  <a:pt x="9144000" y="0"/>
                </a:moveTo>
                <a:lnTo>
                  <a:pt x="48951" y="0"/>
                </a:lnTo>
                <a:lnTo>
                  <a:pt x="29897" y="3846"/>
                </a:lnTo>
                <a:lnTo>
                  <a:pt x="14337" y="14337"/>
                </a:lnTo>
                <a:lnTo>
                  <a:pt x="3846" y="29897"/>
                </a:lnTo>
                <a:lnTo>
                  <a:pt x="0" y="48951"/>
                </a:lnTo>
                <a:lnTo>
                  <a:pt x="0" y="293687"/>
                </a:lnTo>
                <a:lnTo>
                  <a:pt x="9144000" y="293687"/>
                </a:lnTo>
                <a:lnTo>
                  <a:pt x="9144000" y="0"/>
                </a:lnTo>
                <a:close/>
              </a:path>
            </a:pathLst>
          </a:custGeom>
          <a:solidFill>
            <a:srgbClr val="2E75B6"/>
          </a:solidFill>
        </p:spPr>
        <p:txBody>
          <a:bodyPr wrap="square" lIns="0" tIns="0" rIns="0" bIns="0" rtlCol="0"/>
          <a:lstStyle/>
          <a:p>
            <a:endParaRPr sz="2400"/>
          </a:p>
        </p:txBody>
      </p:sp>
      <p:sp>
        <p:nvSpPr>
          <p:cNvPr id="4" name="object 4"/>
          <p:cNvSpPr/>
          <p:nvPr/>
        </p:nvSpPr>
        <p:spPr>
          <a:xfrm>
            <a:off x="482600" y="484716"/>
            <a:ext cx="72813" cy="482600"/>
          </a:xfrm>
          <a:custGeom>
            <a:avLst/>
            <a:gdLst/>
            <a:ahLst/>
            <a:cxnLst/>
            <a:rect l="l" t="t" r="r" b="b"/>
            <a:pathLst>
              <a:path w="54609" h="361950">
                <a:moveTo>
                  <a:pt x="54158" y="0"/>
                </a:moveTo>
                <a:lnTo>
                  <a:pt x="0" y="0"/>
                </a:lnTo>
                <a:lnTo>
                  <a:pt x="0" y="361950"/>
                </a:lnTo>
                <a:lnTo>
                  <a:pt x="54158" y="361950"/>
                </a:lnTo>
                <a:lnTo>
                  <a:pt x="54158" y="0"/>
                </a:lnTo>
                <a:close/>
              </a:path>
            </a:pathLst>
          </a:custGeom>
          <a:solidFill>
            <a:srgbClr val="72BFC5"/>
          </a:solidFill>
        </p:spPr>
        <p:txBody>
          <a:bodyPr wrap="square" lIns="0" tIns="0" rIns="0" bIns="0" rtlCol="0"/>
          <a:lstStyle/>
          <a:p>
            <a:endParaRPr sz="2400"/>
          </a:p>
        </p:txBody>
      </p:sp>
      <p:sp>
        <p:nvSpPr>
          <p:cNvPr id="5" name="object 5"/>
          <p:cNvSpPr/>
          <p:nvPr/>
        </p:nvSpPr>
        <p:spPr>
          <a:xfrm>
            <a:off x="660595" y="484716"/>
            <a:ext cx="74507" cy="482600"/>
          </a:xfrm>
          <a:custGeom>
            <a:avLst/>
            <a:gdLst/>
            <a:ahLst/>
            <a:cxnLst/>
            <a:rect l="l" t="t" r="r" b="b"/>
            <a:pathLst>
              <a:path w="55879" h="361950">
                <a:moveTo>
                  <a:pt x="55583" y="0"/>
                </a:moveTo>
                <a:lnTo>
                  <a:pt x="0" y="0"/>
                </a:lnTo>
                <a:lnTo>
                  <a:pt x="0" y="361950"/>
                </a:lnTo>
                <a:lnTo>
                  <a:pt x="55583" y="361950"/>
                </a:lnTo>
                <a:lnTo>
                  <a:pt x="55583" y="0"/>
                </a:lnTo>
                <a:close/>
              </a:path>
            </a:pathLst>
          </a:custGeom>
          <a:solidFill>
            <a:srgbClr val="72BFC5"/>
          </a:solidFill>
        </p:spPr>
        <p:txBody>
          <a:bodyPr wrap="square" lIns="0" tIns="0" rIns="0" bIns="0" rtlCol="0"/>
          <a:lstStyle/>
          <a:p>
            <a:endParaRPr sz="2400"/>
          </a:p>
        </p:txBody>
      </p:sp>
      <p:sp>
        <p:nvSpPr>
          <p:cNvPr id="6" name="object 6"/>
          <p:cNvSpPr/>
          <p:nvPr/>
        </p:nvSpPr>
        <p:spPr>
          <a:xfrm>
            <a:off x="837956" y="484716"/>
            <a:ext cx="72813" cy="482600"/>
          </a:xfrm>
          <a:custGeom>
            <a:avLst/>
            <a:gdLst/>
            <a:ahLst/>
            <a:cxnLst/>
            <a:rect l="l" t="t" r="r" b="b"/>
            <a:pathLst>
              <a:path w="54609" h="361950">
                <a:moveTo>
                  <a:pt x="54158" y="0"/>
                </a:moveTo>
                <a:lnTo>
                  <a:pt x="0" y="0"/>
                </a:lnTo>
                <a:lnTo>
                  <a:pt x="0" y="361950"/>
                </a:lnTo>
                <a:lnTo>
                  <a:pt x="54158" y="361950"/>
                </a:lnTo>
                <a:lnTo>
                  <a:pt x="54158" y="0"/>
                </a:lnTo>
                <a:close/>
              </a:path>
            </a:pathLst>
          </a:custGeom>
          <a:solidFill>
            <a:srgbClr val="72BFC5"/>
          </a:solidFill>
        </p:spPr>
        <p:txBody>
          <a:bodyPr wrap="square" lIns="0" tIns="0" rIns="0" bIns="0" rtlCol="0"/>
          <a:lstStyle/>
          <a:p>
            <a:endParaRPr sz="2400"/>
          </a:p>
        </p:txBody>
      </p:sp>
      <p:sp>
        <p:nvSpPr>
          <p:cNvPr id="7" name="object 7"/>
          <p:cNvSpPr txBox="1"/>
          <p:nvPr/>
        </p:nvSpPr>
        <p:spPr>
          <a:xfrm>
            <a:off x="104986" y="46143"/>
            <a:ext cx="2534073" cy="345330"/>
          </a:xfrm>
          <a:prstGeom prst="rect">
            <a:avLst/>
          </a:prstGeom>
        </p:spPr>
        <p:txBody>
          <a:bodyPr vert="horz" wrap="square" lIns="0" tIns="16933" rIns="0" bIns="0" rtlCol="0">
            <a:spAutoFit/>
          </a:bodyPr>
          <a:lstStyle/>
          <a:p>
            <a:pPr marL="16933">
              <a:spcBef>
                <a:spcPts val="133"/>
              </a:spcBef>
            </a:pPr>
            <a:r>
              <a:rPr sz="2133" spc="-7" dirty="0">
                <a:latin typeface="Arial"/>
                <a:cs typeface="Arial"/>
              </a:rPr>
              <a:t>2</a:t>
            </a:r>
            <a:r>
              <a:rPr sz="2133" spc="7" dirty="0">
                <a:latin typeface="Arial"/>
                <a:cs typeface="Arial"/>
              </a:rPr>
              <a:t>.</a:t>
            </a:r>
            <a:r>
              <a:rPr sz="2133" spc="-7" dirty="0">
                <a:latin typeface="Arial"/>
                <a:cs typeface="Arial"/>
              </a:rPr>
              <a:t>2</a:t>
            </a:r>
            <a:r>
              <a:rPr sz="2133" spc="7" dirty="0">
                <a:latin typeface="Arial"/>
                <a:cs typeface="Arial"/>
              </a:rPr>
              <a:t>.</a:t>
            </a:r>
            <a:r>
              <a:rPr sz="2133" spc="-13" dirty="0">
                <a:latin typeface="Arial"/>
                <a:cs typeface="Arial"/>
              </a:rPr>
              <a:t>1</a:t>
            </a:r>
            <a:r>
              <a:rPr sz="2133" dirty="0">
                <a:latin typeface="宋体"/>
                <a:cs typeface="宋体"/>
              </a:rPr>
              <a:t>一、元辅音分析</a:t>
            </a:r>
            <a:endParaRPr sz="2133">
              <a:latin typeface="宋体"/>
              <a:cs typeface="宋体"/>
            </a:endParaRPr>
          </a:p>
        </p:txBody>
      </p:sp>
      <p:sp>
        <p:nvSpPr>
          <p:cNvPr id="9" name="object 9"/>
          <p:cNvSpPr txBox="1">
            <a:spLocks noGrp="1"/>
          </p:cNvSpPr>
          <p:nvPr>
            <p:ph type="ftr" sz="quarter" idx="5"/>
          </p:nvPr>
        </p:nvSpPr>
        <p:spPr>
          <a:xfrm>
            <a:off x="5384800" y="8314594"/>
            <a:ext cx="5486400" cy="807913"/>
          </a:xfrm>
          <a:prstGeom prst="rect">
            <a:avLst/>
          </a:prstGeom>
        </p:spPr>
        <p:txBody>
          <a:bodyPr vert="horz" wrap="square" lIns="0" tIns="0" rIns="0" bIns="0" rtlCol="0" anchor="ctr">
            <a:spAutoFit/>
          </a:bodyPr>
          <a:lstStyle/>
          <a:p>
            <a:pPr marL="16933">
              <a:lnSpc>
                <a:spcPts val="2113"/>
              </a:lnSpc>
            </a:pPr>
            <a:r>
              <a:rPr dirty="0"/>
              <a:t>7:30-9:40学知识9:40-9:50随堂考9:50-9:55复习</a:t>
            </a:r>
            <a:r>
              <a:rPr spc="-67" dirty="0"/>
              <a:t> </a:t>
            </a:r>
            <a:r>
              <a:rPr dirty="0"/>
              <a:t>累积2小时直播真题奖</a:t>
            </a:r>
            <a:r>
              <a:rPr spc="-60" dirty="0"/>
              <a:t> </a:t>
            </a:r>
            <a:r>
              <a:rPr dirty="0"/>
              <a:t>没听懂的童鞋可下载李东洋精讲2重点总结</a:t>
            </a:r>
          </a:p>
        </p:txBody>
      </p:sp>
      <p:sp>
        <p:nvSpPr>
          <p:cNvPr id="8" name="object 8"/>
          <p:cNvSpPr txBox="1"/>
          <p:nvPr/>
        </p:nvSpPr>
        <p:spPr>
          <a:xfrm>
            <a:off x="1214119" y="400897"/>
            <a:ext cx="9095740" cy="4759935"/>
          </a:xfrm>
          <a:prstGeom prst="rect">
            <a:avLst/>
          </a:prstGeom>
        </p:spPr>
        <p:txBody>
          <a:bodyPr vert="horz" wrap="square" lIns="0" tIns="16933" rIns="0" bIns="0" rtlCol="0">
            <a:spAutoFit/>
          </a:bodyPr>
          <a:lstStyle/>
          <a:p>
            <a:pPr marL="491901" algn="ctr">
              <a:spcBef>
                <a:spcPts val="133"/>
              </a:spcBef>
            </a:pPr>
            <a:r>
              <a:rPr sz="3600" b="1" dirty="0">
                <a:solidFill>
                  <a:srgbClr val="0070C0"/>
                </a:solidFill>
                <a:latin typeface="微软雅黑"/>
                <a:cs typeface="微软雅黑"/>
              </a:rPr>
              <a:t>练习题</a:t>
            </a:r>
            <a:endParaRPr sz="3600">
              <a:latin typeface="微软雅黑"/>
              <a:cs typeface="微软雅黑"/>
            </a:endParaRPr>
          </a:p>
          <a:p>
            <a:pPr marL="16933" marR="6773" indent="120224">
              <a:lnSpc>
                <a:spcPct val="142400"/>
              </a:lnSpc>
              <a:spcBef>
                <a:spcPts val="2873"/>
              </a:spcBef>
            </a:pPr>
            <a:r>
              <a:rPr sz="3200" dirty="0">
                <a:latin typeface="微软雅黑"/>
                <a:cs typeface="微软雅黑"/>
              </a:rPr>
              <a:t>听觉上最自然、最容易分辨的最小语音单位是（）  </a:t>
            </a:r>
            <a:r>
              <a:rPr sz="3200" spc="-7" dirty="0">
                <a:latin typeface="微软雅黑"/>
                <a:cs typeface="微软雅黑"/>
              </a:rPr>
              <a:t>A:</a:t>
            </a:r>
            <a:r>
              <a:rPr sz="3200" dirty="0">
                <a:latin typeface="微软雅黑"/>
                <a:cs typeface="微软雅黑"/>
              </a:rPr>
              <a:t>音素</a:t>
            </a:r>
            <a:endParaRPr sz="3200">
              <a:latin typeface="微软雅黑"/>
              <a:cs typeface="微软雅黑"/>
            </a:endParaRPr>
          </a:p>
          <a:p>
            <a:pPr marL="16933">
              <a:spcBef>
                <a:spcPts val="2427"/>
              </a:spcBef>
            </a:pPr>
            <a:r>
              <a:rPr sz="3200" spc="-7" dirty="0">
                <a:latin typeface="微软雅黑"/>
                <a:cs typeface="微软雅黑"/>
              </a:rPr>
              <a:t>B:</a:t>
            </a:r>
            <a:r>
              <a:rPr sz="3200" spc="-13" dirty="0">
                <a:latin typeface="微软雅黑"/>
                <a:cs typeface="微软雅黑"/>
              </a:rPr>
              <a:t> </a:t>
            </a:r>
            <a:r>
              <a:rPr sz="3200" dirty="0">
                <a:latin typeface="微软雅黑"/>
                <a:cs typeface="微软雅黑"/>
              </a:rPr>
              <a:t>重音</a:t>
            </a:r>
            <a:endParaRPr sz="3200">
              <a:latin typeface="微软雅黑"/>
              <a:cs typeface="微软雅黑"/>
            </a:endParaRPr>
          </a:p>
          <a:p>
            <a:pPr marL="16933" marR="7848404">
              <a:lnSpc>
                <a:spcPct val="163200"/>
              </a:lnSpc>
              <a:spcBef>
                <a:spcPts val="133"/>
              </a:spcBef>
            </a:pPr>
            <a:r>
              <a:rPr sz="3200" spc="-13" dirty="0">
                <a:latin typeface="微软雅黑"/>
                <a:cs typeface="微软雅黑"/>
              </a:rPr>
              <a:t>C:</a:t>
            </a:r>
            <a:r>
              <a:rPr sz="3200" dirty="0">
                <a:latin typeface="微软雅黑"/>
                <a:cs typeface="微软雅黑"/>
              </a:rPr>
              <a:t>音位 </a:t>
            </a:r>
            <a:r>
              <a:rPr sz="3200" spc="-7" dirty="0">
                <a:latin typeface="微软雅黑"/>
                <a:cs typeface="微软雅黑"/>
              </a:rPr>
              <a:t>D:</a:t>
            </a:r>
            <a:r>
              <a:rPr sz="3200" dirty="0">
                <a:latin typeface="微软雅黑"/>
                <a:cs typeface="微软雅黑"/>
              </a:rPr>
              <a:t>音节</a:t>
            </a:r>
            <a:endParaRPr sz="3200">
              <a:latin typeface="微软雅黑"/>
              <a:cs typeface="微软雅黑"/>
            </a:endParaRPr>
          </a:p>
        </p:txBody>
      </p:sp>
    </p:spTree>
    <p:extLst>
      <p:ext uri="{BB962C8B-B14F-4D97-AF65-F5344CB8AC3E}">
        <p14:creationId xmlns:p14="http://schemas.microsoft.com/office/powerpoint/2010/main" val="180241805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586317"/>
            <a:ext cx="1069340" cy="637540"/>
          </a:xfrm>
          <a:custGeom>
            <a:avLst/>
            <a:gdLst/>
            <a:ahLst/>
            <a:cxnLst/>
            <a:rect l="l" t="t" r="r" b="b"/>
            <a:pathLst>
              <a:path w="802005" h="478155">
                <a:moveTo>
                  <a:pt x="722046" y="0"/>
                </a:moveTo>
                <a:lnTo>
                  <a:pt x="22491" y="0"/>
                </a:lnTo>
                <a:lnTo>
                  <a:pt x="0" y="4540"/>
                </a:lnTo>
                <a:lnTo>
                  <a:pt x="0" y="473297"/>
                </a:lnTo>
                <a:lnTo>
                  <a:pt x="22491" y="477838"/>
                </a:lnTo>
                <a:lnTo>
                  <a:pt x="722046" y="477838"/>
                </a:lnTo>
                <a:lnTo>
                  <a:pt x="753046" y="471580"/>
                </a:lnTo>
                <a:lnTo>
                  <a:pt x="778361" y="454512"/>
                </a:lnTo>
                <a:lnTo>
                  <a:pt x="795429" y="429197"/>
                </a:lnTo>
                <a:lnTo>
                  <a:pt x="801688" y="398197"/>
                </a:lnTo>
                <a:lnTo>
                  <a:pt x="801688" y="79641"/>
                </a:lnTo>
                <a:lnTo>
                  <a:pt x="795429" y="48641"/>
                </a:lnTo>
                <a:lnTo>
                  <a:pt x="778361" y="23326"/>
                </a:lnTo>
                <a:lnTo>
                  <a:pt x="753046" y="6258"/>
                </a:lnTo>
                <a:lnTo>
                  <a:pt x="722046" y="0"/>
                </a:lnTo>
                <a:close/>
              </a:path>
            </a:pathLst>
          </a:custGeom>
          <a:solidFill>
            <a:srgbClr val="0070C0"/>
          </a:solidFill>
        </p:spPr>
        <p:txBody>
          <a:bodyPr wrap="square" lIns="0" tIns="0" rIns="0" bIns="0" rtlCol="0"/>
          <a:lstStyle/>
          <a:p>
            <a:endParaRPr sz="2400"/>
          </a:p>
        </p:txBody>
      </p:sp>
      <p:sp>
        <p:nvSpPr>
          <p:cNvPr id="3" name="object 3"/>
          <p:cNvSpPr/>
          <p:nvPr/>
        </p:nvSpPr>
        <p:spPr>
          <a:xfrm>
            <a:off x="0" y="6466417"/>
            <a:ext cx="12192000" cy="392007"/>
          </a:xfrm>
          <a:custGeom>
            <a:avLst/>
            <a:gdLst/>
            <a:ahLst/>
            <a:cxnLst/>
            <a:rect l="l" t="t" r="r" b="b"/>
            <a:pathLst>
              <a:path w="9144000" h="294004">
                <a:moveTo>
                  <a:pt x="9144000" y="0"/>
                </a:moveTo>
                <a:lnTo>
                  <a:pt x="48951" y="0"/>
                </a:lnTo>
                <a:lnTo>
                  <a:pt x="29897" y="3846"/>
                </a:lnTo>
                <a:lnTo>
                  <a:pt x="14337" y="14337"/>
                </a:lnTo>
                <a:lnTo>
                  <a:pt x="3846" y="29897"/>
                </a:lnTo>
                <a:lnTo>
                  <a:pt x="0" y="48951"/>
                </a:lnTo>
                <a:lnTo>
                  <a:pt x="0" y="293687"/>
                </a:lnTo>
                <a:lnTo>
                  <a:pt x="9144000" y="293687"/>
                </a:lnTo>
                <a:lnTo>
                  <a:pt x="9144000" y="0"/>
                </a:lnTo>
                <a:close/>
              </a:path>
            </a:pathLst>
          </a:custGeom>
          <a:solidFill>
            <a:srgbClr val="2E75B6"/>
          </a:solidFill>
        </p:spPr>
        <p:txBody>
          <a:bodyPr wrap="square" lIns="0" tIns="0" rIns="0" bIns="0" rtlCol="0"/>
          <a:lstStyle/>
          <a:p>
            <a:endParaRPr sz="2400"/>
          </a:p>
        </p:txBody>
      </p:sp>
      <p:sp>
        <p:nvSpPr>
          <p:cNvPr id="4" name="object 4"/>
          <p:cNvSpPr/>
          <p:nvPr/>
        </p:nvSpPr>
        <p:spPr>
          <a:xfrm>
            <a:off x="482600" y="484716"/>
            <a:ext cx="72813" cy="482600"/>
          </a:xfrm>
          <a:custGeom>
            <a:avLst/>
            <a:gdLst/>
            <a:ahLst/>
            <a:cxnLst/>
            <a:rect l="l" t="t" r="r" b="b"/>
            <a:pathLst>
              <a:path w="54609" h="361950">
                <a:moveTo>
                  <a:pt x="54158" y="0"/>
                </a:moveTo>
                <a:lnTo>
                  <a:pt x="0" y="0"/>
                </a:lnTo>
                <a:lnTo>
                  <a:pt x="0" y="361950"/>
                </a:lnTo>
                <a:lnTo>
                  <a:pt x="54158" y="361950"/>
                </a:lnTo>
                <a:lnTo>
                  <a:pt x="54158" y="0"/>
                </a:lnTo>
                <a:close/>
              </a:path>
            </a:pathLst>
          </a:custGeom>
          <a:solidFill>
            <a:srgbClr val="72BFC5"/>
          </a:solidFill>
        </p:spPr>
        <p:txBody>
          <a:bodyPr wrap="square" lIns="0" tIns="0" rIns="0" bIns="0" rtlCol="0"/>
          <a:lstStyle/>
          <a:p>
            <a:endParaRPr sz="2400"/>
          </a:p>
        </p:txBody>
      </p:sp>
      <p:sp>
        <p:nvSpPr>
          <p:cNvPr id="5" name="object 5"/>
          <p:cNvSpPr/>
          <p:nvPr/>
        </p:nvSpPr>
        <p:spPr>
          <a:xfrm>
            <a:off x="660595" y="484716"/>
            <a:ext cx="74507" cy="482600"/>
          </a:xfrm>
          <a:custGeom>
            <a:avLst/>
            <a:gdLst/>
            <a:ahLst/>
            <a:cxnLst/>
            <a:rect l="l" t="t" r="r" b="b"/>
            <a:pathLst>
              <a:path w="55879" h="361950">
                <a:moveTo>
                  <a:pt x="55583" y="0"/>
                </a:moveTo>
                <a:lnTo>
                  <a:pt x="0" y="0"/>
                </a:lnTo>
                <a:lnTo>
                  <a:pt x="0" y="361950"/>
                </a:lnTo>
                <a:lnTo>
                  <a:pt x="55583" y="361950"/>
                </a:lnTo>
                <a:lnTo>
                  <a:pt x="55583" y="0"/>
                </a:lnTo>
                <a:close/>
              </a:path>
            </a:pathLst>
          </a:custGeom>
          <a:solidFill>
            <a:srgbClr val="72BFC5"/>
          </a:solidFill>
        </p:spPr>
        <p:txBody>
          <a:bodyPr wrap="square" lIns="0" tIns="0" rIns="0" bIns="0" rtlCol="0"/>
          <a:lstStyle/>
          <a:p>
            <a:endParaRPr sz="2400"/>
          </a:p>
        </p:txBody>
      </p:sp>
      <p:sp>
        <p:nvSpPr>
          <p:cNvPr id="6" name="object 6"/>
          <p:cNvSpPr/>
          <p:nvPr/>
        </p:nvSpPr>
        <p:spPr>
          <a:xfrm>
            <a:off x="837956" y="484716"/>
            <a:ext cx="72813" cy="482600"/>
          </a:xfrm>
          <a:custGeom>
            <a:avLst/>
            <a:gdLst/>
            <a:ahLst/>
            <a:cxnLst/>
            <a:rect l="l" t="t" r="r" b="b"/>
            <a:pathLst>
              <a:path w="54609" h="361950">
                <a:moveTo>
                  <a:pt x="54158" y="0"/>
                </a:moveTo>
                <a:lnTo>
                  <a:pt x="0" y="0"/>
                </a:lnTo>
                <a:lnTo>
                  <a:pt x="0" y="361950"/>
                </a:lnTo>
                <a:lnTo>
                  <a:pt x="54158" y="361950"/>
                </a:lnTo>
                <a:lnTo>
                  <a:pt x="54158" y="0"/>
                </a:lnTo>
                <a:close/>
              </a:path>
            </a:pathLst>
          </a:custGeom>
          <a:solidFill>
            <a:srgbClr val="72BFC5"/>
          </a:solidFill>
        </p:spPr>
        <p:txBody>
          <a:bodyPr wrap="square" lIns="0" tIns="0" rIns="0" bIns="0" rtlCol="0"/>
          <a:lstStyle/>
          <a:p>
            <a:endParaRPr sz="2400"/>
          </a:p>
        </p:txBody>
      </p:sp>
      <p:sp>
        <p:nvSpPr>
          <p:cNvPr id="7" name="object 7"/>
          <p:cNvSpPr txBox="1"/>
          <p:nvPr/>
        </p:nvSpPr>
        <p:spPr>
          <a:xfrm>
            <a:off x="104986" y="46143"/>
            <a:ext cx="2534073" cy="345330"/>
          </a:xfrm>
          <a:prstGeom prst="rect">
            <a:avLst/>
          </a:prstGeom>
        </p:spPr>
        <p:txBody>
          <a:bodyPr vert="horz" wrap="square" lIns="0" tIns="16933" rIns="0" bIns="0" rtlCol="0">
            <a:spAutoFit/>
          </a:bodyPr>
          <a:lstStyle/>
          <a:p>
            <a:pPr marL="16933">
              <a:spcBef>
                <a:spcPts val="133"/>
              </a:spcBef>
            </a:pPr>
            <a:r>
              <a:rPr sz="2133" spc="-7" dirty="0">
                <a:latin typeface="Arial"/>
                <a:cs typeface="Arial"/>
              </a:rPr>
              <a:t>2</a:t>
            </a:r>
            <a:r>
              <a:rPr sz="2133" spc="7" dirty="0">
                <a:latin typeface="Arial"/>
                <a:cs typeface="Arial"/>
              </a:rPr>
              <a:t>.</a:t>
            </a:r>
            <a:r>
              <a:rPr sz="2133" spc="-7" dirty="0">
                <a:latin typeface="Arial"/>
                <a:cs typeface="Arial"/>
              </a:rPr>
              <a:t>2</a:t>
            </a:r>
            <a:r>
              <a:rPr sz="2133" spc="7" dirty="0">
                <a:latin typeface="Arial"/>
                <a:cs typeface="Arial"/>
              </a:rPr>
              <a:t>.</a:t>
            </a:r>
            <a:r>
              <a:rPr sz="2133" spc="-13" dirty="0">
                <a:latin typeface="Arial"/>
                <a:cs typeface="Arial"/>
              </a:rPr>
              <a:t>1</a:t>
            </a:r>
            <a:r>
              <a:rPr sz="2133" dirty="0">
                <a:latin typeface="宋体"/>
                <a:cs typeface="宋体"/>
              </a:rPr>
              <a:t>一、元辅音分析</a:t>
            </a:r>
            <a:endParaRPr sz="2133">
              <a:latin typeface="宋体"/>
              <a:cs typeface="宋体"/>
            </a:endParaRPr>
          </a:p>
        </p:txBody>
      </p:sp>
      <p:sp>
        <p:nvSpPr>
          <p:cNvPr id="9" name="object 9"/>
          <p:cNvSpPr txBox="1">
            <a:spLocks noGrp="1"/>
          </p:cNvSpPr>
          <p:nvPr>
            <p:ph type="ftr" sz="quarter" idx="5"/>
          </p:nvPr>
        </p:nvSpPr>
        <p:spPr>
          <a:xfrm>
            <a:off x="5384800" y="8314594"/>
            <a:ext cx="5486400" cy="807913"/>
          </a:xfrm>
          <a:prstGeom prst="rect">
            <a:avLst/>
          </a:prstGeom>
        </p:spPr>
        <p:txBody>
          <a:bodyPr vert="horz" wrap="square" lIns="0" tIns="0" rIns="0" bIns="0" rtlCol="0" anchor="ctr">
            <a:spAutoFit/>
          </a:bodyPr>
          <a:lstStyle/>
          <a:p>
            <a:pPr marL="16933">
              <a:lnSpc>
                <a:spcPts val="2113"/>
              </a:lnSpc>
            </a:pPr>
            <a:r>
              <a:rPr dirty="0"/>
              <a:t>7:30-9:40学知识9:40-9:50随堂考9:50-9:55复习</a:t>
            </a:r>
            <a:r>
              <a:rPr spc="-67" dirty="0"/>
              <a:t> </a:t>
            </a:r>
            <a:r>
              <a:rPr dirty="0"/>
              <a:t>累积2小时直播真题奖</a:t>
            </a:r>
            <a:r>
              <a:rPr spc="-60" dirty="0"/>
              <a:t> </a:t>
            </a:r>
            <a:r>
              <a:rPr dirty="0"/>
              <a:t>没听懂的童鞋可下载李东洋精讲2重点总结</a:t>
            </a:r>
          </a:p>
        </p:txBody>
      </p:sp>
      <p:sp>
        <p:nvSpPr>
          <p:cNvPr id="8" name="object 8"/>
          <p:cNvSpPr txBox="1"/>
          <p:nvPr/>
        </p:nvSpPr>
        <p:spPr>
          <a:xfrm>
            <a:off x="1214119" y="400897"/>
            <a:ext cx="9095740" cy="4759935"/>
          </a:xfrm>
          <a:prstGeom prst="rect">
            <a:avLst/>
          </a:prstGeom>
        </p:spPr>
        <p:txBody>
          <a:bodyPr vert="horz" wrap="square" lIns="0" tIns="16933" rIns="0" bIns="0" rtlCol="0">
            <a:spAutoFit/>
          </a:bodyPr>
          <a:lstStyle/>
          <a:p>
            <a:pPr marL="491901" algn="ctr">
              <a:spcBef>
                <a:spcPts val="133"/>
              </a:spcBef>
            </a:pPr>
            <a:r>
              <a:rPr sz="3600" b="1" dirty="0">
                <a:solidFill>
                  <a:srgbClr val="0070C0"/>
                </a:solidFill>
                <a:latin typeface="微软雅黑"/>
                <a:cs typeface="微软雅黑"/>
              </a:rPr>
              <a:t>练习题</a:t>
            </a:r>
            <a:endParaRPr sz="3600">
              <a:latin typeface="微软雅黑"/>
              <a:cs typeface="微软雅黑"/>
            </a:endParaRPr>
          </a:p>
          <a:p>
            <a:pPr marL="16933" marR="6773" indent="120224">
              <a:lnSpc>
                <a:spcPct val="142400"/>
              </a:lnSpc>
              <a:spcBef>
                <a:spcPts val="2873"/>
              </a:spcBef>
            </a:pPr>
            <a:r>
              <a:rPr sz="3200" dirty="0">
                <a:latin typeface="微软雅黑"/>
                <a:cs typeface="微软雅黑"/>
              </a:rPr>
              <a:t>听觉上最自然、最容易分辨的最小语音单位是（）  </a:t>
            </a:r>
            <a:r>
              <a:rPr sz="3200" spc="-7" dirty="0">
                <a:latin typeface="微软雅黑"/>
                <a:cs typeface="微软雅黑"/>
              </a:rPr>
              <a:t>A:</a:t>
            </a:r>
            <a:r>
              <a:rPr sz="3200" dirty="0">
                <a:latin typeface="微软雅黑"/>
                <a:cs typeface="微软雅黑"/>
              </a:rPr>
              <a:t>音素</a:t>
            </a:r>
            <a:endParaRPr sz="3200">
              <a:latin typeface="微软雅黑"/>
              <a:cs typeface="微软雅黑"/>
            </a:endParaRPr>
          </a:p>
          <a:p>
            <a:pPr marL="16933">
              <a:spcBef>
                <a:spcPts val="2427"/>
              </a:spcBef>
            </a:pPr>
            <a:r>
              <a:rPr sz="3200" spc="-7" dirty="0">
                <a:latin typeface="微软雅黑"/>
                <a:cs typeface="微软雅黑"/>
              </a:rPr>
              <a:t>B:</a:t>
            </a:r>
            <a:r>
              <a:rPr sz="3200" spc="-13" dirty="0">
                <a:latin typeface="微软雅黑"/>
                <a:cs typeface="微软雅黑"/>
              </a:rPr>
              <a:t> </a:t>
            </a:r>
            <a:r>
              <a:rPr sz="3200" dirty="0">
                <a:latin typeface="微软雅黑"/>
                <a:cs typeface="微软雅黑"/>
              </a:rPr>
              <a:t>重音</a:t>
            </a:r>
            <a:endParaRPr sz="3200">
              <a:latin typeface="微软雅黑"/>
              <a:cs typeface="微软雅黑"/>
            </a:endParaRPr>
          </a:p>
          <a:p>
            <a:pPr marL="16933" marR="7848404">
              <a:lnSpc>
                <a:spcPct val="163200"/>
              </a:lnSpc>
              <a:spcBef>
                <a:spcPts val="133"/>
              </a:spcBef>
            </a:pPr>
            <a:r>
              <a:rPr sz="3200" spc="-13" dirty="0">
                <a:latin typeface="微软雅黑"/>
                <a:cs typeface="微软雅黑"/>
              </a:rPr>
              <a:t>C:</a:t>
            </a:r>
            <a:r>
              <a:rPr sz="3200" dirty="0">
                <a:latin typeface="微软雅黑"/>
                <a:cs typeface="微软雅黑"/>
              </a:rPr>
              <a:t>音位 </a:t>
            </a:r>
            <a:r>
              <a:rPr sz="3200" spc="-7" dirty="0">
                <a:solidFill>
                  <a:srgbClr val="FF0000"/>
                </a:solidFill>
                <a:latin typeface="微软雅黑"/>
                <a:cs typeface="微软雅黑"/>
              </a:rPr>
              <a:t>D:</a:t>
            </a:r>
            <a:r>
              <a:rPr sz="3200" dirty="0">
                <a:solidFill>
                  <a:srgbClr val="FF0000"/>
                </a:solidFill>
                <a:latin typeface="微软雅黑"/>
                <a:cs typeface="微软雅黑"/>
              </a:rPr>
              <a:t>音节</a:t>
            </a:r>
            <a:endParaRPr sz="3200">
              <a:latin typeface="微软雅黑"/>
              <a:cs typeface="微软雅黑"/>
            </a:endParaRPr>
          </a:p>
        </p:txBody>
      </p:sp>
    </p:spTree>
    <p:extLst>
      <p:ext uri="{BB962C8B-B14F-4D97-AF65-F5344CB8AC3E}">
        <p14:creationId xmlns:p14="http://schemas.microsoft.com/office/powerpoint/2010/main" val="8358753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4501"/>
            <a:ext cx="12192000" cy="662940"/>
            <a:chOff x="0" y="333375"/>
            <a:chExt cx="9144000" cy="497205"/>
          </a:xfrm>
        </p:grpSpPr>
        <p:sp>
          <p:nvSpPr>
            <p:cNvPr id="3" name="object 3"/>
            <p:cNvSpPr/>
            <p:nvPr/>
          </p:nvSpPr>
          <p:spPr>
            <a:xfrm>
              <a:off x="0" y="352425"/>
              <a:ext cx="859155" cy="478155"/>
            </a:xfrm>
            <a:custGeom>
              <a:avLst/>
              <a:gdLst/>
              <a:ahLst/>
              <a:cxnLst/>
              <a:rect l="l" t="t" r="r" b="b"/>
              <a:pathLst>
                <a:path w="859155" h="478155">
                  <a:moveTo>
                    <a:pt x="779196" y="0"/>
                  </a:moveTo>
                  <a:lnTo>
                    <a:pt x="79641" y="0"/>
                  </a:lnTo>
                  <a:lnTo>
                    <a:pt x="48641" y="6258"/>
                  </a:lnTo>
                  <a:lnTo>
                    <a:pt x="23326" y="23326"/>
                  </a:lnTo>
                  <a:lnTo>
                    <a:pt x="6258" y="48641"/>
                  </a:lnTo>
                  <a:lnTo>
                    <a:pt x="0" y="79641"/>
                  </a:lnTo>
                  <a:lnTo>
                    <a:pt x="0" y="398195"/>
                  </a:lnTo>
                  <a:lnTo>
                    <a:pt x="6258" y="429196"/>
                  </a:lnTo>
                  <a:lnTo>
                    <a:pt x="23326" y="454511"/>
                  </a:lnTo>
                  <a:lnTo>
                    <a:pt x="48641" y="471578"/>
                  </a:lnTo>
                  <a:lnTo>
                    <a:pt x="79641" y="477837"/>
                  </a:lnTo>
                  <a:lnTo>
                    <a:pt x="779196" y="477837"/>
                  </a:lnTo>
                  <a:lnTo>
                    <a:pt x="810196" y="471578"/>
                  </a:lnTo>
                  <a:lnTo>
                    <a:pt x="835511" y="454511"/>
                  </a:lnTo>
                  <a:lnTo>
                    <a:pt x="852579" y="429196"/>
                  </a:lnTo>
                  <a:lnTo>
                    <a:pt x="858838" y="398195"/>
                  </a:lnTo>
                  <a:lnTo>
                    <a:pt x="858838" y="79641"/>
                  </a:lnTo>
                  <a:lnTo>
                    <a:pt x="852579" y="48641"/>
                  </a:lnTo>
                  <a:lnTo>
                    <a:pt x="835511" y="23326"/>
                  </a:lnTo>
                  <a:lnTo>
                    <a:pt x="810196" y="6258"/>
                  </a:lnTo>
                  <a:lnTo>
                    <a:pt x="779196" y="0"/>
                  </a:lnTo>
                  <a:close/>
                </a:path>
              </a:pathLst>
            </a:custGeom>
            <a:solidFill>
              <a:srgbClr val="0070C0"/>
            </a:solidFill>
          </p:spPr>
          <p:txBody>
            <a:bodyPr wrap="square" lIns="0" tIns="0" rIns="0" bIns="0" rtlCol="0"/>
            <a:lstStyle/>
            <a:p>
              <a:endParaRPr sz="2400"/>
            </a:p>
          </p:txBody>
        </p:sp>
        <p:sp>
          <p:nvSpPr>
            <p:cNvPr id="4" name="object 4"/>
            <p:cNvSpPr/>
            <p:nvPr/>
          </p:nvSpPr>
          <p:spPr>
            <a:xfrm>
              <a:off x="0" y="339725"/>
              <a:ext cx="9144000" cy="0"/>
            </a:xfrm>
            <a:custGeom>
              <a:avLst/>
              <a:gdLst/>
              <a:ahLst/>
              <a:cxnLst/>
              <a:rect l="l" t="t" r="r" b="b"/>
              <a:pathLst>
                <a:path w="9144000">
                  <a:moveTo>
                    <a:pt x="0" y="0"/>
                  </a:moveTo>
                  <a:lnTo>
                    <a:pt x="9144000" y="1"/>
                  </a:lnTo>
                </a:path>
              </a:pathLst>
            </a:custGeom>
            <a:ln w="12700">
              <a:solidFill>
                <a:srgbClr val="BBE0E3"/>
              </a:solidFill>
            </a:ln>
          </p:spPr>
          <p:txBody>
            <a:bodyPr wrap="square" lIns="0" tIns="0" rIns="0" bIns="0" rtlCol="0"/>
            <a:lstStyle/>
            <a:p>
              <a:endParaRPr sz="2400"/>
            </a:p>
          </p:txBody>
        </p:sp>
      </p:grpSp>
      <p:sp>
        <p:nvSpPr>
          <p:cNvPr id="5" name="object 5"/>
          <p:cNvSpPr/>
          <p:nvPr/>
        </p:nvSpPr>
        <p:spPr>
          <a:xfrm>
            <a:off x="0" y="6466417"/>
            <a:ext cx="12192000" cy="392007"/>
          </a:xfrm>
          <a:custGeom>
            <a:avLst/>
            <a:gdLst/>
            <a:ahLst/>
            <a:cxnLst/>
            <a:rect l="l" t="t" r="r" b="b"/>
            <a:pathLst>
              <a:path w="9144000" h="294004">
                <a:moveTo>
                  <a:pt x="9144000" y="0"/>
                </a:moveTo>
                <a:lnTo>
                  <a:pt x="48951" y="0"/>
                </a:lnTo>
                <a:lnTo>
                  <a:pt x="29897" y="3846"/>
                </a:lnTo>
                <a:lnTo>
                  <a:pt x="14337" y="14337"/>
                </a:lnTo>
                <a:lnTo>
                  <a:pt x="3846" y="29897"/>
                </a:lnTo>
                <a:lnTo>
                  <a:pt x="0" y="48951"/>
                </a:lnTo>
                <a:lnTo>
                  <a:pt x="0" y="293687"/>
                </a:lnTo>
                <a:lnTo>
                  <a:pt x="9144000" y="293687"/>
                </a:lnTo>
                <a:lnTo>
                  <a:pt x="9144000" y="0"/>
                </a:lnTo>
                <a:close/>
              </a:path>
            </a:pathLst>
          </a:custGeom>
          <a:solidFill>
            <a:srgbClr val="2E75B6"/>
          </a:solidFill>
        </p:spPr>
        <p:txBody>
          <a:bodyPr wrap="square" lIns="0" tIns="0" rIns="0" bIns="0" rtlCol="0"/>
          <a:lstStyle/>
          <a:p>
            <a:endParaRPr sz="2400"/>
          </a:p>
        </p:txBody>
      </p:sp>
      <p:sp>
        <p:nvSpPr>
          <p:cNvPr id="6" name="object 6"/>
          <p:cNvSpPr txBox="1">
            <a:spLocks noGrp="1"/>
          </p:cNvSpPr>
          <p:nvPr>
            <p:ph type="title"/>
          </p:nvPr>
        </p:nvSpPr>
        <p:spPr>
          <a:xfrm>
            <a:off x="2939144" y="693751"/>
            <a:ext cx="12402457" cy="509541"/>
          </a:xfrm>
          <a:prstGeom prst="rect">
            <a:avLst/>
          </a:prstGeom>
        </p:spPr>
        <p:txBody>
          <a:bodyPr vert="horz" wrap="square" lIns="0" tIns="16933" rIns="0" bIns="0" rtlCol="0" anchor="ctr">
            <a:spAutoFit/>
          </a:bodyPr>
          <a:lstStyle/>
          <a:p>
            <a:pPr marL="16933">
              <a:lnSpc>
                <a:spcPct val="100000"/>
              </a:lnSpc>
              <a:spcBef>
                <a:spcPts val="133"/>
              </a:spcBef>
            </a:pPr>
            <a:r>
              <a:rPr dirty="0"/>
              <a:t>练习题</a:t>
            </a:r>
          </a:p>
        </p:txBody>
      </p:sp>
      <p:sp>
        <p:nvSpPr>
          <p:cNvPr id="8" name="object 8"/>
          <p:cNvSpPr txBox="1">
            <a:spLocks noGrp="1"/>
          </p:cNvSpPr>
          <p:nvPr>
            <p:ph type="ftr" sz="quarter" idx="4294967295"/>
          </p:nvPr>
        </p:nvSpPr>
        <p:spPr>
          <a:xfrm>
            <a:off x="124102" y="6528965"/>
            <a:ext cx="12005733" cy="269304"/>
          </a:xfrm>
          <a:prstGeom prst="rect">
            <a:avLst/>
          </a:prstGeom>
        </p:spPr>
        <p:txBody>
          <a:bodyPr vert="horz" wrap="square" lIns="0" tIns="0" rIns="0" bIns="0" rtlCol="0">
            <a:spAutoFit/>
          </a:bodyPr>
          <a:lstStyle/>
          <a:p>
            <a:pPr marL="16933">
              <a:lnSpc>
                <a:spcPts val="2113"/>
              </a:lnSpc>
            </a:pPr>
            <a:r>
              <a:rPr dirty="0"/>
              <a:t>7:30-9:40学知识9:40-9:50随堂考9:50-9:55复习</a:t>
            </a:r>
            <a:r>
              <a:rPr spc="-67" dirty="0"/>
              <a:t> </a:t>
            </a:r>
            <a:r>
              <a:rPr dirty="0"/>
              <a:t>累积2小时直播真题奖</a:t>
            </a:r>
            <a:r>
              <a:rPr spc="-60" dirty="0"/>
              <a:t> </a:t>
            </a:r>
            <a:r>
              <a:rPr dirty="0"/>
              <a:t>没听懂的童鞋可下载李东洋精讲2重点总结</a:t>
            </a:r>
          </a:p>
        </p:txBody>
      </p:sp>
      <p:sp>
        <p:nvSpPr>
          <p:cNvPr id="7" name="object 7"/>
          <p:cNvSpPr txBox="1"/>
          <p:nvPr/>
        </p:nvSpPr>
        <p:spPr>
          <a:xfrm>
            <a:off x="1214119" y="1314874"/>
            <a:ext cx="5438139" cy="3841137"/>
          </a:xfrm>
          <a:prstGeom prst="rect">
            <a:avLst/>
          </a:prstGeom>
        </p:spPr>
        <p:txBody>
          <a:bodyPr vert="horz" wrap="square" lIns="0" tIns="16087" rIns="0" bIns="0" rtlCol="0">
            <a:spAutoFit/>
          </a:bodyPr>
          <a:lstStyle/>
          <a:p>
            <a:pPr marL="16933" marR="6773">
              <a:lnSpc>
                <a:spcPct val="142400"/>
              </a:lnSpc>
              <a:spcBef>
                <a:spcPts val="127"/>
              </a:spcBef>
            </a:pPr>
            <a:r>
              <a:rPr sz="3200" dirty="0">
                <a:latin typeface="微软雅黑"/>
                <a:cs typeface="微软雅黑"/>
              </a:rPr>
              <a:t>下面各项中属于清音的是（</a:t>
            </a:r>
            <a:r>
              <a:rPr sz="3200" spc="-133" dirty="0">
                <a:latin typeface="微软雅黑"/>
                <a:cs typeface="微软雅黑"/>
              </a:rPr>
              <a:t> </a:t>
            </a:r>
            <a:r>
              <a:rPr sz="3200" dirty="0">
                <a:latin typeface="微软雅黑"/>
                <a:cs typeface="微软雅黑"/>
              </a:rPr>
              <a:t>）  </a:t>
            </a:r>
            <a:r>
              <a:rPr sz="3200" spc="-7" dirty="0">
                <a:latin typeface="微软雅黑"/>
                <a:cs typeface="微软雅黑"/>
              </a:rPr>
              <a:t>A:[m]</a:t>
            </a:r>
            <a:endParaRPr sz="3200">
              <a:latin typeface="微软雅黑"/>
              <a:cs typeface="微软雅黑"/>
            </a:endParaRPr>
          </a:p>
          <a:p>
            <a:pPr marL="16933">
              <a:spcBef>
                <a:spcPts val="2427"/>
              </a:spcBef>
            </a:pPr>
            <a:r>
              <a:rPr sz="3200" spc="-7" dirty="0">
                <a:latin typeface="微软雅黑"/>
                <a:cs typeface="微软雅黑"/>
              </a:rPr>
              <a:t>B:[a]</a:t>
            </a:r>
            <a:endParaRPr sz="3200">
              <a:latin typeface="微软雅黑"/>
              <a:cs typeface="微软雅黑"/>
            </a:endParaRPr>
          </a:p>
          <a:p>
            <a:pPr marL="16933">
              <a:spcBef>
                <a:spcPts val="2560"/>
              </a:spcBef>
            </a:pPr>
            <a:r>
              <a:rPr sz="3200" spc="-7" dirty="0">
                <a:latin typeface="微软雅黑"/>
                <a:cs typeface="微软雅黑"/>
              </a:rPr>
              <a:t>C:</a:t>
            </a:r>
            <a:r>
              <a:rPr sz="3200" spc="-127" dirty="0">
                <a:latin typeface="微软雅黑"/>
                <a:cs typeface="微软雅黑"/>
              </a:rPr>
              <a:t> </a:t>
            </a:r>
            <a:r>
              <a:rPr sz="3200" spc="-7" dirty="0">
                <a:latin typeface="微软雅黑"/>
                <a:cs typeface="微软雅黑"/>
              </a:rPr>
              <a:t>[b]</a:t>
            </a:r>
            <a:endParaRPr sz="3200">
              <a:latin typeface="微软雅黑"/>
              <a:cs typeface="微软雅黑"/>
            </a:endParaRPr>
          </a:p>
          <a:p>
            <a:pPr marL="16933">
              <a:spcBef>
                <a:spcPts val="2427"/>
              </a:spcBef>
            </a:pPr>
            <a:r>
              <a:rPr sz="3200" spc="-7" dirty="0">
                <a:latin typeface="微软雅黑"/>
                <a:cs typeface="微软雅黑"/>
              </a:rPr>
              <a:t>D:[ts]</a:t>
            </a:r>
            <a:endParaRPr sz="3200">
              <a:latin typeface="微软雅黑"/>
              <a:cs typeface="微软雅黑"/>
            </a:endParaRPr>
          </a:p>
        </p:txBody>
      </p:sp>
    </p:spTree>
    <p:extLst>
      <p:ext uri="{BB962C8B-B14F-4D97-AF65-F5344CB8AC3E}">
        <p14:creationId xmlns:p14="http://schemas.microsoft.com/office/powerpoint/2010/main" val="7217301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28337" y="997081"/>
            <a:ext cx="12192000" cy="4264137"/>
          </a:xfrm>
          <a:prstGeom prst="rect">
            <a:avLst/>
          </a:prstGeom>
        </p:spPr>
      </p:pic>
      <p:pic>
        <p:nvPicPr>
          <p:cNvPr id="3" name="图片 2"/>
          <p:cNvPicPr>
            <a:picLocks noChangeAspect="1"/>
          </p:cNvPicPr>
          <p:nvPr/>
        </p:nvPicPr>
        <p:blipFill>
          <a:blip r:embed="rId3"/>
          <a:stretch>
            <a:fillRect/>
          </a:stretch>
        </p:blipFill>
        <p:spPr>
          <a:xfrm>
            <a:off x="1" y="0"/>
            <a:ext cx="3454350" cy="786063"/>
          </a:xfrm>
          <a:prstGeom prst="rect">
            <a:avLst/>
          </a:prstGeom>
        </p:spPr>
      </p:pic>
      <p:pic>
        <p:nvPicPr>
          <p:cNvPr id="7" name="图片 6"/>
          <p:cNvPicPr>
            <a:picLocks noChangeAspect="1"/>
          </p:cNvPicPr>
          <p:nvPr/>
        </p:nvPicPr>
        <p:blipFill>
          <a:blip r:embed="rId4"/>
          <a:stretch>
            <a:fillRect/>
          </a:stretch>
        </p:blipFill>
        <p:spPr>
          <a:xfrm>
            <a:off x="0" y="5262019"/>
            <a:ext cx="2662989" cy="571500"/>
          </a:xfrm>
          <a:prstGeom prst="rect">
            <a:avLst/>
          </a:prstGeom>
        </p:spPr>
      </p:pic>
      <p:sp>
        <p:nvSpPr>
          <p:cNvPr id="8" name="文本框 7"/>
          <p:cNvSpPr txBox="1"/>
          <p:nvPr/>
        </p:nvSpPr>
        <p:spPr>
          <a:xfrm>
            <a:off x="469719" y="3721768"/>
            <a:ext cx="1723549" cy="461665"/>
          </a:xfrm>
          <a:prstGeom prst="rect">
            <a:avLst/>
          </a:prstGeom>
          <a:noFill/>
        </p:spPr>
        <p:txBody>
          <a:bodyPr wrap="none" rtlCol="0">
            <a:spAutoFit/>
          </a:bodyPr>
          <a:lstStyle/>
          <a:p>
            <a:r>
              <a:rPr kumimoji="1" lang="zh-CN" altLang="en-US" sz="2400" b="1" smtClean="0">
                <a:solidFill>
                  <a:srgbClr val="C00000"/>
                </a:solidFill>
              </a:rPr>
              <a:t>［选择题］</a:t>
            </a:r>
            <a:endParaRPr kumimoji="1" lang="zh-CN" altLang="en-US" sz="2400" b="1">
              <a:solidFill>
                <a:srgbClr val="C00000"/>
              </a:solidFill>
            </a:endParaRPr>
          </a:p>
        </p:txBody>
      </p:sp>
      <p:sp>
        <p:nvSpPr>
          <p:cNvPr id="9" name="文本框 8"/>
          <p:cNvSpPr txBox="1"/>
          <p:nvPr/>
        </p:nvSpPr>
        <p:spPr>
          <a:xfrm>
            <a:off x="4851529" y="5505978"/>
            <a:ext cx="7340471" cy="369332"/>
          </a:xfrm>
          <a:prstGeom prst="rect">
            <a:avLst/>
          </a:prstGeom>
          <a:noFill/>
        </p:spPr>
        <p:txBody>
          <a:bodyPr wrap="none" rtlCol="0">
            <a:spAutoFit/>
          </a:bodyPr>
          <a:lstStyle/>
          <a:p>
            <a:r>
              <a:rPr lang="zh-CN" altLang="en-US" dirty="0">
                <a:latin typeface="KaiTi" charset="-122"/>
                <a:ea typeface="KaiTi" charset="-122"/>
                <a:cs typeface="KaiTi" charset="-122"/>
              </a:rPr>
              <a:t>从语言历时演变角度来划分不同的语言，可以建立语言的</a:t>
            </a:r>
            <a:r>
              <a:rPr lang="zh-CN" altLang="en-US" dirty="0" smtClean="0">
                <a:latin typeface="KaiTi" charset="-122"/>
                <a:ea typeface="KaiTi" charset="-122"/>
                <a:cs typeface="KaiTi" charset="-122"/>
              </a:rPr>
              <a:t>（</a:t>
            </a:r>
            <a:r>
              <a:rPr lang="zh-CN" altLang="en-US" b="1" dirty="0">
                <a:solidFill>
                  <a:srgbClr val="C00000"/>
                </a:solidFill>
                <a:latin typeface="KaiTi" charset="-122"/>
                <a:ea typeface="KaiTi" charset="-122"/>
                <a:cs typeface="KaiTi" charset="-122"/>
              </a:rPr>
              <a:t>谱系分类</a:t>
            </a:r>
            <a:r>
              <a:rPr lang="zh-CN" altLang="en-US" dirty="0" smtClean="0">
                <a:latin typeface="KaiTi" charset="-122"/>
                <a:ea typeface="KaiTi" charset="-122"/>
                <a:cs typeface="KaiTi" charset="-122"/>
              </a:rPr>
              <a:t>）</a:t>
            </a:r>
            <a:endParaRPr kumimoji="1" lang="zh-CN" altLang="en-US" dirty="0">
              <a:latin typeface="KaiTi" charset="-122"/>
              <a:ea typeface="KaiTi" charset="-122"/>
              <a:cs typeface="KaiTi" charset="-122"/>
            </a:endParaRPr>
          </a:p>
        </p:txBody>
      </p:sp>
      <p:pic>
        <p:nvPicPr>
          <p:cNvPr id="10" name="图片 9"/>
          <p:cNvPicPr>
            <a:picLocks noChangeAspect="1"/>
          </p:cNvPicPr>
          <p:nvPr/>
        </p:nvPicPr>
        <p:blipFill>
          <a:blip r:embed="rId5"/>
          <a:stretch>
            <a:fillRect/>
          </a:stretch>
        </p:blipFill>
        <p:spPr>
          <a:xfrm>
            <a:off x="469719" y="4477099"/>
            <a:ext cx="3882983" cy="1568239"/>
          </a:xfrm>
          <a:prstGeom prst="rect">
            <a:avLst/>
          </a:prstGeom>
        </p:spPr>
      </p:pic>
      <p:sp>
        <p:nvSpPr>
          <p:cNvPr id="2" name="云形标注 1"/>
          <p:cNvSpPr/>
          <p:nvPr/>
        </p:nvSpPr>
        <p:spPr>
          <a:xfrm>
            <a:off x="7427496" y="593558"/>
            <a:ext cx="3561346" cy="1748589"/>
          </a:xfrm>
          <a:prstGeom prst="cloudCallou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形态语、孤立语</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019103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4501"/>
            <a:ext cx="12192000" cy="662940"/>
            <a:chOff x="0" y="333375"/>
            <a:chExt cx="9144000" cy="497205"/>
          </a:xfrm>
        </p:grpSpPr>
        <p:sp>
          <p:nvSpPr>
            <p:cNvPr id="3" name="object 3"/>
            <p:cNvSpPr/>
            <p:nvPr/>
          </p:nvSpPr>
          <p:spPr>
            <a:xfrm>
              <a:off x="0" y="352425"/>
              <a:ext cx="859155" cy="478155"/>
            </a:xfrm>
            <a:custGeom>
              <a:avLst/>
              <a:gdLst/>
              <a:ahLst/>
              <a:cxnLst/>
              <a:rect l="l" t="t" r="r" b="b"/>
              <a:pathLst>
                <a:path w="859155" h="478155">
                  <a:moveTo>
                    <a:pt x="779196" y="0"/>
                  </a:moveTo>
                  <a:lnTo>
                    <a:pt x="79641" y="0"/>
                  </a:lnTo>
                  <a:lnTo>
                    <a:pt x="48641" y="6258"/>
                  </a:lnTo>
                  <a:lnTo>
                    <a:pt x="23326" y="23326"/>
                  </a:lnTo>
                  <a:lnTo>
                    <a:pt x="6258" y="48641"/>
                  </a:lnTo>
                  <a:lnTo>
                    <a:pt x="0" y="79641"/>
                  </a:lnTo>
                  <a:lnTo>
                    <a:pt x="0" y="398195"/>
                  </a:lnTo>
                  <a:lnTo>
                    <a:pt x="6258" y="429196"/>
                  </a:lnTo>
                  <a:lnTo>
                    <a:pt x="23326" y="454511"/>
                  </a:lnTo>
                  <a:lnTo>
                    <a:pt x="48641" y="471578"/>
                  </a:lnTo>
                  <a:lnTo>
                    <a:pt x="79641" y="477837"/>
                  </a:lnTo>
                  <a:lnTo>
                    <a:pt x="779196" y="477837"/>
                  </a:lnTo>
                  <a:lnTo>
                    <a:pt x="810196" y="471578"/>
                  </a:lnTo>
                  <a:lnTo>
                    <a:pt x="835511" y="454511"/>
                  </a:lnTo>
                  <a:lnTo>
                    <a:pt x="852579" y="429196"/>
                  </a:lnTo>
                  <a:lnTo>
                    <a:pt x="858838" y="398195"/>
                  </a:lnTo>
                  <a:lnTo>
                    <a:pt x="858838" y="79641"/>
                  </a:lnTo>
                  <a:lnTo>
                    <a:pt x="852579" y="48641"/>
                  </a:lnTo>
                  <a:lnTo>
                    <a:pt x="835511" y="23326"/>
                  </a:lnTo>
                  <a:lnTo>
                    <a:pt x="810196" y="6258"/>
                  </a:lnTo>
                  <a:lnTo>
                    <a:pt x="779196" y="0"/>
                  </a:lnTo>
                  <a:close/>
                </a:path>
              </a:pathLst>
            </a:custGeom>
            <a:solidFill>
              <a:srgbClr val="0070C0"/>
            </a:solidFill>
          </p:spPr>
          <p:txBody>
            <a:bodyPr wrap="square" lIns="0" tIns="0" rIns="0" bIns="0" rtlCol="0"/>
            <a:lstStyle/>
            <a:p>
              <a:endParaRPr sz="2400"/>
            </a:p>
          </p:txBody>
        </p:sp>
        <p:sp>
          <p:nvSpPr>
            <p:cNvPr id="4" name="object 4"/>
            <p:cNvSpPr/>
            <p:nvPr/>
          </p:nvSpPr>
          <p:spPr>
            <a:xfrm>
              <a:off x="0" y="339725"/>
              <a:ext cx="9144000" cy="0"/>
            </a:xfrm>
            <a:custGeom>
              <a:avLst/>
              <a:gdLst/>
              <a:ahLst/>
              <a:cxnLst/>
              <a:rect l="l" t="t" r="r" b="b"/>
              <a:pathLst>
                <a:path w="9144000">
                  <a:moveTo>
                    <a:pt x="0" y="0"/>
                  </a:moveTo>
                  <a:lnTo>
                    <a:pt x="9144000" y="1"/>
                  </a:lnTo>
                </a:path>
              </a:pathLst>
            </a:custGeom>
            <a:ln w="12700">
              <a:solidFill>
                <a:srgbClr val="BBE0E3"/>
              </a:solidFill>
            </a:ln>
          </p:spPr>
          <p:txBody>
            <a:bodyPr wrap="square" lIns="0" tIns="0" rIns="0" bIns="0" rtlCol="0"/>
            <a:lstStyle/>
            <a:p>
              <a:endParaRPr sz="2400"/>
            </a:p>
          </p:txBody>
        </p:sp>
      </p:grpSp>
      <p:sp>
        <p:nvSpPr>
          <p:cNvPr id="5" name="object 5"/>
          <p:cNvSpPr/>
          <p:nvPr/>
        </p:nvSpPr>
        <p:spPr>
          <a:xfrm>
            <a:off x="0" y="6466417"/>
            <a:ext cx="12192000" cy="392007"/>
          </a:xfrm>
          <a:custGeom>
            <a:avLst/>
            <a:gdLst/>
            <a:ahLst/>
            <a:cxnLst/>
            <a:rect l="l" t="t" r="r" b="b"/>
            <a:pathLst>
              <a:path w="9144000" h="294004">
                <a:moveTo>
                  <a:pt x="9144000" y="0"/>
                </a:moveTo>
                <a:lnTo>
                  <a:pt x="48951" y="0"/>
                </a:lnTo>
                <a:lnTo>
                  <a:pt x="29897" y="3846"/>
                </a:lnTo>
                <a:lnTo>
                  <a:pt x="14337" y="14337"/>
                </a:lnTo>
                <a:lnTo>
                  <a:pt x="3846" y="29897"/>
                </a:lnTo>
                <a:lnTo>
                  <a:pt x="0" y="48951"/>
                </a:lnTo>
                <a:lnTo>
                  <a:pt x="0" y="293687"/>
                </a:lnTo>
                <a:lnTo>
                  <a:pt x="9144000" y="293687"/>
                </a:lnTo>
                <a:lnTo>
                  <a:pt x="9144000" y="0"/>
                </a:lnTo>
                <a:close/>
              </a:path>
            </a:pathLst>
          </a:custGeom>
          <a:solidFill>
            <a:srgbClr val="2E75B6"/>
          </a:solidFill>
        </p:spPr>
        <p:txBody>
          <a:bodyPr wrap="square" lIns="0" tIns="0" rIns="0" bIns="0" rtlCol="0"/>
          <a:lstStyle/>
          <a:p>
            <a:endParaRPr sz="2400"/>
          </a:p>
        </p:txBody>
      </p:sp>
      <p:sp>
        <p:nvSpPr>
          <p:cNvPr id="6" name="object 6"/>
          <p:cNvSpPr txBox="1">
            <a:spLocks noGrp="1"/>
          </p:cNvSpPr>
          <p:nvPr>
            <p:ph type="title"/>
          </p:nvPr>
        </p:nvSpPr>
        <p:spPr>
          <a:xfrm>
            <a:off x="2939144" y="693751"/>
            <a:ext cx="12402457" cy="509541"/>
          </a:xfrm>
          <a:prstGeom prst="rect">
            <a:avLst/>
          </a:prstGeom>
        </p:spPr>
        <p:txBody>
          <a:bodyPr vert="horz" wrap="square" lIns="0" tIns="16933" rIns="0" bIns="0" rtlCol="0" anchor="ctr">
            <a:spAutoFit/>
          </a:bodyPr>
          <a:lstStyle/>
          <a:p>
            <a:pPr marL="16933">
              <a:lnSpc>
                <a:spcPct val="100000"/>
              </a:lnSpc>
              <a:spcBef>
                <a:spcPts val="133"/>
              </a:spcBef>
            </a:pPr>
            <a:r>
              <a:rPr dirty="0"/>
              <a:t>练习题</a:t>
            </a:r>
          </a:p>
        </p:txBody>
      </p:sp>
      <p:sp>
        <p:nvSpPr>
          <p:cNvPr id="8" name="object 8"/>
          <p:cNvSpPr txBox="1">
            <a:spLocks noGrp="1"/>
          </p:cNvSpPr>
          <p:nvPr>
            <p:ph type="ftr" sz="quarter" idx="4294967295"/>
          </p:nvPr>
        </p:nvSpPr>
        <p:spPr>
          <a:xfrm>
            <a:off x="124102" y="6528965"/>
            <a:ext cx="12005733" cy="269304"/>
          </a:xfrm>
          <a:prstGeom prst="rect">
            <a:avLst/>
          </a:prstGeom>
        </p:spPr>
        <p:txBody>
          <a:bodyPr vert="horz" wrap="square" lIns="0" tIns="0" rIns="0" bIns="0" rtlCol="0">
            <a:spAutoFit/>
          </a:bodyPr>
          <a:lstStyle/>
          <a:p>
            <a:pPr marL="16933">
              <a:lnSpc>
                <a:spcPts val="2113"/>
              </a:lnSpc>
            </a:pPr>
            <a:r>
              <a:rPr dirty="0"/>
              <a:t>7:30-9:40学知识9:40-9:50随堂考9:50-9:55复习</a:t>
            </a:r>
            <a:r>
              <a:rPr spc="-67" dirty="0"/>
              <a:t> </a:t>
            </a:r>
            <a:r>
              <a:rPr dirty="0"/>
              <a:t>累积2小时直播真题奖</a:t>
            </a:r>
            <a:r>
              <a:rPr spc="-60" dirty="0"/>
              <a:t> </a:t>
            </a:r>
            <a:r>
              <a:rPr dirty="0"/>
              <a:t>没听懂的童鞋可下载李东洋精讲2重点总结</a:t>
            </a:r>
          </a:p>
        </p:txBody>
      </p:sp>
      <p:sp>
        <p:nvSpPr>
          <p:cNvPr id="7" name="object 7"/>
          <p:cNvSpPr txBox="1"/>
          <p:nvPr/>
        </p:nvSpPr>
        <p:spPr>
          <a:xfrm>
            <a:off x="1214119" y="1314874"/>
            <a:ext cx="9914467" cy="4587624"/>
          </a:xfrm>
          <a:prstGeom prst="rect">
            <a:avLst/>
          </a:prstGeom>
        </p:spPr>
        <p:txBody>
          <a:bodyPr vert="horz" wrap="square" lIns="0" tIns="16087" rIns="0" bIns="0" rtlCol="0">
            <a:spAutoFit/>
          </a:bodyPr>
          <a:lstStyle/>
          <a:p>
            <a:pPr marL="16933" marR="4042732">
              <a:lnSpc>
                <a:spcPct val="142400"/>
              </a:lnSpc>
              <a:spcBef>
                <a:spcPts val="127"/>
              </a:spcBef>
            </a:pPr>
            <a:r>
              <a:rPr sz="3200" dirty="0">
                <a:latin typeface="微软雅黑"/>
                <a:cs typeface="微软雅黑"/>
              </a:rPr>
              <a:t>下面各项中属于</a:t>
            </a:r>
            <a:r>
              <a:rPr sz="3200" dirty="0">
                <a:solidFill>
                  <a:srgbClr val="C00000"/>
                </a:solidFill>
                <a:latin typeface="微软雅黑"/>
                <a:cs typeface="微软雅黑"/>
              </a:rPr>
              <a:t>清音</a:t>
            </a:r>
            <a:r>
              <a:rPr sz="3200" dirty="0">
                <a:latin typeface="微软雅黑"/>
                <a:cs typeface="微软雅黑"/>
              </a:rPr>
              <a:t>的是（</a:t>
            </a:r>
            <a:r>
              <a:rPr sz="3200" spc="-33" dirty="0">
                <a:latin typeface="微软雅黑"/>
                <a:cs typeface="微软雅黑"/>
              </a:rPr>
              <a:t> </a:t>
            </a:r>
            <a:r>
              <a:rPr sz="3200" dirty="0">
                <a:latin typeface="微软雅黑"/>
                <a:cs typeface="微软雅黑"/>
              </a:rPr>
              <a:t>）  </a:t>
            </a:r>
            <a:r>
              <a:rPr sz="3200" spc="-7" dirty="0">
                <a:latin typeface="微软雅黑"/>
                <a:cs typeface="微软雅黑"/>
              </a:rPr>
              <a:t>A:[</a:t>
            </a:r>
            <a:r>
              <a:rPr sz="3200" dirty="0">
                <a:latin typeface="微软雅黑"/>
                <a:cs typeface="微软雅黑"/>
              </a:rPr>
              <a:t>m</a:t>
            </a:r>
            <a:r>
              <a:rPr sz="3200" spc="-7" dirty="0">
                <a:latin typeface="微软雅黑"/>
                <a:cs typeface="微软雅黑"/>
              </a:rPr>
              <a:t>]</a:t>
            </a:r>
            <a:r>
              <a:rPr sz="3200" dirty="0">
                <a:latin typeface="宋体"/>
                <a:cs typeface="宋体"/>
              </a:rPr>
              <a:t>是浊音，汉语拼音写作</a:t>
            </a:r>
            <a:r>
              <a:rPr sz="3200" dirty="0">
                <a:latin typeface="Arial"/>
                <a:cs typeface="Arial"/>
              </a:rPr>
              <a:t>m</a:t>
            </a:r>
            <a:r>
              <a:rPr sz="3200" dirty="0">
                <a:latin typeface="宋体"/>
                <a:cs typeface="宋体"/>
              </a:rPr>
              <a:t>。</a:t>
            </a:r>
            <a:endParaRPr sz="3200">
              <a:latin typeface="宋体"/>
              <a:cs typeface="宋体"/>
            </a:endParaRPr>
          </a:p>
          <a:p>
            <a:pPr marL="16933">
              <a:spcBef>
                <a:spcPts val="2427"/>
              </a:spcBef>
            </a:pPr>
            <a:r>
              <a:rPr sz="3200" spc="-7" dirty="0">
                <a:latin typeface="微软雅黑"/>
                <a:cs typeface="微软雅黑"/>
              </a:rPr>
              <a:t>B:[a]</a:t>
            </a:r>
            <a:r>
              <a:rPr sz="3200" spc="-13" dirty="0">
                <a:latin typeface="微软雅黑"/>
                <a:cs typeface="微软雅黑"/>
              </a:rPr>
              <a:t> </a:t>
            </a:r>
            <a:r>
              <a:rPr sz="3200" dirty="0">
                <a:latin typeface="宋体"/>
                <a:cs typeface="宋体"/>
              </a:rPr>
              <a:t>是元音，所有的元音发音时声带都振动。</a:t>
            </a:r>
            <a:endParaRPr sz="3200">
              <a:latin typeface="宋体"/>
              <a:cs typeface="宋体"/>
            </a:endParaRPr>
          </a:p>
          <a:p>
            <a:pPr marL="16933" marR="6773">
              <a:lnSpc>
                <a:spcPct val="158000"/>
              </a:lnSpc>
              <a:spcBef>
                <a:spcPts val="333"/>
              </a:spcBef>
            </a:pPr>
            <a:r>
              <a:rPr sz="3200" spc="-7" dirty="0">
                <a:latin typeface="微软雅黑"/>
                <a:cs typeface="微软雅黑"/>
              </a:rPr>
              <a:t>C:</a:t>
            </a:r>
            <a:r>
              <a:rPr sz="3200" spc="-53" dirty="0">
                <a:latin typeface="微软雅黑"/>
                <a:cs typeface="微软雅黑"/>
              </a:rPr>
              <a:t> </a:t>
            </a:r>
            <a:r>
              <a:rPr sz="3200" spc="-7" dirty="0">
                <a:latin typeface="微软雅黑"/>
                <a:cs typeface="微软雅黑"/>
              </a:rPr>
              <a:t>[b]</a:t>
            </a:r>
            <a:r>
              <a:rPr sz="3200" spc="-107" dirty="0">
                <a:latin typeface="微软雅黑"/>
                <a:cs typeface="微软雅黑"/>
              </a:rPr>
              <a:t> </a:t>
            </a:r>
            <a:r>
              <a:rPr sz="3200" dirty="0">
                <a:latin typeface="宋体"/>
                <a:cs typeface="宋体"/>
              </a:rPr>
              <a:t>是浊音，是与汉语拼音</a:t>
            </a:r>
            <a:r>
              <a:rPr sz="3200" spc="-7" dirty="0">
                <a:latin typeface="Arial"/>
                <a:cs typeface="Arial"/>
              </a:rPr>
              <a:t>b[p]</a:t>
            </a:r>
            <a:r>
              <a:rPr sz="3200" dirty="0">
                <a:latin typeface="宋体"/>
                <a:cs typeface="宋体"/>
              </a:rPr>
              <a:t>、</a:t>
            </a:r>
            <a:r>
              <a:rPr sz="3200" spc="-7" dirty="0">
                <a:latin typeface="Arial"/>
                <a:cs typeface="Arial"/>
              </a:rPr>
              <a:t>p[p']</a:t>
            </a:r>
            <a:r>
              <a:rPr sz="3200" dirty="0">
                <a:latin typeface="宋体"/>
                <a:cs typeface="宋体"/>
              </a:rPr>
              <a:t>对立的浊音，汉 语拼音中无</a:t>
            </a:r>
            <a:r>
              <a:rPr sz="3200" spc="-7" dirty="0">
                <a:latin typeface="Arial"/>
                <a:cs typeface="Arial"/>
              </a:rPr>
              <a:t>[b]</a:t>
            </a:r>
            <a:r>
              <a:rPr sz="3200" spc="-7" dirty="0">
                <a:latin typeface="宋体"/>
                <a:cs typeface="宋体"/>
              </a:rPr>
              <a:t>，</a:t>
            </a:r>
            <a:r>
              <a:rPr sz="3200" dirty="0">
                <a:latin typeface="宋体"/>
                <a:cs typeface="宋体"/>
              </a:rPr>
              <a:t>但英语</a:t>
            </a:r>
            <a:r>
              <a:rPr sz="3200" spc="-7" dirty="0">
                <a:latin typeface="Arial"/>
                <a:cs typeface="Arial"/>
              </a:rPr>
              <a:t>but</a:t>
            </a:r>
            <a:r>
              <a:rPr sz="3200" dirty="0">
                <a:latin typeface="宋体"/>
                <a:cs typeface="宋体"/>
              </a:rPr>
              <a:t>中</a:t>
            </a:r>
            <a:r>
              <a:rPr sz="3200" dirty="0">
                <a:latin typeface="Arial"/>
                <a:cs typeface="Arial"/>
              </a:rPr>
              <a:t>b</a:t>
            </a:r>
            <a:r>
              <a:rPr sz="3200" dirty="0">
                <a:latin typeface="宋体"/>
                <a:cs typeface="宋体"/>
              </a:rPr>
              <a:t>的发音即为浊音</a:t>
            </a:r>
            <a:r>
              <a:rPr sz="3200" spc="-7" dirty="0">
                <a:latin typeface="Arial"/>
                <a:cs typeface="Arial"/>
              </a:rPr>
              <a:t>[b]</a:t>
            </a:r>
            <a:r>
              <a:rPr sz="3200" dirty="0">
                <a:latin typeface="宋体"/>
                <a:cs typeface="宋体"/>
              </a:rPr>
              <a:t>。 </a:t>
            </a:r>
            <a:r>
              <a:rPr sz="3200" spc="-7" dirty="0">
                <a:solidFill>
                  <a:srgbClr val="C00000"/>
                </a:solidFill>
                <a:latin typeface="微软雅黑"/>
                <a:cs typeface="微软雅黑"/>
              </a:rPr>
              <a:t>D:[ts]</a:t>
            </a:r>
            <a:endParaRPr sz="3200">
              <a:latin typeface="微软雅黑"/>
              <a:cs typeface="微软雅黑"/>
            </a:endParaRPr>
          </a:p>
        </p:txBody>
      </p:sp>
    </p:spTree>
    <p:extLst>
      <p:ext uri="{BB962C8B-B14F-4D97-AF65-F5344CB8AC3E}">
        <p14:creationId xmlns:p14="http://schemas.microsoft.com/office/powerpoint/2010/main" val="11313625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4501"/>
            <a:ext cx="12192000" cy="662940"/>
            <a:chOff x="0" y="333375"/>
            <a:chExt cx="9144000" cy="497205"/>
          </a:xfrm>
        </p:grpSpPr>
        <p:sp>
          <p:nvSpPr>
            <p:cNvPr id="3" name="object 3"/>
            <p:cNvSpPr/>
            <p:nvPr/>
          </p:nvSpPr>
          <p:spPr>
            <a:xfrm>
              <a:off x="0" y="352425"/>
              <a:ext cx="859155" cy="478155"/>
            </a:xfrm>
            <a:custGeom>
              <a:avLst/>
              <a:gdLst/>
              <a:ahLst/>
              <a:cxnLst/>
              <a:rect l="l" t="t" r="r" b="b"/>
              <a:pathLst>
                <a:path w="859155" h="478155">
                  <a:moveTo>
                    <a:pt x="779196" y="0"/>
                  </a:moveTo>
                  <a:lnTo>
                    <a:pt x="79641" y="0"/>
                  </a:lnTo>
                  <a:lnTo>
                    <a:pt x="48641" y="6258"/>
                  </a:lnTo>
                  <a:lnTo>
                    <a:pt x="23326" y="23326"/>
                  </a:lnTo>
                  <a:lnTo>
                    <a:pt x="6258" y="48641"/>
                  </a:lnTo>
                  <a:lnTo>
                    <a:pt x="0" y="79641"/>
                  </a:lnTo>
                  <a:lnTo>
                    <a:pt x="0" y="398195"/>
                  </a:lnTo>
                  <a:lnTo>
                    <a:pt x="6258" y="429196"/>
                  </a:lnTo>
                  <a:lnTo>
                    <a:pt x="23326" y="454511"/>
                  </a:lnTo>
                  <a:lnTo>
                    <a:pt x="48641" y="471578"/>
                  </a:lnTo>
                  <a:lnTo>
                    <a:pt x="79641" y="477837"/>
                  </a:lnTo>
                  <a:lnTo>
                    <a:pt x="779196" y="477837"/>
                  </a:lnTo>
                  <a:lnTo>
                    <a:pt x="810196" y="471578"/>
                  </a:lnTo>
                  <a:lnTo>
                    <a:pt x="835511" y="454511"/>
                  </a:lnTo>
                  <a:lnTo>
                    <a:pt x="852579" y="429196"/>
                  </a:lnTo>
                  <a:lnTo>
                    <a:pt x="858838" y="398195"/>
                  </a:lnTo>
                  <a:lnTo>
                    <a:pt x="858838" y="79641"/>
                  </a:lnTo>
                  <a:lnTo>
                    <a:pt x="852579" y="48641"/>
                  </a:lnTo>
                  <a:lnTo>
                    <a:pt x="835511" y="23326"/>
                  </a:lnTo>
                  <a:lnTo>
                    <a:pt x="810196" y="6258"/>
                  </a:lnTo>
                  <a:lnTo>
                    <a:pt x="779196" y="0"/>
                  </a:lnTo>
                  <a:close/>
                </a:path>
              </a:pathLst>
            </a:custGeom>
            <a:solidFill>
              <a:srgbClr val="0070C0"/>
            </a:solidFill>
          </p:spPr>
          <p:txBody>
            <a:bodyPr wrap="square" lIns="0" tIns="0" rIns="0" bIns="0" rtlCol="0"/>
            <a:lstStyle/>
            <a:p>
              <a:endParaRPr sz="2400"/>
            </a:p>
          </p:txBody>
        </p:sp>
        <p:sp>
          <p:nvSpPr>
            <p:cNvPr id="4" name="object 4"/>
            <p:cNvSpPr/>
            <p:nvPr/>
          </p:nvSpPr>
          <p:spPr>
            <a:xfrm>
              <a:off x="0" y="339725"/>
              <a:ext cx="9144000" cy="0"/>
            </a:xfrm>
            <a:custGeom>
              <a:avLst/>
              <a:gdLst/>
              <a:ahLst/>
              <a:cxnLst/>
              <a:rect l="l" t="t" r="r" b="b"/>
              <a:pathLst>
                <a:path w="9144000">
                  <a:moveTo>
                    <a:pt x="0" y="0"/>
                  </a:moveTo>
                  <a:lnTo>
                    <a:pt x="9144000" y="1"/>
                  </a:lnTo>
                </a:path>
              </a:pathLst>
            </a:custGeom>
            <a:ln w="12700">
              <a:solidFill>
                <a:srgbClr val="BBE0E3"/>
              </a:solidFill>
            </a:ln>
          </p:spPr>
          <p:txBody>
            <a:bodyPr wrap="square" lIns="0" tIns="0" rIns="0" bIns="0" rtlCol="0"/>
            <a:lstStyle/>
            <a:p>
              <a:endParaRPr sz="2400"/>
            </a:p>
          </p:txBody>
        </p:sp>
      </p:grpSp>
      <p:sp>
        <p:nvSpPr>
          <p:cNvPr id="5" name="object 5"/>
          <p:cNvSpPr/>
          <p:nvPr/>
        </p:nvSpPr>
        <p:spPr>
          <a:xfrm>
            <a:off x="0" y="6466417"/>
            <a:ext cx="12192000" cy="392007"/>
          </a:xfrm>
          <a:custGeom>
            <a:avLst/>
            <a:gdLst/>
            <a:ahLst/>
            <a:cxnLst/>
            <a:rect l="l" t="t" r="r" b="b"/>
            <a:pathLst>
              <a:path w="9144000" h="294004">
                <a:moveTo>
                  <a:pt x="9144000" y="0"/>
                </a:moveTo>
                <a:lnTo>
                  <a:pt x="48951" y="0"/>
                </a:lnTo>
                <a:lnTo>
                  <a:pt x="29897" y="3846"/>
                </a:lnTo>
                <a:lnTo>
                  <a:pt x="14337" y="14337"/>
                </a:lnTo>
                <a:lnTo>
                  <a:pt x="3846" y="29897"/>
                </a:lnTo>
                <a:lnTo>
                  <a:pt x="0" y="48951"/>
                </a:lnTo>
                <a:lnTo>
                  <a:pt x="0" y="293687"/>
                </a:lnTo>
                <a:lnTo>
                  <a:pt x="9144000" y="293687"/>
                </a:lnTo>
                <a:lnTo>
                  <a:pt x="9144000" y="0"/>
                </a:lnTo>
                <a:close/>
              </a:path>
            </a:pathLst>
          </a:custGeom>
          <a:solidFill>
            <a:srgbClr val="2E75B6"/>
          </a:solidFill>
        </p:spPr>
        <p:txBody>
          <a:bodyPr wrap="square" lIns="0" tIns="0" rIns="0" bIns="0" rtlCol="0"/>
          <a:lstStyle/>
          <a:p>
            <a:endParaRPr sz="2400"/>
          </a:p>
        </p:txBody>
      </p:sp>
      <p:sp>
        <p:nvSpPr>
          <p:cNvPr id="6" name="object 6"/>
          <p:cNvSpPr txBox="1">
            <a:spLocks noGrp="1"/>
          </p:cNvSpPr>
          <p:nvPr>
            <p:ph type="title"/>
          </p:nvPr>
        </p:nvSpPr>
        <p:spPr>
          <a:xfrm>
            <a:off x="2939144" y="693751"/>
            <a:ext cx="12402457" cy="509541"/>
          </a:xfrm>
          <a:prstGeom prst="rect">
            <a:avLst/>
          </a:prstGeom>
        </p:spPr>
        <p:txBody>
          <a:bodyPr vert="horz" wrap="square" lIns="0" tIns="16933" rIns="0" bIns="0" rtlCol="0" anchor="ctr">
            <a:spAutoFit/>
          </a:bodyPr>
          <a:lstStyle/>
          <a:p>
            <a:pPr marL="16933">
              <a:lnSpc>
                <a:spcPct val="100000"/>
              </a:lnSpc>
              <a:spcBef>
                <a:spcPts val="133"/>
              </a:spcBef>
            </a:pPr>
            <a:r>
              <a:rPr dirty="0"/>
              <a:t>练习题</a:t>
            </a:r>
          </a:p>
        </p:txBody>
      </p:sp>
      <p:sp>
        <p:nvSpPr>
          <p:cNvPr id="8" name="object 8"/>
          <p:cNvSpPr txBox="1">
            <a:spLocks noGrp="1"/>
          </p:cNvSpPr>
          <p:nvPr>
            <p:ph type="ftr" sz="quarter" idx="4294967295"/>
          </p:nvPr>
        </p:nvSpPr>
        <p:spPr>
          <a:xfrm>
            <a:off x="124102" y="6528965"/>
            <a:ext cx="12005733" cy="269304"/>
          </a:xfrm>
          <a:prstGeom prst="rect">
            <a:avLst/>
          </a:prstGeom>
        </p:spPr>
        <p:txBody>
          <a:bodyPr vert="horz" wrap="square" lIns="0" tIns="0" rIns="0" bIns="0" rtlCol="0">
            <a:spAutoFit/>
          </a:bodyPr>
          <a:lstStyle/>
          <a:p>
            <a:pPr marL="16933">
              <a:lnSpc>
                <a:spcPts val="2113"/>
              </a:lnSpc>
            </a:pPr>
            <a:r>
              <a:rPr dirty="0"/>
              <a:t>7:30-9:40学知识9:40-9:50随堂考9:50-9:55复习</a:t>
            </a:r>
            <a:r>
              <a:rPr spc="-67" dirty="0"/>
              <a:t> </a:t>
            </a:r>
            <a:r>
              <a:rPr dirty="0"/>
              <a:t>累积2小时直播真题奖</a:t>
            </a:r>
            <a:r>
              <a:rPr spc="-60" dirty="0"/>
              <a:t> </a:t>
            </a:r>
            <a:r>
              <a:rPr dirty="0"/>
              <a:t>没听懂的童鞋可下载李东洋精讲2重点总结</a:t>
            </a:r>
          </a:p>
        </p:txBody>
      </p:sp>
      <p:sp>
        <p:nvSpPr>
          <p:cNvPr id="7" name="object 7"/>
          <p:cNvSpPr txBox="1"/>
          <p:nvPr/>
        </p:nvSpPr>
        <p:spPr>
          <a:xfrm>
            <a:off x="1214119" y="1314874"/>
            <a:ext cx="6502134" cy="3633260"/>
          </a:xfrm>
          <a:prstGeom prst="rect">
            <a:avLst/>
          </a:prstGeom>
        </p:spPr>
        <p:txBody>
          <a:bodyPr vert="horz" wrap="square" lIns="0" tIns="16087" rIns="0" bIns="0" rtlCol="0">
            <a:spAutoFit/>
          </a:bodyPr>
          <a:lstStyle/>
          <a:p>
            <a:pPr fontAlgn="t">
              <a:lnSpc>
                <a:spcPct val="150000"/>
              </a:lnSpc>
            </a:pPr>
            <a:r>
              <a:rPr lang="zh-CN" altLang="en-US" sz="3200" dirty="0"/>
              <a:t>下面属于浊辅音的是（  ）</a:t>
            </a:r>
          </a:p>
          <a:p>
            <a:pPr>
              <a:lnSpc>
                <a:spcPct val="150000"/>
              </a:lnSpc>
            </a:pPr>
            <a:r>
              <a:rPr lang="en-US" altLang="zh-CN" sz="3200" dirty="0" smtClean="0"/>
              <a:t>A</a:t>
            </a:r>
            <a:r>
              <a:rPr lang="en-US" altLang="zh-CN" sz="3200" dirty="0"/>
              <a:t>:[p]</a:t>
            </a:r>
          </a:p>
          <a:p>
            <a:pPr>
              <a:lnSpc>
                <a:spcPct val="150000"/>
              </a:lnSpc>
            </a:pPr>
            <a:r>
              <a:rPr lang="en-US" altLang="zh-CN" sz="3200" dirty="0"/>
              <a:t>B:[</a:t>
            </a:r>
            <a:r>
              <a:rPr lang="en-US" altLang="zh-CN" sz="3200" dirty="0" err="1"/>
              <a:t>ʐ</a:t>
            </a:r>
            <a:r>
              <a:rPr lang="en-US" altLang="zh-CN" sz="3200" dirty="0"/>
              <a:t>]</a:t>
            </a:r>
          </a:p>
          <a:p>
            <a:pPr>
              <a:lnSpc>
                <a:spcPct val="150000"/>
              </a:lnSpc>
            </a:pPr>
            <a:r>
              <a:rPr lang="en-US" altLang="zh-CN" sz="3200" dirty="0"/>
              <a:t>C:[</a:t>
            </a:r>
            <a:r>
              <a:rPr lang="en-US" altLang="zh-CN" sz="3200" dirty="0" err="1"/>
              <a:t>ts</a:t>
            </a:r>
            <a:r>
              <a:rPr lang="en-US" altLang="zh-CN" sz="3200" dirty="0"/>
              <a:t>]</a:t>
            </a:r>
          </a:p>
          <a:p>
            <a:pPr>
              <a:lnSpc>
                <a:spcPct val="150000"/>
              </a:lnSpc>
            </a:pPr>
            <a:r>
              <a:rPr lang="en-US" altLang="zh-CN" sz="3200" dirty="0"/>
              <a:t>D:[t‘]</a:t>
            </a:r>
          </a:p>
        </p:txBody>
      </p:sp>
    </p:spTree>
    <p:extLst>
      <p:ext uri="{BB962C8B-B14F-4D97-AF65-F5344CB8AC3E}">
        <p14:creationId xmlns:p14="http://schemas.microsoft.com/office/powerpoint/2010/main" val="99013369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4501"/>
            <a:ext cx="12192000" cy="662940"/>
            <a:chOff x="0" y="333375"/>
            <a:chExt cx="9144000" cy="497205"/>
          </a:xfrm>
        </p:grpSpPr>
        <p:sp>
          <p:nvSpPr>
            <p:cNvPr id="3" name="object 3"/>
            <p:cNvSpPr/>
            <p:nvPr/>
          </p:nvSpPr>
          <p:spPr>
            <a:xfrm>
              <a:off x="0" y="352425"/>
              <a:ext cx="859155" cy="478155"/>
            </a:xfrm>
            <a:custGeom>
              <a:avLst/>
              <a:gdLst/>
              <a:ahLst/>
              <a:cxnLst/>
              <a:rect l="l" t="t" r="r" b="b"/>
              <a:pathLst>
                <a:path w="859155" h="478155">
                  <a:moveTo>
                    <a:pt x="779196" y="0"/>
                  </a:moveTo>
                  <a:lnTo>
                    <a:pt x="79641" y="0"/>
                  </a:lnTo>
                  <a:lnTo>
                    <a:pt x="48641" y="6258"/>
                  </a:lnTo>
                  <a:lnTo>
                    <a:pt x="23326" y="23326"/>
                  </a:lnTo>
                  <a:lnTo>
                    <a:pt x="6258" y="48641"/>
                  </a:lnTo>
                  <a:lnTo>
                    <a:pt x="0" y="79641"/>
                  </a:lnTo>
                  <a:lnTo>
                    <a:pt x="0" y="398195"/>
                  </a:lnTo>
                  <a:lnTo>
                    <a:pt x="6258" y="429196"/>
                  </a:lnTo>
                  <a:lnTo>
                    <a:pt x="23326" y="454511"/>
                  </a:lnTo>
                  <a:lnTo>
                    <a:pt x="48641" y="471578"/>
                  </a:lnTo>
                  <a:lnTo>
                    <a:pt x="79641" y="477837"/>
                  </a:lnTo>
                  <a:lnTo>
                    <a:pt x="779196" y="477837"/>
                  </a:lnTo>
                  <a:lnTo>
                    <a:pt x="810196" y="471578"/>
                  </a:lnTo>
                  <a:lnTo>
                    <a:pt x="835511" y="454511"/>
                  </a:lnTo>
                  <a:lnTo>
                    <a:pt x="852579" y="429196"/>
                  </a:lnTo>
                  <a:lnTo>
                    <a:pt x="858838" y="398195"/>
                  </a:lnTo>
                  <a:lnTo>
                    <a:pt x="858838" y="79641"/>
                  </a:lnTo>
                  <a:lnTo>
                    <a:pt x="852579" y="48641"/>
                  </a:lnTo>
                  <a:lnTo>
                    <a:pt x="835511" y="23326"/>
                  </a:lnTo>
                  <a:lnTo>
                    <a:pt x="810196" y="6258"/>
                  </a:lnTo>
                  <a:lnTo>
                    <a:pt x="779196" y="0"/>
                  </a:lnTo>
                  <a:close/>
                </a:path>
              </a:pathLst>
            </a:custGeom>
            <a:solidFill>
              <a:srgbClr val="0070C0"/>
            </a:solidFill>
          </p:spPr>
          <p:txBody>
            <a:bodyPr wrap="square" lIns="0" tIns="0" rIns="0" bIns="0" rtlCol="0"/>
            <a:lstStyle/>
            <a:p>
              <a:endParaRPr sz="2400"/>
            </a:p>
          </p:txBody>
        </p:sp>
        <p:sp>
          <p:nvSpPr>
            <p:cNvPr id="4" name="object 4"/>
            <p:cNvSpPr/>
            <p:nvPr/>
          </p:nvSpPr>
          <p:spPr>
            <a:xfrm>
              <a:off x="0" y="339725"/>
              <a:ext cx="9144000" cy="0"/>
            </a:xfrm>
            <a:custGeom>
              <a:avLst/>
              <a:gdLst/>
              <a:ahLst/>
              <a:cxnLst/>
              <a:rect l="l" t="t" r="r" b="b"/>
              <a:pathLst>
                <a:path w="9144000">
                  <a:moveTo>
                    <a:pt x="0" y="0"/>
                  </a:moveTo>
                  <a:lnTo>
                    <a:pt x="9144000" y="1"/>
                  </a:lnTo>
                </a:path>
              </a:pathLst>
            </a:custGeom>
            <a:ln w="12700">
              <a:solidFill>
                <a:srgbClr val="BBE0E3"/>
              </a:solidFill>
            </a:ln>
          </p:spPr>
          <p:txBody>
            <a:bodyPr wrap="square" lIns="0" tIns="0" rIns="0" bIns="0" rtlCol="0"/>
            <a:lstStyle/>
            <a:p>
              <a:endParaRPr sz="2400"/>
            </a:p>
          </p:txBody>
        </p:sp>
      </p:grpSp>
      <p:sp>
        <p:nvSpPr>
          <p:cNvPr id="5" name="object 5"/>
          <p:cNvSpPr/>
          <p:nvPr/>
        </p:nvSpPr>
        <p:spPr>
          <a:xfrm>
            <a:off x="0" y="6466417"/>
            <a:ext cx="12192000" cy="392007"/>
          </a:xfrm>
          <a:custGeom>
            <a:avLst/>
            <a:gdLst/>
            <a:ahLst/>
            <a:cxnLst/>
            <a:rect l="l" t="t" r="r" b="b"/>
            <a:pathLst>
              <a:path w="9144000" h="294004">
                <a:moveTo>
                  <a:pt x="9144000" y="0"/>
                </a:moveTo>
                <a:lnTo>
                  <a:pt x="48951" y="0"/>
                </a:lnTo>
                <a:lnTo>
                  <a:pt x="29897" y="3846"/>
                </a:lnTo>
                <a:lnTo>
                  <a:pt x="14337" y="14337"/>
                </a:lnTo>
                <a:lnTo>
                  <a:pt x="3846" y="29897"/>
                </a:lnTo>
                <a:lnTo>
                  <a:pt x="0" y="48951"/>
                </a:lnTo>
                <a:lnTo>
                  <a:pt x="0" y="293687"/>
                </a:lnTo>
                <a:lnTo>
                  <a:pt x="9144000" y="293687"/>
                </a:lnTo>
                <a:lnTo>
                  <a:pt x="9144000" y="0"/>
                </a:lnTo>
                <a:close/>
              </a:path>
            </a:pathLst>
          </a:custGeom>
          <a:solidFill>
            <a:srgbClr val="2E75B6"/>
          </a:solidFill>
        </p:spPr>
        <p:txBody>
          <a:bodyPr wrap="square" lIns="0" tIns="0" rIns="0" bIns="0" rtlCol="0"/>
          <a:lstStyle/>
          <a:p>
            <a:endParaRPr sz="2400"/>
          </a:p>
        </p:txBody>
      </p:sp>
      <p:sp>
        <p:nvSpPr>
          <p:cNvPr id="6" name="object 6"/>
          <p:cNvSpPr txBox="1">
            <a:spLocks noGrp="1"/>
          </p:cNvSpPr>
          <p:nvPr>
            <p:ph type="title"/>
          </p:nvPr>
        </p:nvSpPr>
        <p:spPr>
          <a:xfrm>
            <a:off x="2939144" y="693751"/>
            <a:ext cx="12402457" cy="509541"/>
          </a:xfrm>
          <a:prstGeom prst="rect">
            <a:avLst/>
          </a:prstGeom>
        </p:spPr>
        <p:txBody>
          <a:bodyPr vert="horz" wrap="square" lIns="0" tIns="16933" rIns="0" bIns="0" rtlCol="0" anchor="ctr">
            <a:spAutoFit/>
          </a:bodyPr>
          <a:lstStyle/>
          <a:p>
            <a:pPr marL="16933">
              <a:lnSpc>
                <a:spcPct val="100000"/>
              </a:lnSpc>
              <a:spcBef>
                <a:spcPts val="133"/>
              </a:spcBef>
            </a:pPr>
            <a:r>
              <a:rPr dirty="0"/>
              <a:t>练习题</a:t>
            </a:r>
          </a:p>
        </p:txBody>
      </p:sp>
      <p:sp>
        <p:nvSpPr>
          <p:cNvPr id="8" name="object 8"/>
          <p:cNvSpPr txBox="1">
            <a:spLocks noGrp="1"/>
          </p:cNvSpPr>
          <p:nvPr>
            <p:ph type="ftr" sz="quarter" idx="4294967295"/>
          </p:nvPr>
        </p:nvSpPr>
        <p:spPr>
          <a:xfrm>
            <a:off x="124102" y="6528965"/>
            <a:ext cx="12005733" cy="269304"/>
          </a:xfrm>
          <a:prstGeom prst="rect">
            <a:avLst/>
          </a:prstGeom>
        </p:spPr>
        <p:txBody>
          <a:bodyPr vert="horz" wrap="square" lIns="0" tIns="0" rIns="0" bIns="0" rtlCol="0">
            <a:spAutoFit/>
          </a:bodyPr>
          <a:lstStyle/>
          <a:p>
            <a:pPr marL="16933">
              <a:lnSpc>
                <a:spcPts val="2113"/>
              </a:lnSpc>
            </a:pPr>
            <a:r>
              <a:rPr dirty="0"/>
              <a:t>7:30-9:40学知识9:40-9:50随堂考9:50-9:55复习</a:t>
            </a:r>
            <a:r>
              <a:rPr spc="-67" dirty="0"/>
              <a:t> </a:t>
            </a:r>
            <a:r>
              <a:rPr dirty="0"/>
              <a:t>累积2小时直播真题奖</a:t>
            </a:r>
            <a:r>
              <a:rPr spc="-60" dirty="0"/>
              <a:t> </a:t>
            </a:r>
            <a:r>
              <a:rPr dirty="0"/>
              <a:t>没听懂的童鞋可下载李东洋精讲2重点总结</a:t>
            </a:r>
          </a:p>
        </p:txBody>
      </p:sp>
      <p:sp>
        <p:nvSpPr>
          <p:cNvPr id="7" name="object 7"/>
          <p:cNvSpPr txBox="1"/>
          <p:nvPr/>
        </p:nvSpPr>
        <p:spPr>
          <a:xfrm>
            <a:off x="1214119" y="1314874"/>
            <a:ext cx="6502134" cy="3709563"/>
          </a:xfrm>
          <a:prstGeom prst="rect">
            <a:avLst/>
          </a:prstGeom>
        </p:spPr>
        <p:txBody>
          <a:bodyPr vert="horz" wrap="square" lIns="0" tIns="16087" rIns="0" bIns="0" rtlCol="0">
            <a:spAutoFit/>
          </a:bodyPr>
          <a:lstStyle/>
          <a:p>
            <a:pPr fontAlgn="t">
              <a:lnSpc>
                <a:spcPct val="150000"/>
              </a:lnSpc>
            </a:pPr>
            <a:r>
              <a:rPr lang="zh-CN" altLang="en-US" sz="3200" dirty="0"/>
              <a:t>下面属于浊辅音的是（  ）</a:t>
            </a:r>
          </a:p>
          <a:p>
            <a:pPr>
              <a:lnSpc>
                <a:spcPct val="150000"/>
              </a:lnSpc>
            </a:pPr>
            <a:r>
              <a:rPr lang="en-US" altLang="zh-CN" sz="3200" dirty="0" smtClean="0"/>
              <a:t>A</a:t>
            </a:r>
            <a:r>
              <a:rPr lang="en-US" altLang="zh-CN" sz="3200" dirty="0"/>
              <a:t>:[p]</a:t>
            </a:r>
          </a:p>
          <a:p>
            <a:pPr>
              <a:lnSpc>
                <a:spcPct val="150000"/>
              </a:lnSpc>
            </a:pPr>
            <a:r>
              <a:rPr lang="en-US" altLang="zh-CN" sz="3200" dirty="0">
                <a:solidFill>
                  <a:srgbClr val="C00000"/>
                </a:solidFill>
              </a:rPr>
              <a:t>B:[</a:t>
            </a:r>
            <a:r>
              <a:rPr lang="en-US" altLang="zh-CN" sz="3200" dirty="0" err="1">
                <a:solidFill>
                  <a:srgbClr val="C00000"/>
                </a:solidFill>
              </a:rPr>
              <a:t>ʐ</a:t>
            </a:r>
            <a:r>
              <a:rPr lang="en-US" altLang="zh-CN" sz="3200" dirty="0">
                <a:solidFill>
                  <a:srgbClr val="C00000"/>
                </a:solidFill>
              </a:rPr>
              <a:t>]</a:t>
            </a:r>
          </a:p>
          <a:p>
            <a:pPr>
              <a:lnSpc>
                <a:spcPct val="150000"/>
              </a:lnSpc>
            </a:pPr>
            <a:r>
              <a:rPr lang="en-US" altLang="zh-CN" sz="3200" dirty="0"/>
              <a:t>C:[</a:t>
            </a:r>
            <a:r>
              <a:rPr lang="en-US" altLang="zh-CN" sz="3200" dirty="0" err="1"/>
              <a:t>ts</a:t>
            </a:r>
            <a:r>
              <a:rPr lang="en-US" altLang="zh-CN" sz="3200" dirty="0"/>
              <a:t>]</a:t>
            </a:r>
          </a:p>
          <a:p>
            <a:pPr>
              <a:lnSpc>
                <a:spcPct val="150000"/>
              </a:lnSpc>
            </a:pPr>
            <a:r>
              <a:rPr lang="en-US" altLang="zh-CN" sz="3200" dirty="0"/>
              <a:t>D:[t‘]</a:t>
            </a:r>
          </a:p>
        </p:txBody>
      </p:sp>
      <p:pic>
        <p:nvPicPr>
          <p:cNvPr id="5122" name="Picture 2" descr="https://sfs-public.shangdejigou.cn/teach-resource/question_content/picture/805acc692d6bbcceeb536993acbcadf3/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6989" y="2415329"/>
            <a:ext cx="6079152"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1536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4501"/>
            <a:ext cx="12192000" cy="662940"/>
            <a:chOff x="0" y="333375"/>
            <a:chExt cx="9144000" cy="497205"/>
          </a:xfrm>
        </p:grpSpPr>
        <p:sp>
          <p:nvSpPr>
            <p:cNvPr id="3" name="object 3"/>
            <p:cNvSpPr/>
            <p:nvPr/>
          </p:nvSpPr>
          <p:spPr>
            <a:xfrm>
              <a:off x="0" y="352425"/>
              <a:ext cx="859155" cy="478155"/>
            </a:xfrm>
            <a:custGeom>
              <a:avLst/>
              <a:gdLst/>
              <a:ahLst/>
              <a:cxnLst/>
              <a:rect l="l" t="t" r="r" b="b"/>
              <a:pathLst>
                <a:path w="859155" h="478155">
                  <a:moveTo>
                    <a:pt x="779196" y="0"/>
                  </a:moveTo>
                  <a:lnTo>
                    <a:pt x="79641" y="0"/>
                  </a:lnTo>
                  <a:lnTo>
                    <a:pt x="48641" y="6258"/>
                  </a:lnTo>
                  <a:lnTo>
                    <a:pt x="23326" y="23326"/>
                  </a:lnTo>
                  <a:lnTo>
                    <a:pt x="6258" y="48641"/>
                  </a:lnTo>
                  <a:lnTo>
                    <a:pt x="0" y="79641"/>
                  </a:lnTo>
                  <a:lnTo>
                    <a:pt x="0" y="398195"/>
                  </a:lnTo>
                  <a:lnTo>
                    <a:pt x="6258" y="429196"/>
                  </a:lnTo>
                  <a:lnTo>
                    <a:pt x="23326" y="454511"/>
                  </a:lnTo>
                  <a:lnTo>
                    <a:pt x="48641" y="471578"/>
                  </a:lnTo>
                  <a:lnTo>
                    <a:pt x="79641" y="477837"/>
                  </a:lnTo>
                  <a:lnTo>
                    <a:pt x="779196" y="477837"/>
                  </a:lnTo>
                  <a:lnTo>
                    <a:pt x="810196" y="471578"/>
                  </a:lnTo>
                  <a:lnTo>
                    <a:pt x="835511" y="454511"/>
                  </a:lnTo>
                  <a:lnTo>
                    <a:pt x="852579" y="429196"/>
                  </a:lnTo>
                  <a:lnTo>
                    <a:pt x="858838" y="398195"/>
                  </a:lnTo>
                  <a:lnTo>
                    <a:pt x="858838" y="79641"/>
                  </a:lnTo>
                  <a:lnTo>
                    <a:pt x="852579" y="48641"/>
                  </a:lnTo>
                  <a:lnTo>
                    <a:pt x="835511" y="23326"/>
                  </a:lnTo>
                  <a:lnTo>
                    <a:pt x="810196" y="6258"/>
                  </a:lnTo>
                  <a:lnTo>
                    <a:pt x="779196" y="0"/>
                  </a:lnTo>
                  <a:close/>
                </a:path>
              </a:pathLst>
            </a:custGeom>
            <a:solidFill>
              <a:srgbClr val="0070C0"/>
            </a:solidFill>
          </p:spPr>
          <p:txBody>
            <a:bodyPr wrap="square" lIns="0" tIns="0" rIns="0" bIns="0" rtlCol="0"/>
            <a:lstStyle/>
            <a:p>
              <a:endParaRPr sz="2400"/>
            </a:p>
          </p:txBody>
        </p:sp>
        <p:sp>
          <p:nvSpPr>
            <p:cNvPr id="4" name="object 4"/>
            <p:cNvSpPr/>
            <p:nvPr/>
          </p:nvSpPr>
          <p:spPr>
            <a:xfrm>
              <a:off x="0" y="339725"/>
              <a:ext cx="9144000" cy="0"/>
            </a:xfrm>
            <a:custGeom>
              <a:avLst/>
              <a:gdLst/>
              <a:ahLst/>
              <a:cxnLst/>
              <a:rect l="l" t="t" r="r" b="b"/>
              <a:pathLst>
                <a:path w="9144000">
                  <a:moveTo>
                    <a:pt x="0" y="0"/>
                  </a:moveTo>
                  <a:lnTo>
                    <a:pt x="9144000" y="1"/>
                  </a:lnTo>
                </a:path>
              </a:pathLst>
            </a:custGeom>
            <a:ln w="12700">
              <a:solidFill>
                <a:srgbClr val="BBE0E3"/>
              </a:solidFill>
            </a:ln>
          </p:spPr>
          <p:txBody>
            <a:bodyPr wrap="square" lIns="0" tIns="0" rIns="0" bIns="0" rtlCol="0"/>
            <a:lstStyle/>
            <a:p>
              <a:endParaRPr sz="2400"/>
            </a:p>
          </p:txBody>
        </p:sp>
      </p:grpSp>
      <p:sp>
        <p:nvSpPr>
          <p:cNvPr id="5" name="object 5"/>
          <p:cNvSpPr/>
          <p:nvPr/>
        </p:nvSpPr>
        <p:spPr>
          <a:xfrm>
            <a:off x="0" y="6466417"/>
            <a:ext cx="12192000" cy="392007"/>
          </a:xfrm>
          <a:custGeom>
            <a:avLst/>
            <a:gdLst/>
            <a:ahLst/>
            <a:cxnLst/>
            <a:rect l="l" t="t" r="r" b="b"/>
            <a:pathLst>
              <a:path w="9144000" h="294004">
                <a:moveTo>
                  <a:pt x="9144000" y="0"/>
                </a:moveTo>
                <a:lnTo>
                  <a:pt x="48951" y="0"/>
                </a:lnTo>
                <a:lnTo>
                  <a:pt x="29897" y="3846"/>
                </a:lnTo>
                <a:lnTo>
                  <a:pt x="14337" y="14337"/>
                </a:lnTo>
                <a:lnTo>
                  <a:pt x="3846" y="29897"/>
                </a:lnTo>
                <a:lnTo>
                  <a:pt x="0" y="48951"/>
                </a:lnTo>
                <a:lnTo>
                  <a:pt x="0" y="293687"/>
                </a:lnTo>
                <a:lnTo>
                  <a:pt x="9144000" y="293687"/>
                </a:lnTo>
                <a:lnTo>
                  <a:pt x="9144000" y="0"/>
                </a:lnTo>
                <a:close/>
              </a:path>
            </a:pathLst>
          </a:custGeom>
          <a:solidFill>
            <a:srgbClr val="2E75B6"/>
          </a:solidFill>
        </p:spPr>
        <p:txBody>
          <a:bodyPr wrap="square" lIns="0" tIns="0" rIns="0" bIns="0" rtlCol="0"/>
          <a:lstStyle/>
          <a:p>
            <a:endParaRPr sz="2400"/>
          </a:p>
        </p:txBody>
      </p:sp>
      <p:sp>
        <p:nvSpPr>
          <p:cNvPr id="6" name="object 6"/>
          <p:cNvSpPr txBox="1">
            <a:spLocks noGrp="1"/>
          </p:cNvSpPr>
          <p:nvPr>
            <p:ph type="title"/>
          </p:nvPr>
        </p:nvSpPr>
        <p:spPr>
          <a:xfrm>
            <a:off x="2939144" y="693751"/>
            <a:ext cx="12402457" cy="509541"/>
          </a:xfrm>
          <a:prstGeom prst="rect">
            <a:avLst/>
          </a:prstGeom>
        </p:spPr>
        <p:txBody>
          <a:bodyPr vert="horz" wrap="square" lIns="0" tIns="16933" rIns="0" bIns="0" rtlCol="0" anchor="ctr">
            <a:spAutoFit/>
          </a:bodyPr>
          <a:lstStyle/>
          <a:p>
            <a:pPr marL="16933">
              <a:lnSpc>
                <a:spcPct val="100000"/>
              </a:lnSpc>
              <a:spcBef>
                <a:spcPts val="133"/>
              </a:spcBef>
            </a:pPr>
            <a:r>
              <a:rPr dirty="0"/>
              <a:t>练习题</a:t>
            </a:r>
          </a:p>
        </p:txBody>
      </p:sp>
      <p:sp>
        <p:nvSpPr>
          <p:cNvPr id="8" name="object 8"/>
          <p:cNvSpPr txBox="1">
            <a:spLocks noGrp="1"/>
          </p:cNvSpPr>
          <p:nvPr>
            <p:ph type="ftr" sz="quarter" idx="4294967295"/>
          </p:nvPr>
        </p:nvSpPr>
        <p:spPr>
          <a:xfrm>
            <a:off x="124102" y="6528965"/>
            <a:ext cx="12005733" cy="269304"/>
          </a:xfrm>
          <a:prstGeom prst="rect">
            <a:avLst/>
          </a:prstGeom>
        </p:spPr>
        <p:txBody>
          <a:bodyPr vert="horz" wrap="square" lIns="0" tIns="0" rIns="0" bIns="0" rtlCol="0">
            <a:spAutoFit/>
          </a:bodyPr>
          <a:lstStyle/>
          <a:p>
            <a:pPr marL="16933">
              <a:lnSpc>
                <a:spcPts val="2113"/>
              </a:lnSpc>
            </a:pPr>
            <a:r>
              <a:rPr dirty="0"/>
              <a:t>7:30-9:40学知识9:40-9:50随堂考9:50-9:55复习</a:t>
            </a:r>
            <a:r>
              <a:rPr spc="-67" dirty="0"/>
              <a:t> </a:t>
            </a:r>
            <a:r>
              <a:rPr dirty="0"/>
              <a:t>累积2小时直播真题奖</a:t>
            </a:r>
            <a:r>
              <a:rPr spc="-60" dirty="0"/>
              <a:t> </a:t>
            </a:r>
            <a:r>
              <a:rPr dirty="0"/>
              <a:t>没听懂的童鞋可下载李东洋精讲2重点总结</a:t>
            </a:r>
          </a:p>
        </p:txBody>
      </p:sp>
      <p:sp>
        <p:nvSpPr>
          <p:cNvPr id="7" name="object 7"/>
          <p:cNvSpPr txBox="1"/>
          <p:nvPr/>
        </p:nvSpPr>
        <p:spPr>
          <a:xfrm>
            <a:off x="1214119" y="1314873"/>
            <a:ext cx="7400492" cy="3633260"/>
          </a:xfrm>
          <a:prstGeom prst="rect">
            <a:avLst/>
          </a:prstGeom>
        </p:spPr>
        <p:txBody>
          <a:bodyPr vert="horz" wrap="square" lIns="0" tIns="16087" rIns="0" bIns="0" rtlCol="0">
            <a:spAutoFit/>
          </a:bodyPr>
          <a:lstStyle/>
          <a:p>
            <a:pPr fontAlgn="t">
              <a:lnSpc>
                <a:spcPct val="150000"/>
              </a:lnSpc>
            </a:pPr>
            <a:r>
              <a:rPr lang="zh-CN" altLang="en-US" sz="3200" dirty="0"/>
              <a:t>前高圆唇元音是（ ）</a:t>
            </a:r>
          </a:p>
          <a:p>
            <a:pPr>
              <a:lnSpc>
                <a:spcPct val="150000"/>
              </a:lnSpc>
            </a:pPr>
            <a:r>
              <a:rPr lang="en-US" altLang="zh-CN" sz="3200" dirty="0" smtClean="0"/>
              <a:t>A</a:t>
            </a:r>
            <a:r>
              <a:rPr lang="en-US" altLang="zh-CN" sz="3200" dirty="0"/>
              <a:t>:[</a:t>
            </a:r>
            <a:r>
              <a:rPr lang="en-US" altLang="zh-CN" sz="3200" dirty="0" err="1"/>
              <a:t>i</a:t>
            </a:r>
            <a:r>
              <a:rPr lang="en-US" altLang="zh-CN" sz="3200" dirty="0"/>
              <a:t>]</a:t>
            </a:r>
          </a:p>
          <a:p>
            <a:pPr>
              <a:lnSpc>
                <a:spcPct val="150000"/>
              </a:lnSpc>
            </a:pPr>
            <a:r>
              <a:rPr lang="en-US" altLang="zh-CN" sz="3200" dirty="0"/>
              <a:t>B:[u]</a:t>
            </a:r>
          </a:p>
          <a:p>
            <a:pPr>
              <a:lnSpc>
                <a:spcPct val="150000"/>
              </a:lnSpc>
            </a:pPr>
            <a:r>
              <a:rPr lang="en-US" altLang="zh-CN" sz="3200" dirty="0"/>
              <a:t>C:[y]</a:t>
            </a:r>
          </a:p>
          <a:p>
            <a:pPr>
              <a:lnSpc>
                <a:spcPct val="150000"/>
              </a:lnSpc>
            </a:pPr>
            <a:r>
              <a:rPr lang="en-US" altLang="zh-CN" sz="3200" dirty="0"/>
              <a:t>D:[o]</a:t>
            </a:r>
          </a:p>
        </p:txBody>
      </p:sp>
      <p:pic>
        <p:nvPicPr>
          <p:cNvPr id="6146" name="Picture 2" descr="https://sfs-public.shangdejigou.cn/teach-resource/question_content/picture/c2c08ac7e8302e707ba087679bc29c7a/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799" y="2296267"/>
            <a:ext cx="3686175" cy="298132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7406716" y="2508346"/>
            <a:ext cx="4676280" cy="2957861"/>
          </a:xfrm>
          <a:prstGeom prst="rect">
            <a:avLst/>
          </a:prstGeom>
          <a:noFill/>
        </p:spPr>
        <p:txBody>
          <a:bodyPr wrap="none" rtlCol="0">
            <a:spAutoFit/>
          </a:bodyPr>
          <a:lstStyle/>
          <a:p>
            <a:pPr>
              <a:lnSpc>
                <a:spcPct val="150000"/>
              </a:lnSpc>
            </a:pPr>
            <a:r>
              <a:rPr lang="zh-CN" altLang="en-US" dirty="0"/>
              <a:t/>
            </a:r>
            <a:br>
              <a:rPr lang="zh-CN" altLang="en-US" dirty="0"/>
            </a:br>
            <a:r>
              <a:rPr lang="zh-CN" altLang="en-US" dirty="0"/>
              <a:t>本题主要考查元音的发音：</a:t>
            </a:r>
          </a:p>
          <a:p>
            <a:pPr>
              <a:lnSpc>
                <a:spcPct val="150000"/>
              </a:lnSpc>
            </a:pPr>
            <a:r>
              <a:rPr lang="en-US" altLang="zh-CN" dirty="0"/>
              <a:t>[</a:t>
            </a:r>
            <a:r>
              <a:rPr lang="en-US" altLang="zh-CN" dirty="0" err="1"/>
              <a:t>i</a:t>
            </a:r>
            <a:r>
              <a:rPr lang="en-US" altLang="zh-CN" dirty="0"/>
              <a:t>]——</a:t>
            </a:r>
            <a:r>
              <a:rPr lang="zh-CN" altLang="en-US" dirty="0"/>
              <a:t>前、高、不圆唇、元音，故排除。</a:t>
            </a:r>
            <a:br>
              <a:rPr lang="zh-CN" altLang="en-US" dirty="0"/>
            </a:br>
            <a:r>
              <a:rPr lang="en-US" altLang="zh-CN" dirty="0"/>
              <a:t>[u]——</a:t>
            </a:r>
            <a:r>
              <a:rPr lang="zh-CN" altLang="en-US" dirty="0"/>
              <a:t>后、高、圆唇、元音，故排除。</a:t>
            </a:r>
          </a:p>
          <a:p>
            <a:pPr>
              <a:lnSpc>
                <a:spcPct val="150000"/>
              </a:lnSpc>
            </a:pPr>
            <a:r>
              <a:rPr lang="en-US" altLang="zh-CN" b="1" u="sng" dirty="0"/>
              <a:t>[y]——</a:t>
            </a:r>
            <a:r>
              <a:rPr lang="zh-CN" altLang="en-US" b="1" u="sng" dirty="0"/>
              <a:t>前、高、圆唇、元音，本题答案选</a:t>
            </a:r>
            <a:r>
              <a:rPr lang="en-US" altLang="zh-CN" b="1" u="sng" dirty="0"/>
              <a:t>C</a:t>
            </a:r>
            <a:r>
              <a:rPr lang="zh-CN" altLang="en-US" dirty="0"/>
              <a:t>。</a:t>
            </a:r>
            <a:br>
              <a:rPr lang="zh-CN" altLang="en-US" dirty="0"/>
            </a:br>
            <a:r>
              <a:rPr lang="en-US" altLang="zh-CN" dirty="0"/>
              <a:t>[o]——</a:t>
            </a:r>
            <a:r>
              <a:rPr lang="zh-CN" altLang="en-US" dirty="0"/>
              <a:t>后、半高、圆唇、元音 ，故排除。</a:t>
            </a:r>
          </a:p>
          <a:p>
            <a:pPr>
              <a:lnSpc>
                <a:spcPct val="150000"/>
              </a:lnSpc>
            </a:pPr>
            <a:endParaRPr kumimoji="1" lang="zh-CN" altLang="en-US" dirty="0"/>
          </a:p>
        </p:txBody>
      </p:sp>
    </p:spTree>
    <p:extLst>
      <p:ext uri="{BB962C8B-B14F-4D97-AF65-F5344CB8AC3E}">
        <p14:creationId xmlns:p14="http://schemas.microsoft.com/office/powerpoint/2010/main" val="21094027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4501"/>
            <a:ext cx="12192000" cy="662940"/>
            <a:chOff x="0" y="333375"/>
            <a:chExt cx="9144000" cy="497205"/>
          </a:xfrm>
        </p:grpSpPr>
        <p:sp>
          <p:nvSpPr>
            <p:cNvPr id="3" name="object 3"/>
            <p:cNvSpPr/>
            <p:nvPr/>
          </p:nvSpPr>
          <p:spPr>
            <a:xfrm>
              <a:off x="0" y="352425"/>
              <a:ext cx="859155" cy="478155"/>
            </a:xfrm>
            <a:custGeom>
              <a:avLst/>
              <a:gdLst/>
              <a:ahLst/>
              <a:cxnLst/>
              <a:rect l="l" t="t" r="r" b="b"/>
              <a:pathLst>
                <a:path w="859155" h="478155">
                  <a:moveTo>
                    <a:pt x="779196" y="0"/>
                  </a:moveTo>
                  <a:lnTo>
                    <a:pt x="79641" y="0"/>
                  </a:lnTo>
                  <a:lnTo>
                    <a:pt x="48641" y="6258"/>
                  </a:lnTo>
                  <a:lnTo>
                    <a:pt x="23326" y="23326"/>
                  </a:lnTo>
                  <a:lnTo>
                    <a:pt x="6258" y="48641"/>
                  </a:lnTo>
                  <a:lnTo>
                    <a:pt x="0" y="79641"/>
                  </a:lnTo>
                  <a:lnTo>
                    <a:pt x="0" y="398195"/>
                  </a:lnTo>
                  <a:lnTo>
                    <a:pt x="6258" y="429196"/>
                  </a:lnTo>
                  <a:lnTo>
                    <a:pt x="23326" y="454511"/>
                  </a:lnTo>
                  <a:lnTo>
                    <a:pt x="48641" y="471578"/>
                  </a:lnTo>
                  <a:lnTo>
                    <a:pt x="79641" y="477837"/>
                  </a:lnTo>
                  <a:lnTo>
                    <a:pt x="779196" y="477837"/>
                  </a:lnTo>
                  <a:lnTo>
                    <a:pt x="810196" y="471578"/>
                  </a:lnTo>
                  <a:lnTo>
                    <a:pt x="835511" y="454511"/>
                  </a:lnTo>
                  <a:lnTo>
                    <a:pt x="852579" y="429196"/>
                  </a:lnTo>
                  <a:lnTo>
                    <a:pt x="858838" y="398195"/>
                  </a:lnTo>
                  <a:lnTo>
                    <a:pt x="858838" y="79641"/>
                  </a:lnTo>
                  <a:lnTo>
                    <a:pt x="852579" y="48641"/>
                  </a:lnTo>
                  <a:lnTo>
                    <a:pt x="835511" y="23326"/>
                  </a:lnTo>
                  <a:lnTo>
                    <a:pt x="810196" y="6258"/>
                  </a:lnTo>
                  <a:lnTo>
                    <a:pt x="779196" y="0"/>
                  </a:lnTo>
                  <a:close/>
                </a:path>
              </a:pathLst>
            </a:custGeom>
            <a:solidFill>
              <a:srgbClr val="0070C0"/>
            </a:solidFill>
          </p:spPr>
          <p:txBody>
            <a:bodyPr wrap="square" lIns="0" tIns="0" rIns="0" bIns="0" rtlCol="0"/>
            <a:lstStyle/>
            <a:p>
              <a:endParaRPr sz="2400"/>
            </a:p>
          </p:txBody>
        </p:sp>
        <p:sp>
          <p:nvSpPr>
            <p:cNvPr id="4" name="object 4"/>
            <p:cNvSpPr/>
            <p:nvPr/>
          </p:nvSpPr>
          <p:spPr>
            <a:xfrm>
              <a:off x="0" y="339725"/>
              <a:ext cx="9144000" cy="0"/>
            </a:xfrm>
            <a:custGeom>
              <a:avLst/>
              <a:gdLst/>
              <a:ahLst/>
              <a:cxnLst/>
              <a:rect l="l" t="t" r="r" b="b"/>
              <a:pathLst>
                <a:path w="9144000">
                  <a:moveTo>
                    <a:pt x="0" y="0"/>
                  </a:moveTo>
                  <a:lnTo>
                    <a:pt x="9144000" y="1"/>
                  </a:lnTo>
                </a:path>
              </a:pathLst>
            </a:custGeom>
            <a:ln w="12700">
              <a:solidFill>
                <a:srgbClr val="BBE0E3"/>
              </a:solidFill>
            </a:ln>
          </p:spPr>
          <p:txBody>
            <a:bodyPr wrap="square" lIns="0" tIns="0" rIns="0" bIns="0" rtlCol="0"/>
            <a:lstStyle/>
            <a:p>
              <a:endParaRPr sz="2400"/>
            </a:p>
          </p:txBody>
        </p:sp>
      </p:grpSp>
      <p:sp>
        <p:nvSpPr>
          <p:cNvPr id="5" name="object 5"/>
          <p:cNvSpPr/>
          <p:nvPr/>
        </p:nvSpPr>
        <p:spPr>
          <a:xfrm>
            <a:off x="0" y="6466417"/>
            <a:ext cx="12192000" cy="392007"/>
          </a:xfrm>
          <a:custGeom>
            <a:avLst/>
            <a:gdLst/>
            <a:ahLst/>
            <a:cxnLst/>
            <a:rect l="l" t="t" r="r" b="b"/>
            <a:pathLst>
              <a:path w="9144000" h="294004">
                <a:moveTo>
                  <a:pt x="9144000" y="0"/>
                </a:moveTo>
                <a:lnTo>
                  <a:pt x="48951" y="0"/>
                </a:lnTo>
                <a:lnTo>
                  <a:pt x="29897" y="3846"/>
                </a:lnTo>
                <a:lnTo>
                  <a:pt x="14337" y="14337"/>
                </a:lnTo>
                <a:lnTo>
                  <a:pt x="3846" y="29897"/>
                </a:lnTo>
                <a:lnTo>
                  <a:pt x="0" y="48951"/>
                </a:lnTo>
                <a:lnTo>
                  <a:pt x="0" y="293687"/>
                </a:lnTo>
                <a:lnTo>
                  <a:pt x="9144000" y="293687"/>
                </a:lnTo>
                <a:lnTo>
                  <a:pt x="9144000" y="0"/>
                </a:lnTo>
                <a:close/>
              </a:path>
            </a:pathLst>
          </a:custGeom>
          <a:solidFill>
            <a:srgbClr val="2E75B6"/>
          </a:solidFill>
        </p:spPr>
        <p:txBody>
          <a:bodyPr wrap="square" lIns="0" tIns="0" rIns="0" bIns="0" rtlCol="0"/>
          <a:lstStyle/>
          <a:p>
            <a:endParaRPr sz="2400"/>
          </a:p>
        </p:txBody>
      </p:sp>
      <p:sp>
        <p:nvSpPr>
          <p:cNvPr id="6" name="object 6"/>
          <p:cNvSpPr txBox="1">
            <a:spLocks noGrp="1"/>
          </p:cNvSpPr>
          <p:nvPr>
            <p:ph type="title"/>
          </p:nvPr>
        </p:nvSpPr>
        <p:spPr>
          <a:xfrm>
            <a:off x="2939144" y="693751"/>
            <a:ext cx="12402457" cy="509541"/>
          </a:xfrm>
          <a:prstGeom prst="rect">
            <a:avLst/>
          </a:prstGeom>
        </p:spPr>
        <p:txBody>
          <a:bodyPr vert="horz" wrap="square" lIns="0" tIns="16933" rIns="0" bIns="0" rtlCol="0" anchor="ctr">
            <a:spAutoFit/>
          </a:bodyPr>
          <a:lstStyle/>
          <a:p>
            <a:pPr marL="16933">
              <a:lnSpc>
                <a:spcPct val="100000"/>
              </a:lnSpc>
              <a:spcBef>
                <a:spcPts val="133"/>
              </a:spcBef>
            </a:pPr>
            <a:r>
              <a:rPr dirty="0"/>
              <a:t>练习题</a:t>
            </a:r>
          </a:p>
        </p:txBody>
      </p:sp>
      <p:sp>
        <p:nvSpPr>
          <p:cNvPr id="8" name="object 8"/>
          <p:cNvSpPr txBox="1">
            <a:spLocks noGrp="1"/>
          </p:cNvSpPr>
          <p:nvPr>
            <p:ph type="ftr" sz="quarter" idx="4294967295"/>
          </p:nvPr>
        </p:nvSpPr>
        <p:spPr>
          <a:xfrm>
            <a:off x="124102" y="6528965"/>
            <a:ext cx="12005733" cy="269304"/>
          </a:xfrm>
          <a:prstGeom prst="rect">
            <a:avLst/>
          </a:prstGeom>
        </p:spPr>
        <p:txBody>
          <a:bodyPr vert="horz" wrap="square" lIns="0" tIns="0" rIns="0" bIns="0" rtlCol="0">
            <a:spAutoFit/>
          </a:bodyPr>
          <a:lstStyle/>
          <a:p>
            <a:pPr marL="16933">
              <a:lnSpc>
                <a:spcPts val="2113"/>
              </a:lnSpc>
            </a:pPr>
            <a:r>
              <a:rPr dirty="0"/>
              <a:t>7:30-9:40学知识9:40-9:50随堂考9:50-9:55复习</a:t>
            </a:r>
            <a:r>
              <a:rPr spc="-67" dirty="0"/>
              <a:t> </a:t>
            </a:r>
            <a:r>
              <a:rPr dirty="0"/>
              <a:t>累积2小时直播真题奖</a:t>
            </a:r>
            <a:r>
              <a:rPr spc="-60" dirty="0"/>
              <a:t> </a:t>
            </a:r>
            <a:r>
              <a:rPr dirty="0"/>
              <a:t>没听懂的童鞋可下载李东洋精讲2重点总结</a:t>
            </a:r>
          </a:p>
        </p:txBody>
      </p:sp>
      <p:sp>
        <p:nvSpPr>
          <p:cNvPr id="7" name="object 7"/>
          <p:cNvSpPr txBox="1"/>
          <p:nvPr/>
        </p:nvSpPr>
        <p:spPr>
          <a:xfrm>
            <a:off x="1214119" y="1314873"/>
            <a:ext cx="7400492" cy="3709563"/>
          </a:xfrm>
          <a:prstGeom prst="rect">
            <a:avLst/>
          </a:prstGeom>
        </p:spPr>
        <p:txBody>
          <a:bodyPr vert="horz" wrap="square" lIns="0" tIns="16087" rIns="0" bIns="0" rtlCol="0">
            <a:spAutoFit/>
          </a:bodyPr>
          <a:lstStyle/>
          <a:p>
            <a:pPr fontAlgn="t">
              <a:lnSpc>
                <a:spcPct val="150000"/>
              </a:lnSpc>
            </a:pPr>
            <a:r>
              <a:rPr lang="zh-CN" altLang="en-US" sz="3200" dirty="0"/>
              <a:t>前高圆唇元音是（ ）</a:t>
            </a:r>
          </a:p>
          <a:p>
            <a:pPr>
              <a:lnSpc>
                <a:spcPct val="150000"/>
              </a:lnSpc>
            </a:pPr>
            <a:r>
              <a:rPr lang="en-US" altLang="zh-CN" sz="3200" dirty="0" smtClean="0"/>
              <a:t>A</a:t>
            </a:r>
            <a:r>
              <a:rPr lang="en-US" altLang="zh-CN" sz="3200" dirty="0"/>
              <a:t>:[</a:t>
            </a:r>
            <a:r>
              <a:rPr lang="en-US" altLang="zh-CN" sz="3200" dirty="0" err="1"/>
              <a:t>i</a:t>
            </a:r>
            <a:r>
              <a:rPr lang="en-US" altLang="zh-CN" sz="3200" dirty="0"/>
              <a:t>]</a:t>
            </a:r>
          </a:p>
          <a:p>
            <a:pPr>
              <a:lnSpc>
                <a:spcPct val="150000"/>
              </a:lnSpc>
            </a:pPr>
            <a:r>
              <a:rPr lang="en-US" altLang="zh-CN" sz="3200" dirty="0"/>
              <a:t>B:[u]</a:t>
            </a:r>
          </a:p>
          <a:p>
            <a:pPr>
              <a:lnSpc>
                <a:spcPct val="150000"/>
              </a:lnSpc>
            </a:pPr>
            <a:r>
              <a:rPr lang="en-US" altLang="zh-CN" sz="3200" dirty="0">
                <a:solidFill>
                  <a:srgbClr val="C00000"/>
                </a:solidFill>
              </a:rPr>
              <a:t>C:[y]</a:t>
            </a:r>
          </a:p>
          <a:p>
            <a:pPr>
              <a:lnSpc>
                <a:spcPct val="150000"/>
              </a:lnSpc>
            </a:pPr>
            <a:r>
              <a:rPr lang="en-US" altLang="zh-CN" sz="3200" dirty="0"/>
              <a:t>D:[o]</a:t>
            </a:r>
          </a:p>
        </p:txBody>
      </p:sp>
    </p:spTree>
    <p:extLst>
      <p:ext uri="{BB962C8B-B14F-4D97-AF65-F5344CB8AC3E}">
        <p14:creationId xmlns:p14="http://schemas.microsoft.com/office/powerpoint/2010/main" val="2736568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4501"/>
            <a:ext cx="12192000" cy="662940"/>
            <a:chOff x="0" y="333375"/>
            <a:chExt cx="9144000" cy="497205"/>
          </a:xfrm>
        </p:grpSpPr>
        <p:sp>
          <p:nvSpPr>
            <p:cNvPr id="3" name="object 3"/>
            <p:cNvSpPr/>
            <p:nvPr/>
          </p:nvSpPr>
          <p:spPr>
            <a:xfrm>
              <a:off x="0" y="352425"/>
              <a:ext cx="859155" cy="478155"/>
            </a:xfrm>
            <a:custGeom>
              <a:avLst/>
              <a:gdLst/>
              <a:ahLst/>
              <a:cxnLst/>
              <a:rect l="l" t="t" r="r" b="b"/>
              <a:pathLst>
                <a:path w="859155" h="478155">
                  <a:moveTo>
                    <a:pt x="779196" y="0"/>
                  </a:moveTo>
                  <a:lnTo>
                    <a:pt x="79641" y="0"/>
                  </a:lnTo>
                  <a:lnTo>
                    <a:pt x="48641" y="6258"/>
                  </a:lnTo>
                  <a:lnTo>
                    <a:pt x="23326" y="23326"/>
                  </a:lnTo>
                  <a:lnTo>
                    <a:pt x="6258" y="48641"/>
                  </a:lnTo>
                  <a:lnTo>
                    <a:pt x="0" y="79641"/>
                  </a:lnTo>
                  <a:lnTo>
                    <a:pt x="0" y="398195"/>
                  </a:lnTo>
                  <a:lnTo>
                    <a:pt x="6258" y="429196"/>
                  </a:lnTo>
                  <a:lnTo>
                    <a:pt x="23326" y="454511"/>
                  </a:lnTo>
                  <a:lnTo>
                    <a:pt x="48641" y="471578"/>
                  </a:lnTo>
                  <a:lnTo>
                    <a:pt x="79641" y="477837"/>
                  </a:lnTo>
                  <a:lnTo>
                    <a:pt x="779196" y="477837"/>
                  </a:lnTo>
                  <a:lnTo>
                    <a:pt x="810196" y="471578"/>
                  </a:lnTo>
                  <a:lnTo>
                    <a:pt x="835511" y="454511"/>
                  </a:lnTo>
                  <a:lnTo>
                    <a:pt x="852579" y="429196"/>
                  </a:lnTo>
                  <a:lnTo>
                    <a:pt x="858838" y="398195"/>
                  </a:lnTo>
                  <a:lnTo>
                    <a:pt x="858838" y="79641"/>
                  </a:lnTo>
                  <a:lnTo>
                    <a:pt x="852579" y="48641"/>
                  </a:lnTo>
                  <a:lnTo>
                    <a:pt x="835511" y="23326"/>
                  </a:lnTo>
                  <a:lnTo>
                    <a:pt x="810196" y="6258"/>
                  </a:lnTo>
                  <a:lnTo>
                    <a:pt x="779196" y="0"/>
                  </a:lnTo>
                  <a:close/>
                </a:path>
              </a:pathLst>
            </a:custGeom>
            <a:solidFill>
              <a:srgbClr val="0070C0"/>
            </a:solidFill>
          </p:spPr>
          <p:txBody>
            <a:bodyPr wrap="square" lIns="0" tIns="0" rIns="0" bIns="0" rtlCol="0"/>
            <a:lstStyle/>
            <a:p>
              <a:endParaRPr sz="2400"/>
            </a:p>
          </p:txBody>
        </p:sp>
        <p:sp>
          <p:nvSpPr>
            <p:cNvPr id="4" name="object 4"/>
            <p:cNvSpPr/>
            <p:nvPr/>
          </p:nvSpPr>
          <p:spPr>
            <a:xfrm>
              <a:off x="0" y="339725"/>
              <a:ext cx="9144000" cy="0"/>
            </a:xfrm>
            <a:custGeom>
              <a:avLst/>
              <a:gdLst/>
              <a:ahLst/>
              <a:cxnLst/>
              <a:rect l="l" t="t" r="r" b="b"/>
              <a:pathLst>
                <a:path w="9144000">
                  <a:moveTo>
                    <a:pt x="0" y="0"/>
                  </a:moveTo>
                  <a:lnTo>
                    <a:pt x="9144000" y="1"/>
                  </a:lnTo>
                </a:path>
              </a:pathLst>
            </a:custGeom>
            <a:ln w="12700">
              <a:solidFill>
                <a:srgbClr val="BBE0E3"/>
              </a:solidFill>
            </a:ln>
          </p:spPr>
          <p:txBody>
            <a:bodyPr wrap="square" lIns="0" tIns="0" rIns="0" bIns="0" rtlCol="0"/>
            <a:lstStyle/>
            <a:p>
              <a:endParaRPr sz="2400"/>
            </a:p>
          </p:txBody>
        </p:sp>
      </p:grpSp>
      <p:sp>
        <p:nvSpPr>
          <p:cNvPr id="5" name="object 5"/>
          <p:cNvSpPr/>
          <p:nvPr/>
        </p:nvSpPr>
        <p:spPr>
          <a:xfrm>
            <a:off x="0" y="6466417"/>
            <a:ext cx="12192000" cy="392007"/>
          </a:xfrm>
          <a:custGeom>
            <a:avLst/>
            <a:gdLst/>
            <a:ahLst/>
            <a:cxnLst/>
            <a:rect l="l" t="t" r="r" b="b"/>
            <a:pathLst>
              <a:path w="9144000" h="294004">
                <a:moveTo>
                  <a:pt x="9144000" y="0"/>
                </a:moveTo>
                <a:lnTo>
                  <a:pt x="48951" y="0"/>
                </a:lnTo>
                <a:lnTo>
                  <a:pt x="29897" y="3846"/>
                </a:lnTo>
                <a:lnTo>
                  <a:pt x="14337" y="14337"/>
                </a:lnTo>
                <a:lnTo>
                  <a:pt x="3846" y="29897"/>
                </a:lnTo>
                <a:lnTo>
                  <a:pt x="0" y="48951"/>
                </a:lnTo>
                <a:lnTo>
                  <a:pt x="0" y="293687"/>
                </a:lnTo>
                <a:lnTo>
                  <a:pt x="9144000" y="293687"/>
                </a:lnTo>
                <a:lnTo>
                  <a:pt x="9144000" y="0"/>
                </a:lnTo>
                <a:close/>
              </a:path>
            </a:pathLst>
          </a:custGeom>
          <a:solidFill>
            <a:srgbClr val="2E75B6"/>
          </a:solidFill>
        </p:spPr>
        <p:txBody>
          <a:bodyPr wrap="square" lIns="0" tIns="0" rIns="0" bIns="0" rtlCol="0"/>
          <a:lstStyle/>
          <a:p>
            <a:endParaRPr sz="2400"/>
          </a:p>
        </p:txBody>
      </p:sp>
      <p:sp>
        <p:nvSpPr>
          <p:cNvPr id="6" name="object 6"/>
          <p:cNvSpPr txBox="1"/>
          <p:nvPr/>
        </p:nvSpPr>
        <p:spPr>
          <a:xfrm>
            <a:off x="1157817" y="623994"/>
            <a:ext cx="7183967" cy="4576616"/>
          </a:xfrm>
          <a:prstGeom prst="rect">
            <a:avLst/>
          </a:prstGeom>
        </p:spPr>
        <p:txBody>
          <a:bodyPr vert="horz" wrap="square" lIns="0" tIns="16933" rIns="0" bIns="0" rtlCol="0">
            <a:spAutoFit/>
          </a:bodyPr>
          <a:lstStyle/>
          <a:p>
            <a:pPr marL="126150">
              <a:spcBef>
                <a:spcPts val="133"/>
              </a:spcBef>
            </a:pPr>
            <a:r>
              <a:rPr sz="3200" dirty="0">
                <a:latin typeface="宋体"/>
                <a:cs typeface="宋体"/>
              </a:rPr>
              <a:t>练一练</a:t>
            </a:r>
            <a:endParaRPr sz="3200">
              <a:latin typeface="宋体"/>
              <a:cs typeface="宋体"/>
            </a:endParaRPr>
          </a:p>
          <a:p>
            <a:pPr marL="16933" marR="6773" indent="120224" algn="just">
              <a:lnSpc>
                <a:spcPct val="152800"/>
              </a:lnSpc>
              <a:spcBef>
                <a:spcPts val="2787"/>
              </a:spcBef>
            </a:pPr>
            <a:r>
              <a:rPr sz="3200" dirty="0">
                <a:latin typeface="微软雅黑"/>
                <a:cs typeface="微软雅黑"/>
              </a:rPr>
              <a:t>下面各项可以充当北京话声母的是（</a:t>
            </a:r>
            <a:r>
              <a:rPr sz="3200" spc="-133" dirty="0">
                <a:latin typeface="微软雅黑"/>
                <a:cs typeface="微软雅黑"/>
              </a:rPr>
              <a:t> </a:t>
            </a:r>
            <a:r>
              <a:rPr sz="3200" dirty="0">
                <a:latin typeface="微软雅黑"/>
                <a:cs typeface="微软雅黑"/>
              </a:rPr>
              <a:t>）  A</a:t>
            </a:r>
            <a:r>
              <a:rPr sz="3200" spc="-7" dirty="0">
                <a:latin typeface="微软雅黑"/>
                <a:cs typeface="微软雅黑"/>
              </a:rPr>
              <a:t> </a:t>
            </a:r>
            <a:r>
              <a:rPr sz="3200" dirty="0">
                <a:latin typeface="微软雅黑"/>
                <a:cs typeface="微软雅黑"/>
              </a:rPr>
              <a:t>【</a:t>
            </a:r>
            <a:r>
              <a:rPr sz="3200" spc="-7" dirty="0">
                <a:latin typeface="微软雅黑"/>
                <a:cs typeface="微软雅黑"/>
              </a:rPr>
              <a:t>a</a:t>
            </a:r>
            <a:r>
              <a:rPr sz="3200" dirty="0">
                <a:latin typeface="微软雅黑"/>
                <a:cs typeface="微软雅黑"/>
              </a:rPr>
              <a:t>】</a:t>
            </a:r>
            <a:endParaRPr sz="3200">
              <a:latin typeface="微软雅黑"/>
              <a:cs typeface="微软雅黑"/>
            </a:endParaRPr>
          </a:p>
          <a:p>
            <a:pPr marL="16933" marR="5719090" algn="just">
              <a:lnSpc>
                <a:spcPct val="149300"/>
              </a:lnSpc>
            </a:pPr>
            <a:r>
              <a:rPr sz="3200" dirty="0">
                <a:latin typeface="微软雅黑"/>
                <a:cs typeface="微软雅黑"/>
              </a:rPr>
              <a:t>B</a:t>
            </a:r>
            <a:r>
              <a:rPr sz="3200" spc="-140" dirty="0">
                <a:latin typeface="微软雅黑"/>
                <a:cs typeface="微软雅黑"/>
              </a:rPr>
              <a:t> </a:t>
            </a:r>
            <a:r>
              <a:rPr sz="3200" dirty="0">
                <a:latin typeface="微软雅黑"/>
                <a:cs typeface="微软雅黑"/>
              </a:rPr>
              <a:t>【</a:t>
            </a:r>
            <a:r>
              <a:rPr sz="3200" spc="-7" dirty="0">
                <a:latin typeface="微软雅黑"/>
                <a:cs typeface="微软雅黑"/>
              </a:rPr>
              <a:t>ŋ</a:t>
            </a:r>
            <a:r>
              <a:rPr sz="3200" dirty="0">
                <a:latin typeface="微软雅黑"/>
                <a:cs typeface="微软雅黑"/>
              </a:rPr>
              <a:t>】 C</a:t>
            </a:r>
            <a:r>
              <a:rPr sz="3200" spc="-107" dirty="0">
                <a:latin typeface="微软雅黑"/>
                <a:cs typeface="微软雅黑"/>
              </a:rPr>
              <a:t> </a:t>
            </a:r>
            <a:r>
              <a:rPr sz="3200" dirty="0">
                <a:latin typeface="微软雅黑"/>
                <a:cs typeface="微软雅黑"/>
              </a:rPr>
              <a:t>【</a:t>
            </a:r>
            <a:r>
              <a:rPr sz="3200" dirty="0">
                <a:latin typeface="Calibri"/>
                <a:cs typeface="Calibri"/>
              </a:rPr>
              <a:t>ʒ</a:t>
            </a:r>
            <a:r>
              <a:rPr sz="3200" dirty="0">
                <a:latin typeface="微软雅黑"/>
                <a:cs typeface="微软雅黑"/>
              </a:rPr>
              <a:t>】 D</a:t>
            </a:r>
            <a:r>
              <a:rPr sz="3200" spc="-107" dirty="0">
                <a:latin typeface="微软雅黑"/>
                <a:cs typeface="微软雅黑"/>
              </a:rPr>
              <a:t> </a:t>
            </a:r>
            <a:r>
              <a:rPr sz="3200" dirty="0">
                <a:latin typeface="微软雅黑"/>
                <a:cs typeface="微软雅黑"/>
              </a:rPr>
              <a:t>【</a:t>
            </a:r>
            <a:r>
              <a:rPr sz="3200" spc="7" dirty="0">
                <a:latin typeface="微软雅黑"/>
                <a:cs typeface="微软雅黑"/>
              </a:rPr>
              <a:t>t</a:t>
            </a:r>
            <a:r>
              <a:rPr sz="3200" dirty="0">
                <a:latin typeface="微软雅黑"/>
                <a:cs typeface="微软雅黑"/>
              </a:rPr>
              <a:t>】</a:t>
            </a:r>
            <a:endParaRPr sz="3200">
              <a:latin typeface="微软雅黑"/>
              <a:cs typeface="微软雅黑"/>
            </a:endParaRPr>
          </a:p>
        </p:txBody>
      </p:sp>
      <p:sp>
        <p:nvSpPr>
          <p:cNvPr id="7" name="object 7"/>
          <p:cNvSpPr txBox="1">
            <a:spLocks noGrp="1"/>
          </p:cNvSpPr>
          <p:nvPr>
            <p:ph type="ftr" sz="quarter" idx="5"/>
          </p:nvPr>
        </p:nvSpPr>
        <p:spPr>
          <a:xfrm>
            <a:off x="5384800" y="8314594"/>
            <a:ext cx="5486400" cy="807913"/>
          </a:xfrm>
          <a:prstGeom prst="rect">
            <a:avLst/>
          </a:prstGeom>
        </p:spPr>
        <p:txBody>
          <a:bodyPr vert="horz" wrap="square" lIns="0" tIns="0" rIns="0" bIns="0" rtlCol="0" anchor="ctr">
            <a:spAutoFit/>
          </a:bodyPr>
          <a:lstStyle/>
          <a:p>
            <a:pPr marL="16933">
              <a:lnSpc>
                <a:spcPts val="2113"/>
              </a:lnSpc>
            </a:pPr>
            <a:r>
              <a:rPr dirty="0"/>
              <a:t>7:30-9:40学知识9:40-9:50随堂考9:50-9:55复习</a:t>
            </a:r>
            <a:r>
              <a:rPr spc="-67" dirty="0"/>
              <a:t> </a:t>
            </a:r>
            <a:r>
              <a:rPr dirty="0"/>
              <a:t>累积2小时直播真题奖</a:t>
            </a:r>
            <a:r>
              <a:rPr spc="-60" dirty="0"/>
              <a:t> </a:t>
            </a:r>
            <a:r>
              <a:rPr dirty="0"/>
              <a:t>没听懂的童鞋可下载李东洋精讲2重点总结</a:t>
            </a:r>
          </a:p>
        </p:txBody>
      </p:sp>
    </p:spTree>
    <p:extLst>
      <p:ext uri="{BB962C8B-B14F-4D97-AF65-F5344CB8AC3E}">
        <p14:creationId xmlns:p14="http://schemas.microsoft.com/office/powerpoint/2010/main" val="175416627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4501"/>
            <a:ext cx="12192000" cy="662940"/>
            <a:chOff x="0" y="333375"/>
            <a:chExt cx="9144000" cy="497205"/>
          </a:xfrm>
        </p:grpSpPr>
        <p:sp>
          <p:nvSpPr>
            <p:cNvPr id="3" name="object 3"/>
            <p:cNvSpPr/>
            <p:nvPr/>
          </p:nvSpPr>
          <p:spPr>
            <a:xfrm>
              <a:off x="0" y="352425"/>
              <a:ext cx="859155" cy="478155"/>
            </a:xfrm>
            <a:custGeom>
              <a:avLst/>
              <a:gdLst/>
              <a:ahLst/>
              <a:cxnLst/>
              <a:rect l="l" t="t" r="r" b="b"/>
              <a:pathLst>
                <a:path w="859155" h="478155">
                  <a:moveTo>
                    <a:pt x="779196" y="0"/>
                  </a:moveTo>
                  <a:lnTo>
                    <a:pt x="79641" y="0"/>
                  </a:lnTo>
                  <a:lnTo>
                    <a:pt x="48641" y="6258"/>
                  </a:lnTo>
                  <a:lnTo>
                    <a:pt x="23326" y="23326"/>
                  </a:lnTo>
                  <a:lnTo>
                    <a:pt x="6258" y="48641"/>
                  </a:lnTo>
                  <a:lnTo>
                    <a:pt x="0" y="79641"/>
                  </a:lnTo>
                  <a:lnTo>
                    <a:pt x="0" y="398195"/>
                  </a:lnTo>
                  <a:lnTo>
                    <a:pt x="6258" y="429196"/>
                  </a:lnTo>
                  <a:lnTo>
                    <a:pt x="23326" y="454511"/>
                  </a:lnTo>
                  <a:lnTo>
                    <a:pt x="48641" y="471578"/>
                  </a:lnTo>
                  <a:lnTo>
                    <a:pt x="79641" y="477837"/>
                  </a:lnTo>
                  <a:lnTo>
                    <a:pt x="779196" y="477837"/>
                  </a:lnTo>
                  <a:lnTo>
                    <a:pt x="810196" y="471578"/>
                  </a:lnTo>
                  <a:lnTo>
                    <a:pt x="835511" y="454511"/>
                  </a:lnTo>
                  <a:lnTo>
                    <a:pt x="852579" y="429196"/>
                  </a:lnTo>
                  <a:lnTo>
                    <a:pt x="858838" y="398195"/>
                  </a:lnTo>
                  <a:lnTo>
                    <a:pt x="858838" y="79641"/>
                  </a:lnTo>
                  <a:lnTo>
                    <a:pt x="852579" y="48641"/>
                  </a:lnTo>
                  <a:lnTo>
                    <a:pt x="835511" y="23326"/>
                  </a:lnTo>
                  <a:lnTo>
                    <a:pt x="810196" y="6258"/>
                  </a:lnTo>
                  <a:lnTo>
                    <a:pt x="779196" y="0"/>
                  </a:lnTo>
                  <a:close/>
                </a:path>
              </a:pathLst>
            </a:custGeom>
            <a:solidFill>
              <a:srgbClr val="0070C0"/>
            </a:solidFill>
          </p:spPr>
          <p:txBody>
            <a:bodyPr wrap="square" lIns="0" tIns="0" rIns="0" bIns="0" rtlCol="0"/>
            <a:lstStyle/>
            <a:p>
              <a:endParaRPr sz="2400"/>
            </a:p>
          </p:txBody>
        </p:sp>
        <p:sp>
          <p:nvSpPr>
            <p:cNvPr id="4" name="object 4"/>
            <p:cNvSpPr/>
            <p:nvPr/>
          </p:nvSpPr>
          <p:spPr>
            <a:xfrm>
              <a:off x="0" y="339725"/>
              <a:ext cx="9144000" cy="0"/>
            </a:xfrm>
            <a:custGeom>
              <a:avLst/>
              <a:gdLst/>
              <a:ahLst/>
              <a:cxnLst/>
              <a:rect l="l" t="t" r="r" b="b"/>
              <a:pathLst>
                <a:path w="9144000">
                  <a:moveTo>
                    <a:pt x="0" y="0"/>
                  </a:moveTo>
                  <a:lnTo>
                    <a:pt x="9144000" y="1"/>
                  </a:lnTo>
                </a:path>
              </a:pathLst>
            </a:custGeom>
            <a:ln w="12700">
              <a:solidFill>
                <a:srgbClr val="BBE0E3"/>
              </a:solidFill>
            </a:ln>
          </p:spPr>
          <p:txBody>
            <a:bodyPr wrap="square" lIns="0" tIns="0" rIns="0" bIns="0" rtlCol="0"/>
            <a:lstStyle/>
            <a:p>
              <a:endParaRPr sz="2400"/>
            </a:p>
          </p:txBody>
        </p:sp>
      </p:grpSp>
      <p:sp>
        <p:nvSpPr>
          <p:cNvPr id="5" name="object 5"/>
          <p:cNvSpPr/>
          <p:nvPr/>
        </p:nvSpPr>
        <p:spPr>
          <a:xfrm>
            <a:off x="0" y="6466417"/>
            <a:ext cx="12192000" cy="392007"/>
          </a:xfrm>
          <a:custGeom>
            <a:avLst/>
            <a:gdLst/>
            <a:ahLst/>
            <a:cxnLst/>
            <a:rect l="l" t="t" r="r" b="b"/>
            <a:pathLst>
              <a:path w="9144000" h="294004">
                <a:moveTo>
                  <a:pt x="9144000" y="0"/>
                </a:moveTo>
                <a:lnTo>
                  <a:pt x="48951" y="0"/>
                </a:lnTo>
                <a:lnTo>
                  <a:pt x="29897" y="3846"/>
                </a:lnTo>
                <a:lnTo>
                  <a:pt x="14337" y="14337"/>
                </a:lnTo>
                <a:lnTo>
                  <a:pt x="3846" y="29897"/>
                </a:lnTo>
                <a:lnTo>
                  <a:pt x="0" y="48951"/>
                </a:lnTo>
                <a:lnTo>
                  <a:pt x="0" y="293687"/>
                </a:lnTo>
                <a:lnTo>
                  <a:pt x="9144000" y="293687"/>
                </a:lnTo>
                <a:lnTo>
                  <a:pt x="9144000" y="0"/>
                </a:lnTo>
                <a:close/>
              </a:path>
            </a:pathLst>
          </a:custGeom>
          <a:solidFill>
            <a:srgbClr val="2E75B6"/>
          </a:solidFill>
        </p:spPr>
        <p:txBody>
          <a:bodyPr wrap="square" lIns="0" tIns="0" rIns="0" bIns="0" rtlCol="0"/>
          <a:lstStyle/>
          <a:p>
            <a:endParaRPr sz="2400"/>
          </a:p>
        </p:txBody>
      </p:sp>
      <p:sp>
        <p:nvSpPr>
          <p:cNvPr id="6" name="object 6"/>
          <p:cNvSpPr txBox="1"/>
          <p:nvPr/>
        </p:nvSpPr>
        <p:spPr>
          <a:xfrm>
            <a:off x="1159934" y="623993"/>
            <a:ext cx="10628207" cy="4583733"/>
          </a:xfrm>
          <a:prstGeom prst="rect">
            <a:avLst/>
          </a:prstGeom>
        </p:spPr>
        <p:txBody>
          <a:bodyPr vert="horz" wrap="square" lIns="0" tIns="16933" rIns="0" bIns="0" rtlCol="0">
            <a:spAutoFit/>
          </a:bodyPr>
          <a:lstStyle/>
          <a:p>
            <a:pPr marL="123610">
              <a:spcBef>
                <a:spcPts val="133"/>
              </a:spcBef>
            </a:pPr>
            <a:r>
              <a:rPr sz="3200" dirty="0">
                <a:latin typeface="宋体"/>
                <a:cs typeface="宋体"/>
              </a:rPr>
              <a:t>练一练</a:t>
            </a:r>
            <a:endParaRPr sz="3200">
              <a:latin typeface="宋体"/>
              <a:cs typeface="宋体"/>
            </a:endParaRPr>
          </a:p>
          <a:p>
            <a:pPr marL="16933" marR="3450080" indent="120224">
              <a:lnSpc>
                <a:spcPct val="152800"/>
              </a:lnSpc>
              <a:spcBef>
                <a:spcPts val="2787"/>
              </a:spcBef>
            </a:pPr>
            <a:r>
              <a:rPr sz="3200" dirty="0">
                <a:latin typeface="微软雅黑"/>
                <a:cs typeface="微软雅黑"/>
              </a:rPr>
              <a:t>下面各项可以充当北京话声母的是（</a:t>
            </a:r>
            <a:r>
              <a:rPr sz="3200" spc="-133" dirty="0">
                <a:latin typeface="微软雅黑"/>
                <a:cs typeface="微软雅黑"/>
              </a:rPr>
              <a:t> </a:t>
            </a:r>
            <a:r>
              <a:rPr sz="3200" dirty="0">
                <a:latin typeface="微软雅黑"/>
                <a:cs typeface="微软雅黑"/>
              </a:rPr>
              <a:t>）  A</a:t>
            </a:r>
            <a:r>
              <a:rPr sz="3200" spc="-7" dirty="0">
                <a:latin typeface="微软雅黑"/>
                <a:cs typeface="微软雅黑"/>
              </a:rPr>
              <a:t> </a:t>
            </a:r>
            <a:r>
              <a:rPr sz="3200" dirty="0">
                <a:latin typeface="微软雅黑"/>
                <a:cs typeface="微软雅黑"/>
              </a:rPr>
              <a:t>【</a:t>
            </a:r>
            <a:r>
              <a:rPr sz="3200" spc="-7" dirty="0">
                <a:latin typeface="微软雅黑"/>
                <a:cs typeface="微软雅黑"/>
              </a:rPr>
              <a:t>a</a:t>
            </a:r>
            <a:r>
              <a:rPr sz="3200" dirty="0">
                <a:latin typeface="微软雅黑"/>
                <a:cs typeface="微软雅黑"/>
              </a:rPr>
              <a:t>】</a:t>
            </a:r>
            <a:r>
              <a:rPr sz="3200" spc="-7" dirty="0">
                <a:latin typeface="微软雅黑"/>
                <a:cs typeface="微软雅黑"/>
              </a:rPr>
              <a:t>——</a:t>
            </a:r>
            <a:r>
              <a:rPr sz="3200" dirty="0">
                <a:latin typeface="微软雅黑"/>
                <a:cs typeface="微软雅黑"/>
              </a:rPr>
              <a:t>只能做韵母</a:t>
            </a:r>
            <a:endParaRPr sz="3200">
              <a:latin typeface="微软雅黑"/>
              <a:cs typeface="微软雅黑"/>
            </a:endParaRPr>
          </a:p>
          <a:p>
            <a:pPr marL="16933">
              <a:spcBef>
                <a:spcPts val="1893"/>
              </a:spcBef>
            </a:pPr>
            <a:r>
              <a:rPr sz="3200" dirty="0">
                <a:latin typeface="微软雅黑"/>
                <a:cs typeface="微软雅黑"/>
              </a:rPr>
              <a:t>B</a:t>
            </a:r>
            <a:r>
              <a:rPr sz="3200" spc="-13" dirty="0">
                <a:latin typeface="微软雅黑"/>
                <a:cs typeface="微软雅黑"/>
              </a:rPr>
              <a:t> </a:t>
            </a:r>
            <a:r>
              <a:rPr sz="3200" dirty="0">
                <a:latin typeface="微软雅黑"/>
                <a:cs typeface="微软雅黑"/>
              </a:rPr>
              <a:t>【</a:t>
            </a:r>
            <a:r>
              <a:rPr sz="3200" spc="-7" dirty="0">
                <a:latin typeface="微软雅黑"/>
                <a:cs typeface="微软雅黑"/>
              </a:rPr>
              <a:t>ŋ</a:t>
            </a:r>
            <a:r>
              <a:rPr sz="3200" dirty="0">
                <a:latin typeface="微软雅黑"/>
                <a:cs typeface="微软雅黑"/>
              </a:rPr>
              <a:t>】</a:t>
            </a:r>
            <a:r>
              <a:rPr sz="3200" spc="-7" dirty="0">
                <a:latin typeface="微软雅黑"/>
                <a:cs typeface="微软雅黑"/>
              </a:rPr>
              <a:t>——</a:t>
            </a:r>
            <a:r>
              <a:rPr sz="3200" spc="-7" dirty="0">
                <a:latin typeface="Arial"/>
                <a:cs typeface="Arial"/>
              </a:rPr>
              <a:t>ng</a:t>
            </a:r>
            <a:r>
              <a:rPr sz="3200" dirty="0">
                <a:latin typeface="宋体"/>
                <a:cs typeface="宋体"/>
              </a:rPr>
              <a:t>【</a:t>
            </a:r>
            <a:r>
              <a:rPr sz="3200" dirty="0">
                <a:latin typeface="Arial"/>
                <a:cs typeface="Arial"/>
              </a:rPr>
              <a:t>ŋ</a:t>
            </a:r>
            <a:r>
              <a:rPr sz="3200" dirty="0">
                <a:latin typeface="宋体"/>
                <a:cs typeface="宋体"/>
              </a:rPr>
              <a:t>】只能做韵母的韵尾</a:t>
            </a:r>
            <a:endParaRPr sz="3200">
              <a:latin typeface="宋体"/>
              <a:cs typeface="宋体"/>
            </a:endParaRPr>
          </a:p>
          <a:p>
            <a:pPr marL="16933">
              <a:spcBef>
                <a:spcPts val="1893"/>
              </a:spcBef>
            </a:pPr>
            <a:r>
              <a:rPr sz="3200" dirty="0">
                <a:latin typeface="微软雅黑"/>
                <a:cs typeface="微软雅黑"/>
              </a:rPr>
              <a:t>C</a:t>
            </a:r>
            <a:r>
              <a:rPr sz="3200" spc="-127" dirty="0">
                <a:latin typeface="微软雅黑"/>
                <a:cs typeface="微软雅黑"/>
              </a:rPr>
              <a:t> </a:t>
            </a:r>
            <a:r>
              <a:rPr sz="3200" dirty="0">
                <a:latin typeface="宋体"/>
                <a:cs typeface="宋体"/>
              </a:rPr>
              <a:t>【</a:t>
            </a:r>
            <a:r>
              <a:rPr sz="3200" dirty="0">
                <a:latin typeface="Calibri"/>
                <a:cs typeface="Calibri"/>
              </a:rPr>
              <a:t>ʒ</a:t>
            </a:r>
            <a:r>
              <a:rPr sz="3200" dirty="0">
                <a:latin typeface="宋体"/>
                <a:cs typeface="宋体"/>
              </a:rPr>
              <a:t>】</a:t>
            </a:r>
            <a:r>
              <a:rPr sz="2667" dirty="0">
                <a:latin typeface="微软雅黑"/>
                <a:cs typeface="微软雅黑"/>
              </a:rPr>
              <a:t>——</a:t>
            </a:r>
            <a:r>
              <a:rPr sz="2667" dirty="0">
                <a:latin typeface="宋体"/>
                <a:cs typeface="宋体"/>
              </a:rPr>
              <a:t>是英语中的浊辅音，不能在普通话或者北京话中充当声母</a:t>
            </a:r>
            <a:endParaRPr sz="2667">
              <a:latin typeface="宋体"/>
              <a:cs typeface="宋体"/>
            </a:endParaRPr>
          </a:p>
          <a:p>
            <a:pPr marL="16933">
              <a:spcBef>
                <a:spcPts val="1893"/>
              </a:spcBef>
            </a:pPr>
            <a:r>
              <a:rPr sz="3200" dirty="0">
                <a:solidFill>
                  <a:srgbClr val="FF0000"/>
                </a:solidFill>
                <a:latin typeface="微软雅黑"/>
                <a:cs typeface="微软雅黑"/>
              </a:rPr>
              <a:t>D</a:t>
            </a:r>
            <a:r>
              <a:rPr sz="3200" spc="-13" dirty="0">
                <a:solidFill>
                  <a:srgbClr val="FF0000"/>
                </a:solidFill>
                <a:latin typeface="微软雅黑"/>
                <a:cs typeface="微软雅黑"/>
              </a:rPr>
              <a:t> </a:t>
            </a:r>
            <a:r>
              <a:rPr sz="3200" dirty="0">
                <a:solidFill>
                  <a:srgbClr val="FF0000"/>
                </a:solidFill>
                <a:latin typeface="宋体"/>
                <a:cs typeface="宋体"/>
              </a:rPr>
              <a:t>【</a:t>
            </a:r>
            <a:r>
              <a:rPr sz="3200" spc="7" dirty="0">
                <a:solidFill>
                  <a:srgbClr val="FF0000"/>
                </a:solidFill>
                <a:latin typeface="微软雅黑"/>
                <a:cs typeface="微软雅黑"/>
              </a:rPr>
              <a:t>t</a:t>
            </a:r>
            <a:r>
              <a:rPr sz="3200" dirty="0">
                <a:solidFill>
                  <a:srgbClr val="FF0000"/>
                </a:solidFill>
                <a:latin typeface="宋体"/>
                <a:cs typeface="宋体"/>
              </a:rPr>
              <a:t>】</a:t>
            </a:r>
            <a:endParaRPr sz="3200">
              <a:latin typeface="宋体"/>
              <a:cs typeface="宋体"/>
            </a:endParaRPr>
          </a:p>
        </p:txBody>
      </p:sp>
      <p:sp>
        <p:nvSpPr>
          <p:cNvPr id="7" name="object 7"/>
          <p:cNvSpPr txBox="1">
            <a:spLocks noGrp="1"/>
          </p:cNvSpPr>
          <p:nvPr>
            <p:ph type="ftr" sz="quarter" idx="5"/>
          </p:nvPr>
        </p:nvSpPr>
        <p:spPr>
          <a:xfrm>
            <a:off x="5384800" y="8314594"/>
            <a:ext cx="5486400" cy="807913"/>
          </a:xfrm>
          <a:prstGeom prst="rect">
            <a:avLst/>
          </a:prstGeom>
        </p:spPr>
        <p:txBody>
          <a:bodyPr vert="horz" wrap="square" lIns="0" tIns="0" rIns="0" bIns="0" rtlCol="0" anchor="ctr">
            <a:spAutoFit/>
          </a:bodyPr>
          <a:lstStyle/>
          <a:p>
            <a:pPr marL="16933">
              <a:lnSpc>
                <a:spcPts val="2113"/>
              </a:lnSpc>
            </a:pPr>
            <a:r>
              <a:rPr dirty="0"/>
              <a:t>7:30-9:40学知识9:40-9:50随堂考9:50-9:55复习</a:t>
            </a:r>
            <a:r>
              <a:rPr spc="-67" dirty="0"/>
              <a:t> </a:t>
            </a:r>
            <a:r>
              <a:rPr dirty="0"/>
              <a:t>累积2小时直播真题奖</a:t>
            </a:r>
            <a:r>
              <a:rPr spc="-60" dirty="0"/>
              <a:t> </a:t>
            </a:r>
            <a:r>
              <a:rPr dirty="0"/>
              <a:t>没听懂的童鞋可下载李东洋精讲2重点总结</a:t>
            </a:r>
          </a:p>
        </p:txBody>
      </p:sp>
    </p:spTree>
    <p:extLst>
      <p:ext uri="{BB962C8B-B14F-4D97-AF65-F5344CB8AC3E}">
        <p14:creationId xmlns:p14="http://schemas.microsoft.com/office/powerpoint/2010/main" val="161714513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4501"/>
            <a:ext cx="12192000" cy="662940"/>
            <a:chOff x="0" y="333375"/>
            <a:chExt cx="9144000" cy="497205"/>
          </a:xfrm>
        </p:grpSpPr>
        <p:sp>
          <p:nvSpPr>
            <p:cNvPr id="3" name="object 3"/>
            <p:cNvSpPr/>
            <p:nvPr/>
          </p:nvSpPr>
          <p:spPr>
            <a:xfrm>
              <a:off x="0" y="352425"/>
              <a:ext cx="859155" cy="478155"/>
            </a:xfrm>
            <a:custGeom>
              <a:avLst/>
              <a:gdLst/>
              <a:ahLst/>
              <a:cxnLst/>
              <a:rect l="l" t="t" r="r" b="b"/>
              <a:pathLst>
                <a:path w="859155" h="478155">
                  <a:moveTo>
                    <a:pt x="779196" y="0"/>
                  </a:moveTo>
                  <a:lnTo>
                    <a:pt x="79641" y="0"/>
                  </a:lnTo>
                  <a:lnTo>
                    <a:pt x="48641" y="6258"/>
                  </a:lnTo>
                  <a:lnTo>
                    <a:pt x="23326" y="23326"/>
                  </a:lnTo>
                  <a:lnTo>
                    <a:pt x="6258" y="48641"/>
                  </a:lnTo>
                  <a:lnTo>
                    <a:pt x="0" y="79641"/>
                  </a:lnTo>
                  <a:lnTo>
                    <a:pt x="0" y="398195"/>
                  </a:lnTo>
                  <a:lnTo>
                    <a:pt x="6258" y="429196"/>
                  </a:lnTo>
                  <a:lnTo>
                    <a:pt x="23326" y="454511"/>
                  </a:lnTo>
                  <a:lnTo>
                    <a:pt x="48641" y="471578"/>
                  </a:lnTo>
                  <a:lnTo>
                    <a:pt x="79641" y="477837"/>
                  </a:lnTo>
                  <a:lnTo>
                    <a:pt x="779196" y="477837"/>
                  </a:lnTo>
                  <a:lnTo>
                    <a:pt x="810196" y="471578"/>
                  </a:lnTo>
                  <a:lnTo>
                    <a:pt x="835511" y="454511"/>
                  </a:lnTo>
                  <a:lnTo>
                    <a:pt x="852579" y="429196"/>
                  </a:lnTo>
                  <a:lnTo>
                    <a:pt x="858838" y="398195"/>
                  </a:lnTo>
                  <a:lnTo>
                    <a:pt x="858838" y="79641"/>
                  </a:lnTo>
                  <a:lnTo>
                    <a:pt x="852579" y="48641"/>
                  </a:lnTo>
                  <a:lnTo>
                    <a:pt x="835511" y="23326"/>
                  </a:lnTo>
                  <a:lnTo>
                    <a:pt x="810196" y="6258"/>
                  </a:lnTo>
                  <a:lnTo>
                    <a:pt x="779196" y="0"/>
                  </a:lnTo>
                  <a:close/>
                </a:path>
              </a:pathLst>
            </a:custGeom>
            <a:solidFill>
              <a:srgbClr val="0070C0"/>
            </a:solidFill>
          </p:spPr>
          <p:txBody>
            <a:bodyPr wrap="square" lIns="0" tIns="0" rIns="0" bIns="0" rtlCol="0"/>
            <a:lstStyle/>
            <a:p>
              <a:endParaRPr sz="2400"/>
            </a:p>
          </p:txBody>
        </p:sp>
        <p:sp>
          <p:nvSpPr>
            <p:cNvPr id="4" name="object 4"/>
            <p:cNvSpPr/>
            <p:nvPr/>
          </p:nvSpPr>
          <p:spPr>
            <a:xfrm>
              <a:off x="0" y="339725"/>
              <a:ext cx="9144000" cy="0"/>
            </a:xfrm>
            <a:custGeom>
              <a:avLst/>
              <a:gdLst/>
              <a:ahLst/>
              <a:cxnLst/>
              <a:rect l="l" t="t" r="r" b="b"/>
              <a:pathLst>
                <a:path w="9144000">
                  <a:moveTo>
                    <a:pt x="0" y="0"/>
                  </a:moveTo>
                  <a:lnTo>
                    <a:pt x="9144000" y="1"/>
                  </a:lnTo>
                </a:path>
              </a:pathLst>
            </a:custGeom>
            <a:ln w="12700">
              <a:solidFill>
                <a:srgbClr val="BBE0E3"/>
              </a:solidFill>
            </a:ln>
          </p:spPr>
          <p:txBody>
            <a:bodyPr wrap="square" lIns="0" tIns="0" rIns="0" bIns="0" rtlCol="0"/>
            <a:lstStyle/>
            <a:p>
              <a:endParaRPr sz="2400"/>
            </a:p>
          </p:txBody>
        </p:sp>
      </p:grpSp>
      <p:sp>
        <p:nvSpPr>
          <p:cNvPr id="5" name="object 5"/>
          <p:cNvSpPr/>
          <p:nvPr/>
        </p:nvSpPr>
        <p:spPr>
          <a:xfrm>
            <a:off x="0" y="6466417"/>
            <a:ext cx="12192000" cy="392007"/>
          </a:xfrm>
          <a:custGeom>
            <a:avLst/>
            <a:gdLst/>
            <a:ahLst/>
            <a:cxnLst/>
            <a:rect l="l" t="t" r="r" b="b"/>
            <a:pathLst>
              <a:path w="9144000" h="294004">
                <a:moveTo>
                  <a:pt x="9144000" y="0"/>
                </a:moveTo>
                <a:lnTo>
                  <a:pt x="48951" y="0"/>
                </a:lnTo>
                <a:lnTo>
                  <a:pt x="29897" y="3846"/>
                </a:lnTo>
                <a:lnTo>
                  <a:pt x="14337" y="14337"/>
                </a:lnTo>
                <a:lnTo>
                  <a:pt x="3846" y="29897"/>
                </a:lnTo>
                <a:lnTo>
                  <a:pt x="0" y="48951"/>
                </a:lnTo>
                <a:lnTo>
                  <a:pt x="0" y="293687"/>
                </a:lnTo>
                <a:lnTo>
                  <a:pt x="9144000" y="293687"/>
                </a:lnTo>
                <a:lnTo>
                  <a:pt x="9144000" y="0"/>
                </a:lnTo>
                <a:close/>
              </a:path>
            </a:pathLst>
          </a:custGeom>
          <a:solidFill>
            <a:srgbClr val="2E75B6"/>
          </a:solidFill>
        </p:spPr>
        <p:txBody>
          <a:bodyPr wrap="square" lIns="0" tIns="0" rIns="0" bIns="0" rtlCol="0"/>
          <a:lstStyle/>
          <a:p>
            <a:endParaRPr sz="2400"/>
          </a:p>
        </p:txBody>
      </p:sp>
      <p:sp>
        <p:nvSpPr>
          <p:cNvPr id="6" name="object 6"/>
          <p:cNvSpPr txBox="1"/>
          <p:nvPr/>
        </p:nvSpPr>
        <p:spPr>
          <a:xfrm>
            <a:off x="1159933" y="623994"/>
            <a:ext cx="8568267" cy="4525320"/>
          </a:xfrm>
          <a:prstGeom prst="rect">
            <a:avLst/>
          </a:prstGeom>
        </p:spPr>
        <p:txBody>
          <a:bodyPr vert="horz" wrap="square" lIns="0" tIns="16933" rIns="0" bIns="0" rtlCol="0">
            <a:spAutoFit/>
          </a:bodyPr>
          <a:lstStyle/>
          <a:p>
            <a:pPr marL="123610">
              <a:spcBef>
                <a:spcPts val="133"/>
              </a:spcBef>
            </a:pPr>
            <a:r>
              <a:rPr sz="3200" dirty="0">
                <a:latin typeface="宋体"/>
                <a:cs typeface="宋体"/>
              </a:rPr>
              <a:t>练一练</a:t>
            </a:r>
            <a:endParaRPr sz="3200">
              <a:latin typeface="宋体"/>
              <a:cs typeface="宋体"/>
            </a:endParaRPr>
          </a:p>
          <a:p>
            <a:pPr>
              <a:spcBef>
                <a:spcPts val="33"/>
              </a:spcBef>
            </a:pPr>
            <a:endParaRPr sz="3600">
              <a:latin typeface="宋体"/>
              <a:cs typeface="宋体"/>
            </a:endParaRPr>
          </a:p>
          <a:p>
            <a:pPr marL="16933" marR="6773">
              <a:lnSpc>
                <a:spcPct val="128499"/>
              </a:lnSpc>
              <a:spcBef>
                <a:spcPts val="7"/>
              </a:spcBef>
            </a:pPr>
            <a:r>
              <a:rPr sz="3200" dirty="0">
                <a:latin typeface="微软雅黑"/>
                <a:cs typeface="微软雅黑"/>
              </a:rPr>
              <a:t>下列元音在普通话中可以充当韵头的一组是（）  </a:t>
            </a:r>
            <a:r>
              <a:rPr sz="3200" spc="-7" dirty="0">
                <a:latin typeface="微软雅黑"/>
                <a:cs typeface="微软雅黑"/>
              </a:rPr>
              <a:t>A:［i，y］</a:t>
            </a:r>
            <a:endParaRPr sz="3200">
              <a:latin typeface="微软雅黑"/>
              <a:cs typeface="微软雅黑"/>
            </a:endParaRPr>
          </a:p>
          <a:p>
            <a:pPr marL="16933" marR="6464138" algn="just">
              <a:lnSpc>
                <a:spcPct val="149300"/>
              </a:lnSpc>
            </a:pPr>
            <a:r>
              <a:rPr sz="3200" spc="-7" dirty="0">
                <a:latin typeface="微软雅黑"/>
                <a:cs typeface="微软雅黑"/>
              </a:rPr>
              <a:t>B:［u，a］  </a:t>
            </a:r>
            <a:r>
              <a:rPr sz="3200" spc="-13" dirty="0">
                <a:latin typeface="微软雅黑"/>
                <a:cs typeface="微软雅黑"/>
              </a:rPr>
              <a:t>C</a:t>
            </a:r>
            <a:r>
              <a:rPr sz="3200" spc="-7" dirty="0">
                <a:latin typeface="微软雅黑"/>
                <a:cs typeface="微软雅黑"/>
              </a:rPr>
              <a:t>:</a:t>
            </a:r>
            <a:r>
              <a:rPr sz="3200" dirty="0">
                <a:latin typeface="微软雅黑"/>
                <a:cs typeface="微软雅黑"/>
              </a:rPr>
              <a:t>［</a:t>
            </a:r>
            <a:r>
              <a:rPr sz="3200" spc="-7" dirty="0">
                <a:latin typeface="微软雅黑"/>
                <a:cs typeface="微软雅黑"/>
              </a:rPr>
              <a:t>o</a:t>
            </a:r>
            <a:r>
              <a:rPr sz="3200" dirty="0">
                <a:latin typeface="微软雅黑"/>
                <a:cs typeface="微软雅黑"/>
              </a:rPr>
              <a:t>，e］  </a:t>
            </a:r>
            <a:r>
              <a:rPr sz="3200" spc="-7" dirty="0">
                <a:latin typeface="微软雅黑"/>
                <a:cs typeface="微软雅黑"/>
              </a:rPr>
              <a:t>D:［</a:t>
            </a:r>
            <a:r>
              <a:rPr sz="3200" spc="-7" dirty="0">
                <a:latin typeface="Calibri"/>
                <a:cs typeface="Calibri"/>
              </a:rPr>
              <a:t>ɿ</a:t>
            </a:r>
            <a:r>
              <a:rPr sz="3200" spc="-7" dirty="0">
                <a:latin typeface="微软雅黑"/>
                <a:cs typeface="微软雅黑"/>
              </a:rPr>
              <a:t>，</a:t>
            </a:r>
            <a:r>
              <a:rPr sz="3200" spc="-7" dirty="0">
                <a:latin typeface="Calibri"/>
                <a:cs typeface="Calibri"/>
              </a:rPr>
              <a:t>ʅ</a:t>
            </a:r>
            <a:r>
              <a:rPr sz="3200" spc="-7" dirty="0">
                <a:latin typeface="微软雅黑"/>
                <a:cs typeface="微软雅黑"/>
              </a:rPr>
              <a:t>］</a:t>
            </a:r>
            <a:endParaRPr sz="3200">
              <a:latin typeface="微软雅黑"/>
              <a:cs typeface="微软雅黑"/>
            </a:endParaRPr>
          </a:p>
        </p:txBody>
      </p:sp>
      <p:sp>
        <p:nvSpPr>
          <p:cNvPr id="7" name="object 7"/>
          <p:cNvSpPr txBox="1">
            <a:spLocks noGrp="1"/>
          </p:cNvSpPr>
          <p:nvPr>
            <p:ph type="ftr" sz="quarter" idx="5"/>
          </p:nvPr>
        </p:nvSpPr>
        <p:spPr>
          <a:xfrm>
            <a:off x="5384800" y="8314594"/>
            <a:ext cx="5486400" cy="807913"/>
          </a:xfrm>
          <a:prstGeom prst="rect">
            <a:avLst/>
          </a:prstGeom>
        </p:spPr>
        <p:txBody>
          <a:bodyPr vert="horz" wrap="square" lIns="0" tIns="0" rIns="0" bIns="0" rtlCol="0" anchor="ctr">
            <a:spAutoFit/>
          </a:bodyPr>
          <a:lstStyle/>
          <a:p>
            <a:pPr marL="16933">
              <a:lnSpc>
                <a:spcPts val="2113"/>
              </a:lnSpc>
            </a:pPr>
            <a:r>
              <a:rPr dirty="0"/>
              <a:t>7:30-9:40学知识9:40-9:50随堂考9:50-9:55复习</a:t>
            </a:r>
            <a:r>
              <a:rPr spc="-67" dirty="0"/>
              <a:t> </a:t>
            </a:r>
            <a:r>
              <a:rPr dirty="0"/>
              <a:t>累积2小时直播真题奖</a:t>
            </a:r>
            <a:r>
              <a:rPr spc="-60" dirty="0"/>
              <a:t> </a:t>
            </a:r>
            <a:r>
              <a:rPr dirty="0"/>
              <a:t>没听懂的童鞋可下载李东洋精讲2重点总结</a:t>
            </a:r>
          </a:p>
        </p:txBody>
      </p:sp>
    </p:spTree>
    <p:extLst>
      <p:ext uri="{BB962C8B-B14F-4D97-AF65-F5344CB8AC3E}">
        <p14:creationId xmlns:p14="http://schemas.microsoft.com/office/powerpoint/2010/main" val="80528112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4501"/>
            <a:ext cx="12192000" cy="662940"/>
            <a:chOff x="0" y="333375"/>
            <a:chExt cx="9144000" cy="497205"/>
          </a:xfrm>
        </p:grpSpPr>
        <p:sp>
          <p:nvSpPr>
            <p:cNvPr id="3" name="object 3"/>
            <p:cNvSpPr/>
            <p:nvPr/>
          </p:nvSpPr>
          <p:spPr>
            <a:xfrm>
              <a:off x="0" y="352425"/>
              <a:ext cx="859155" cy="478155"/>
            </a:xfrm>
            <a:custGeom>
              <a:avLst/>
              <a:gdLst/>
              <a:ahLst/>
              <a:cxnLst/>
              <a:rect l="l" t="t" r="r" b="b"/>
              <a:pathLst>
                <a:path w="859155" h="478155">
                  <a:moveTo>
                    <a:pt x="779196" y="0"/>
                  </a:moveTo>
                  <a:lnTo>
                    <a:pt x="79641" y="0"/>
                  </a:lnTo>
                  <a:lnTo>
                    <a:pt x="48641" y="6258"/>
                  </a:lnTo>
                  <a:lnTo>
                    <a:pt x="23326" y="23326"/>
                  </a:lnTo>
                  <a:lnTo>
                    <a:pt x="6258" y="48641"/>
                  </a:lnTo>
                  <a:lnTo>
                    <a:pt x="0" y="79641"/>
                  </a:lnTo>
                  <a:lnTo>
                    <a:pt x="0" y="398195"/>
                  </a:lnTo>
                  <a:lnTo>
                    <a:pt x="6258" y="429196"/>
                  </a:lnTo>
                  <a:lnTo>
                    <a:pt x="23326" y="454511"/>
                  </a:lnTo>
                  <a:lnTo>
                    <a:pt x="48641" y="471578"/>
                  </a:lnTo>
                  <a:lnTo>
                    <a:pt x="79641" y="477837"/>
                  </a:lnTo>
                  <a:lnTo>
                    <a:pt x="779196" y="477837"/>
                  </a:lnTo>
                  <a:lnTo>
                    <a:pt x="810196" y="471578"/>
                  </a:lnTo>
                  <a:lnTo>
                    <a:pt x="835511" y="454511"/>
                  </a:lnTo>
                  <a:lnTo>
                    <a:pt x="852579" y="429196"/>
                  </a:lnTo>
                  <a:lnTo>
                    <a:pt x="858838" y="398195"/>
                  </a:lnTo>
                  <a:lnTo>
                    <a:pt x="858838" y="79641"/>
                  </a:lnTo>
                  <a:lnTo>
                    <a:pt x="852579" y="48641"/>
                  </a:lnTo>
                  <a:lnTo>
                    <a:pt x="835511" y="23326"/>
                  </a:lnTo>
                  <a:lnTo>
                    <a:pt x="810196" y="6258"/>
                  </a:lnTo>
                  <a:lnTo>
                    <a:pt x="779196" y="0"/>
                  </a:lnTo>
                  <a:close/>
                </a:path>
              </a:pathLst>
            </a:custGeom>
            <a:solidFill>
              <a:srgbClr val="0070C0"/>
            </a:solidFill>
          </p:spPr>
          <p:txBody>
            <a:bodyPr wrap="square" lIns="0" tIns="0" rIns="0" bIns="0" rtlCol="0"/>
            <a:lstStyle/>
            <a:p>
              <a:endParaRPr sz="2400"/>
            </a:p>
          </p:txBody>
        </p:sp>
        <p:sp>
          <p:nvSpPr>
            <p:cNvPr id="4" name="object 4"/>
            <p:cNvSpPr/>
            <p:nvPr/>
          </p:nvSpPr>
          <p:spPr>
            <a:xfrm>
              <a:off x="0" y="339725"/>
              <a:ext cx="9144000" cy="0"/>
            </a:xfrm>
            <a:custGeom>
              <a:avLst/>
              <a:gdLst/>
              <a:ahLst/>
              <a:cxnLst/>
              <a:rect l="l" t="t" r="r" b="b"/>
              <a:pathLst>
                <a:path w="9144000">
                  <a:moveTo>
                    <a:pt x="0" y="0"/>
                  </a:moveTo>
                  <a:lnTo>
                    <a:pt x="9144000" y="1"/>
                  </a:lnTo>
                </a:path>
              </a:pathLst>
            </a:custGeom>
            <a:ln w="12700">
              <a:solidFill>
                <a:srgbClr val="BBE0E3"/>
              </a:solidFill>
            </a:ln>
          </p:spPr>
          <p:txBody>
            <a:bodyPr wrap="square" lIns="0" tIns="0" rIns="0" bIns="0" rtlCol="0"/>
            <a:lstStyle/>
            <a:p>
              <a:endParaRPr sz="2400"/>
            </a:p>
          </p:txBody>
        </p:sp>
      </p:grpSp>
      <p:sp>
        <p:nvSpPr>
          <p:cNvPr id="5" name="object 5"/>
          <p:cNvSpPr/>
          <p:nvPr/>
        </p:nvSpPr>
        <p:spPr>
          <a:xfrm>
            <a:off x="0" y="6466417"/>
            <a:ext cx="12192000" cy="392007"/>
          </a:xfrm>
          <a:custGeom>
            <a:avLst/>
            <a:gdLst/>
            <a:ahLst/>
            <a:cxnLst/>
            <a:rect l="l" t="t" r="r" b="b"/>
            <a:pathLst>
              <a:path w="9144000" h="294004">
                <a:moveTo>
                  <a:pt x="9144000" y="0"/>
                </a:moveTo>
                <a:lnTo>
                  <a:pt x="48951" y="0"/>
                </a:lnTo>
                <a:lnTo>
                  <a:pt x="29897" y="3846"/>
                </a:lnTo>
                <a:lnTo>
                  <a:pt x="14337" y="14337"/>
                </a:lnTo>
                <a:lnTo>
                  <a:pt x="3846" y="29897"/>
                </a:lnTo>
                <a:lnTo>
                  <a:pt x="0" y="48951"/>
                </a:lnTo>
                <a:lnTo>
                  <a:pt x="0" y="293687"/>
                </a:lnTo>
                <a:lnTo>
                  <a:pt x="9144000" y="293687"/>
                </a:lnTo>
                <a:lnTo>
                  <a:pt x="9144000" y="0"/>
                </a:lnTo>
                <a:close/>
              </a:path>
            </a:pathLst>
          </a:custGeom>
          <a:solidFill>
            <a:srgbClr val="2E75B6"/>
          </a:solidFill>
        </p:spPr>
        <p:txBody>
          <a:bodyPr wrap="square" lIns="0" tIns="0" rIns="0" bIns="0" rtlCol="0"/>
          <a:lstStyle/>
          <a:p>
            <a:endParaRPr sz="2400"/>
          </a:p>
        </p:txBody>
      </p:sp>
      <p:sp>
        <p:nvSpPr>
          <p:cNvPr id="6" name="object 6"/>
          <p:cNvSpPr txBox="1"/>
          <p:nvPr/>
        </p:nvSpPr>
        <p:spPr>
          <a:xfrm>
            <a:off x="1159933" y="623994"/>
            <a:ext cx="8568267" cy="4525320"/>
          </a:xfrm>
          <a:prstGeom prst="rect">
            <a:avLst/>
          </a:prstGeom>
        </p:spPr>
        <p:txBody>
          <a:bodyPr vert="horz" wrap="square" lIns="0" tIns="16933" rIns="0" bIns="0" rtlCol="0">
            <a:spAutoFit/>
          </a:bodyPr>
          <a:lstStyle/>
          <a:p>
            <a:pPr marL="123610">
              <a:spcBef>
                <a:spcPts val="133"/>
              </a:spcBef>
            </a:pPr>
            <a:r>
              <a:rPr sz="3200" dirty="0">
                <a:latin typeface="宋体"/>
                <a:cs typeface="宋体"/>
              </a:rPr>
              <a:t>练一练</a:t>
            </a:r>
            <a:endParaRPr sz="3200">
              <a:latin typeface="宋体"/>
              <a:cs typeface="宋体"/>
            </a:endParaRPr>
          </a:p>
          <a:p>
            <a:pPr>
              <a:spcBef>
                <a:spcPts val="33"/>
              </a:spcBef>
            </a:pPr>
            <a:endParaRPr sz="3600">
              <a:latin typeface="宋体"/>
              <a:cs typeface="宋体"/>
            </a:endParaRPr>
          </a:p>
          <a:p>
            <a:pPr marL="16933" marR="6773">
              <a:lnSpc>
                <a:spcPct val="128499"/>
              </a:lnSpc>
              <a:spcBef>
                <a:spcPts val="7"/>
              </a:spcBef>
            </a:pPr>
            <a:r>
              <a:rPr sz="3200" dirty="0">
                <a:latin typeface="微软雅黑"/>
                <a:cs typeface="微软雅黑"/>
              </a:rPr>
              <a:t>下列元音在普通话中可以充当韵头的一组是（）  </a:t>
            </a:r>
            <a:r>
              <a:rPr sz="3200" spc="-7" dirty="0">
                <a:solidFill>
                  <a:srgbClr val="C00000"/>
                </a:solidFill>
                <a:latin typeface="微软雅黑"/>
                <a:cs typeface="微软雅黑"/>
              </a:rPr>
              <a:t>A:［i，y］</a:t>
            </a:r>
            <a:endParaRPr sz="3200">
              <a:latin typeface="微软雅黑"/>
              <a:cs typeface="微软雅黑"/>
            </a:endParaRPr>
          </a:p>
          <a:p>
            <a:pPr marL="16933" marR="6464138" algn="just">
              <a:lnSpc>
                <a:spcPct val="149300"/>
              </a:lnSpc>
            </a:pPr>
            <a:r>
              <a:rPr sz="3200" spc="-7" dirty="0">
                <a:latin typeface="微软雅黑"/>
                <a:cs typeface="微软雅黑"/>
              </a:rPr>
              <a:t>B:［u，a］  </a:t>
            </a:r>
            <a:r>
              <a:rPr sz="3200" spc="-13" dirty="0">
                <a:latin typeface="微软雅黑"/>
                <a:cs typeface="微软雅黑"/>
              </a:rPr>
              <a:t>C</a:t>
            </a:r>
            <a:r>
              <a:rPr sz="3200" spc="-7" dirty="0">
                <a:latin typeface="微软雅黑"/>
                <a:cs typeface="微软雅黑"/>
              </a:rPr>
              <a:t>:</a:t>
            </a:r>
            <a:r>
              <a:rPr sz="3200" dirty="0">
                <a:latin typeface="微软雅黑"/>
                <a:cs typeface="微软雅黑"/>
              </a:rPr>
              <a:t>［</a:t>
            </a:r>
            <a:r>
              <a:rPr sz="3200" spc="-7" dirty="0">
                <a:latin typeface="微软雅黑"/>
                <a:cs typeface="微软雅黑"/>
              </a:rPr>
              <a:t>o</a:t>
            </a:r>
            <a:r>
              <a:rPr sz="3200" dirty="0">
                <a:latin typeface="微软雅黑"/>
                <a:cs typeface="微软雅黑"/>
              </a:rPr>
              <a:t>，e］  </a:t>
            </a:r>
            <a:r>
              <a:rPr sz="3200" spc="-7" dirty="0">
                <a:latin typeface="微软雅黑"/>
                <a:cs typeface="微软雅黑"/>
              </a:rPr>
              <a:t>D:［</a:t>
            </a:r>
            <a:r>
              <a:rPr sz="3200" spc="-7" dirty="0">
                <a:latin typeface="Calibri"/>
                <a:cs typeface="Calibri"/>
              </a:rPr>
              <a:t>ɿ</a:t>
            </a:r>
            <a:r>
              <a:rPr sz="3200" spc="-7" dirty="0">
                <a:latin typeface="微软雅黑"/>
                <a:cs typeface="微软雅黑"/>
              </a:rPr>
              <a:t>，</a:t>
            </a:r>
            <a:r>
              <a:rPr sz="3200" spc="-7" dirty="0">
                <a:latin typeface="Calibri"/>
                <a:cs typeface="Calibri"/>
              </a:rPr>
              <a:t>ʅ</a:t>
            </a:r>
            <a:r>
              <a:rPr sz="3200" spc="-7" dirty="0">
                <a:latin typeface="微软雅黑"/>
                <a:cs typeface="微软雅黑"/>
              </a:rPr>
              <a:t>］</a:t>
            </a:r>
            <a:endParaRPr sz="3200">
              <a:latin typeface="微软雅黑"/>
              <a:cs typeface="微软雅黑"/>
            </a:endParaRPr>
          </a:p>
        </p:txBody>
      </p:sp>
      <p:sp>
        <p:nvSpPr>
          <p:cNvPr id="7" name="object 7"/>
          <p:cNvSpPr txBox="1">
            <a:spLocks noGrp="1"/>
          </p:cNvSpPr>
          <p:nvPr>
            <p:ph type="ftr" sz="quarter" idx="5"/>
          </p:nvPr>
        </p:nvSpPr>
        <p:spPr>
          <a:xfrm>
            <a:off x="5384800" y="8314594"/>
            <a:ext cx="5486400" cy="807913"/>
          </a:xfrm>
          <a:prstGeom prst="rect">
            <a:avLst/>
          </a:prstGeom>
        </p:spPr>
        <p:txBody>
          <a:bodyPr vert="horz" wrap="square" lIns="0" tIns="0" rIns="0" bIns="0" rtlCol="0" anchor="ctr">
            <a:spAutoFit/>
          </a:bodyPr>
          <a:lstStyle/>
          <a:p>
            <a:pPr marL="16933">
              <a:lnSpc>
                <a:spcPts val="2113"/>
              </a:lnSpc>
            </a:pPr>
            <a:r>
              <a:rPr dirty="0"/>
              <a:t>7:30-9:40学知识9:40-9:50随堂考9:50-9:55复习</a:t>
            </a:r>
            <a:r>
              <a:rPr spc="-67" dirty="0"/>
              <a:t> </a:t>
            </a:r>
            <a:r>
              <a:rPr dirty="0"/>
              <a:t>累积2小时直播真题奖</a:t>
            </a:r>
            <a:r>
              <a:rPr spc="-60" dirty="0"/>
              <a:t> </a:t>
            </a:r>
            <a:r>
              <a:rPr dirty="0"/>
              <a:t>没听懂的童鞋可下载李东洋精讲2重点总结</a:t>
            </a:r>
          </a:p>
        </p:txBody>
      </p:sp>
    </p:spTree>
    <p:extLst>
      <p:ext uri="{BB962C8B-B14F-4D97-AF65-F5344CB8AC3E}">
        <p14:creationId xmlns:p14="http://schemas.microsoft.com/office/powerpoint/2010/main" val="91795809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4501"/>
            <a:ext cx="12192000" cy="662940"/>
            <a:chOff x="0" y="333375"/>
            <a:chExt cx="9144000" cy="497205"/>
          </a:xfrm>
        </p:grpSpPr>
        <p:sp>
          <p:nvSpPr>
            <p:cNvPr id="3" name="object 3"/>
            <p:cNvSpPr/>
            <p:nvPr/>
          </p:nvSpPr>
          <p:spPr>
            <a:xfrm>
              <a:off x="0" y="352425"/>
              <a:ext cx="859155" cy="478155"/>
            </a:xfrm>
            <a:custGeom>
              <a:avLst/>
              <a:gdLst/>
              <a:ahLst/>
              <a:cxnLst/>
              <a:rect l="l" t="t" r="r" b="b"/>
              <a:pathLst>
                <a:path w="859155" h="478155">
                  <a:moveTo>
                    <a:pt x="779196" y="0"/>
                  </a:moveTo>
                  <a:lnTo>
                    <a:pt x="79641" y="0"/>
                  </a:lnTo>
                  <a:lnTo>
                    <a:pt x="48641" y="6258"/>
                  </a:lnTo>
                  <a:lnTo>
                    <a:pt x="23326" y="23326"/>
                  </a:lnTo>
                  <a:lnTo>
                    <a:pt x="6258" y="48641"/>
                  </a:lnTo>
                  <a:lnTo>
                    <a:pt x="0" y="79641"/>
                  </a:lnTo>
                  <a:lnTo>
                    <a:pt x="0" y="398195"/>
                  </a:lnTo>
                  <a:lnTo>
                    <a:pt x="6258" y="429196"/>
                  </a:lnTo>
                  <a:lnTo>
                    <a:pt x="23326" y="454511"/>
                  </a:lnTo>
                  <a:lnTo>
                    <a:pt x="48641" y="471578"/>
                  </a:lnTo>
                  <a:lnTo>
                    <a:pt x="79641" y="477837"/>
                  </a:lnTo>
                  <a:lnTo>
                    <a:pt x="779196" y="477837"/>
                  </a:lnTo>
                  <a:lnTo>
                    <a:pt x="810196" y="471578"/>
                  </a:lnTo>
                  <a:lnTo>
                    <a:pt x="835511" y="454511"/>
                  </a:lnTo>
                  <a:lnTo>
                    <a:pt x="852579" y="429196"/>
                  </a:lnTo>
                  <a:lnTo>
                    <a:pt x="858838" y="398195"/>
                  </a:lnTo>
                  <a:lnTo>
                    <a:pt x="858838" y="79641"/>
                  </a:lnTo>
                  <a:lnTo>
                    <a:pt x="852579" y="48641"/>
                  </a:lnTo>
                  <a:lnTo>
                    <a:pt x="835511" y="23326"/>
                  </a:lnTo>
                  <a:lnTo>
                    <a:pt x="810196" y="6258"/>
                  </a:lnTo>
                  <a:lnTo>
                    <a:pt x="779196" y="0"/>
                  </a:lnTo>
                  <a:close/>
                </a:path>
              </a:pathLst>
            </a:custGeom>
            <a:solidFill>
              <a:srgbClr val="0070C0"/>
            </a:solidFill>
          </p:spPr>
          <p:txBody>
            <a:bodyPr wrap="square" lIns="0" tIns="0" rIns="0" bIns="0" rtlCol="0"/>
            <a:lstStyle/>
            <a:p>
              <a:endParaRPr sz="2400"/>
            </a:p>
          </p:txBody>
        </p:sp>
        <p:sp>
          <p:nvSpPr>
            <p:cNvPr id="4" name="object 4"/>
            <p:cNvSpPr/>
            <p:nvPr/>
          </p:nvSpPr>
          <p:spPr>
            <a:xfrm>
              <a:off x="0" y="339725"/>
              <a:ext cx="9144000" cy="0"/>
            </a:xfrm>
            <a:custGeom>
              <a:avLst/>
              <a:gdLst/>
              <a:ahLst/>
              <a:cxnLst/>
              <a:rect l="l" t="t" r="r" b="b"/>
              <a:pathLst>
                <a:path w="9144000">
                  <a:moveTo>
                    <a:pt x="0" y="0"/>
                  </a:moveTo>
                  <a:lnTo>
                    <a:pt x="9144000" y="1"/>
                  </a:lnTo>
                </a:path>
              </a:pathLst>
            </a:custGeom>
            <a:ln w="12700">
              <a:solidFill>
                <a:srgbClr val="BBE0E3"/>
              </a:solidFill>
            </a:ln>
          </p:spPr>
          <p:txBody>
            <a:bodyPr wrap="square" lIns="0" tIns="0" rIns="0" bIns="0" rtlCol="0"/>
            <a:lstStyle/>
            <a:p>
              <a:endParaRPr sz="2400"/>
            </a:p>
          </p:txBody>
        </p:sp>
      </p:grpSp>
      <p:sp>
        <p:nvSpPr>
          <p:cNvPr id="5" name="object 5"/>
          <p:cNvSpPr/>
          <p:nvPr/>
        </p:nvSpPr>
        <p:spPr>
          <a:xfrm>
            <a:off x="0" y="6466417"/>
            <a:ext cx="12192000" cy="392007"/>
          </a:xfrm>
          <a:custGeom>
            <a:avLst/>
            <a:gdLst/>
            <a:ahLst/>
            <a:cxnLst/>
            <a:rect l="l" t="t" r="r" b="b"/>
            <a:pathLst>
              <a:path w="9144000" h="294004">
                <a:moveTo>
                  <a:pt x="9144000" y="0"/>
                </a:moveTo>
                <a:lnTo>
                  <a:pt x="48951" y="0"/>
                </a:lnTo>
                <a:lnTo>
                  <a:pt x="29897" y="3846"/>
                </a:lnTo>
                <a:lnTo>
                  <a:pt x="14337" y="14337"/>
                </a:lnTo>
                <a:lnTo>
                  <a:pt x="3846" y="29897"/>
                </a:lnTo>
                <a:lnTo>
                  <a:pt x="0" y="48951"/>
                </a:lnTo>
                <a:lnTo>
                  <a:pt x="0" y="293687"/>
                </a:lnTo>
                <a:lnTo>
                  <a:pt x="9144000" y="293687"/>
                </a:lnTo>
                <a:lnTo>
                  <a:pt x="9144000" y="0"/>
                </a:lnTo>
                <a:close/>
              </a:path>
            </a:pathLst>
          </a:custGeom>
          <a:solidFill>
            <a:srgbClr val="2E75B6"/>
          </a:solidFill>
        </p:spPr>
        <p:txBody>
          <a:bodyPr wrap="square" lIns="0" tIns="0" rIns="0" bIns="0" rtlCol="0"/>
          <a:lstStyle/>
          <a:p>
            <a:endParaRPr sz="2400"/>
          </a:p>
        </p:txBody>
      </p:sp>
      <p:sp>
        <p:nvSpPr>
          <p:cNvPr id="6" name="object 6"/>
          <p:cNvSpPr txBox="1"/>
          <p:nvPr/>
        </p:nvSpPr>
        <p:spPr>
          <a:xfrm>
            <a:off x="1386417" y="794597"/>
            <a:ext cx="10721340" cy="3725101"/>
          </a:xfrm>
          <a:prstGeom prst="rect">
            <a:avLst/>
          </a:prstGeom>
        </p:spPr>
        <p:txBody>
          <a:bodyPr vert="horz" wrap="square" lIns="0" tIns="16933" rIns="0" bIns="0" rtlCol="0">
            <a:spAutoFit/>
          </a:bodyPr>
          <a:lstStyle/>
          <a:p>
            <a:pPr marL="16933" marR="6773" algn="just">
              <a:lnSpc>
                <a:spcPct val="152800"/>
              </a:lnSpc>
              <a:spcBef>
                <a:spcPts val="133"/>
              </a:spcBef>
            </a:pPr>
            <a:r>
              <a:rPr sz="3200" dirty="0">
                <a:latin typeface="微软雅黑"/>
                <a:cs typeface="微软雅黑"/>
              </a:rPr>
              <a:t>下列汉字读音，声母、韵头、韵腹、韵尾俱全的一组是（</a:t>
            </a:r>
            <a:r>
              <a:rPr sz="3200" spc="-133" dirty="0">
                <a:latin typeface="微软雅黑"/>
                <a:cs typeface="微软雅黑"/>
              </a:rPr>
              <a:t> </a:t>
            </a:r>
            <a:r>
              <a:rPr sz="3200" dirty="0">
                <a:latin typeface="微软雅黑"/>
                <a:cs typeface="微软雅黑"/>
              </a:rPr>
              <a:t>）  A</a:t>
            </a:r>
            <a:r>
              <a:rPr sz="3200" spc="-7" dirty="0">
                <a:latin typeface="微软雅黑"/>
                <a:cs typeface="微软雅黑"/>
              </a:rPr>
              <a:t> </a:t>
            </a:r>
            <a:r>
              <a:rPr sz="3200" dirty="0">
                <a:latin typeface="微软雅黑"/>
                <a:cs typeface="微软雅黑"/>
              </a:rPr>
              <a:t>张家庄</a:t>
            </a:r>
            <a:endParaRPr sz="3200">
              <a:latin typeface="微软雅黑"/>
              <a:cs typeface="微软雅黑"/>
            </a:endParaRPr>
          </a:p>
          <a:p>
            <a:pPr marL="16933" marR="9045561" algn="just">
              <a:lnSpc>
                <a:spcPct val="149300"/>
              </a:lnSpc>
            </a:pPr>
            <a:r>
              <a:rPr sz="3200" dirty="0">
                <a:latin typeface="微软雅黑"/>
                <a:cs typeface="微软雅黑"/>
              </a:rPr>
              <a:t>B</a:t>
            </a:r>
            <a:r>
              <a:rPr sz="3200" spc="-100" dirty="0">
                <a:latin typeface="微软雅黑"/>
                <a:cs typeface="微软雅黑"/>
              </a:rPr>
              <a:t> </a:t>
            </a:r>
            <a:r>
              <a:rPr sz="3200" dirty="0">
                <a:latin typeface="微软雅黑"/>
                <a:cs typeface="微软雅黑"/>
              </a:rPr>
              <a:t>霍阁沟 C</a:t>
            </a:r>
            <a:r>
              <a:rPr sz="3200" spc="-113" dirty="0">
                <a:latin typeface="微软雅黑"/>
                <a:cs typeface="微软雅黑"/>
              </a:rPr>
              <a:t> </a:t>
            </a:r>
            <a:r>
              <a:rPr sz="3200" dirty="0">
                <a:latin typeface="微软雅黑"/>
                <a:cs typeface="微软雅黑"/>
              </a:rPr>
              <a:t>姜皇庙 D</a:t>
            </a:r>
            <a:r>
              <a:rPr sz="3200" spc="-140" dirty="0">
                <a:latin typeface="微软雅黑"/>
                <a:cs typeface="微软雅黑"/>
              </a:rPr>
              <a:t> </a:t>
            </a:r>
            <a:r>
              <a:rPr sz="3200" dirty="0">
                <a:latin typeface="微软雅黑"/>
                <a:cs typeface="微软雅黑"/>
              </a:rPr>
              <a:t>马驿店</a:t>
            </a:r>
            <a:endParaRPr sz="3200">
              <a:latin typeface="微软雅黑"/>
              <a:cs typeface="微软雅黑"/>
            </a:endParaRPr>
          </a:p>
        </p:txBody>
      </p:sp>
      <p:sp>
        <p:nvSpPr>
          <p:cNvPr id="7" name="object 7"/>
          <p:cNvSpPr txBox="1">
            <a:spLocks noGrp="1"/>
          </p:cNvSpPr>
          <p:nvPr>
            <p:ph type="ftr" sz="quarter" idx="5"/>
          </p:nvPr>
        </p:nvSpPr>
        <p:spPr>
          <a:xfrm>
            <a:off x="5384800" y="8314594"/>
            <a:ext cx="5486400" cy="807913"/>
          </a:xfrm>
          <a:prstGeom prst="rect">
            <a:avLst/>
          </a:prstGeom>
        </p:spPr>
        <p:txBody>
          <a:bodyPr vert="horz" wrap="square" lIns="0" tIns="0" rIns="0" bIns="0" rtlCol="0" anchor="ctr">
            <a:spAutoFit/>
          </a:bodyPr>
          <a:lstStyle/>
          <a:p>
            <a:pPr marL="16933">
              <a:lnSpc>
                <a:spcPts val="2113"/>
              </a:lnSpc>
            </a:pPr>
            <a:r>
              <a:rPr dirty="0"/>
              <a:t>7:30-9:40学知识9:40-9:50随堂考9:50-9:55复习</a:t>
            </a:r>
            <a:r>
              <a:rPr spc="-67" dirty="0"/>
              <a:t> </a:t>
            </a:r>
            <a:r>
              <a:rPr dirty="0"/>
              <a:t>累积2小时直播真题奖</a:t>
            </a:r>
            <a:r>
              <a:rPr spc="-60" dirty="0"/>
              <a:t> </a:t>
            </a:r>
            <a:r>
              <a:rPr dirty="0"/>
              <a:t>没听懂的童鞋可下载李东洋精讲2重点总结</a:t>
            </a:r>
          </a:p>
        </p:txBody>
      </p:sp>
    </p:spTree>
    <p:extLst>
      <p:ext uri="{BB962C8B-B14F-4D97-AF65-F5344CB8AC3E}">
        <p14:creationId xmlns:p14="http://schemas.microsoft.com/office/powerpoint/2010/main" val="599182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234950" y="1974850"/>
            <a:ext cx="11722100" cy="2908300"/>
          </a:xfrm>
          <a:prstGeom prst="rect">
            <a:avLst/>
          </a:prstGeom>
        </p:spPr>
      </p:pic>
      <p:pic>
        <p:nvPicPr>
          <p:cNvPr id="3" name="图片 2"/>
          <p:cNvPicPr>
            <a:picLocks noChangeAspect="1"/>
          </p:cNvPicPr>
          <p:nvPr/>
        </p:nvPicPr>
        <p:blipFill>
          <a:blip r:embed="rId3"/>
          <a:stretch>
            <a:fillRect/>
          </a:stretch>
        </p:blipFill>
        <p:spPr>
          <a:xfrm>
            <a:off x="1" y="0"/>
            <a:ext cx="3454350" cy="786063"/>
          </a:xfrm>
          <a:prstGeom prst="rect">
            <a:avLst/>
          </a:prstGeom>
        </p:spPr>
      </p:pic>
      <p:pic>
        <p:nvPicPr>
          <p:cNvPr id="7" name="图片 6"/>
          <p:cNvPicPr>
            <a:picLocks noChangeAspect="1"/>
          </p:cNvPicPr>
          <p:nvPr/>
        </p:nvPicPr>
        <p:blipFill>
          <a:blip r:embed="rId4"/>
          <a:stretch>
            <a:fillRect/>
          </a:stretch>
        </p:blipFill>
        <p:spPr>
          <a:xfrm>
            <a:off x="0" y="5262019"/>
            <a:ext cx="2662989" cy="571500"/>
          </a:xfrm>
          <a:prstGeom prst="rect">
            <a:avLst/>
          </a:prstGeom>
        </p:spPr>
      </p:pic>
      <p:sp>
        <p:nvSpPr>
          <p:cNvPr id="8" name="文本框 7"/>
          <p:cNvSpPr txBox="1"/>
          <p:nvPr/>
        </p:nvSpPr>
        <p:spPr>
          <a:xfrm>
            <a:off x="885942" y="4421485"/>
            <a:ext cx="1723549" cy="461665"/>
          </a:xfrm>
          <a:prstGeom prst="rect">
            <a:avLst/>
          </a:prstGeom>
          <a:noFill/>
        </p:spPr>
        <p:txBody>
          <a:bodyPr wrap="none" rtlCol="0">
            <a:spAutoFit/>
          </a:bodyPr>
          <a:lstStyle/>
          <a:p>
            <a:r>
              <a:rPr kumimoji="1" lang="zh-CN" altLang="en-US" sz="2400" b="1" smtClean="0">
                <a:solidFill>
                  <a:srgbClr val="C00000"/>
                </a:solidFill>
              </a:rPr>
              <a:t>［选择题］</a:t>
            </a:r>
            <a:endParaRPr kumimoji="1" lang="zh-CN" altLang="en-US" sz="2400" b="1">
              <a:solidFill>
                <a:srgbClr val="C00000"/>
              </a:solidFill>
            </a:endParaRPr>
          </a:p>
        </p:txBody>
      </p:sp>
      <p:sp>
        <p:nvSpPr>
          <p:cNvPr id="9" name="云形标注 8"/>
          <p:cNvSpPr/>
          <p:nvPr/>
        </p:nvSpPr>
        <p:spPr>
          <a:xfrm>
            <a:off x="7427496" y="1084642"/>
            <a:ext cx="3561346" cy="1748589"/>
          </a:xfrm>
          <a:prstGeom prst="cloudCallou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没啥考点</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7831722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4501"/>
            <a:ext cx="12192000" cy="662940"/>
            <a:chOff x="0" y="333375"/>
            <a:chExt cx="9144000" cy="497205"/>
          </a:xfrm>
        </p:grpSpPr>
        <p:sp>
          <p:nvSpPr>
            <p:cNvPr id="3" name="object 3"/>
            <p:cNvSpPr/>
            <p:nvPr/>
          </p:nvSpPr>
          <p:spPr>
            <a:xfrm>
              <a:off x="0" y="352425"/>
              <a:ext cx="859155" cy="478155"/>
            </a:xfrm>
            <a:custGeom>
              <a:avLst/>
              <a:gdLst/>
              <a:ahLst/>
              <a:cxnLst/>
              <a:rect l="l" t="t" r="r" b="b"/>
              <a:pathLst>
                <a:path w="859155" h="478155">
                  <a:moveTo>
                    <a:pt x="779196" y="0"/>
                  </a:moveTo>
                  <a:lnTo>
                    <a:pt x="79641" y="0"/>
                  </a:lnTo>
                  <a:lnTo>
                    <a:pt x="48641" y="6258"/>
                  </a:lnTo>
                  <a:lnTo>
                    <a:pt x="23326" y="23326"/>
                  </a:lnTo>
                  <a:lnTo>
                    <a:pt x="6258" y="48641"/>
                  </a:lnTo>
                  <a:lnTo>
                    <a:pt x="0" y="79641"/>
                  </a:lnTo>
                  <a:lnTo>
                    <a:pt x="0" y="398195"/>
                  </a:lnTo>
                  <a:lnTo>
                    <a:pt x="6258" y="429196"/>
                  </a:lnTo>
                  <a:lnTo>
                    <a:pt x="23326" y="454511"/>
                  </a:lnTo>
                  <a:lnTo>
                    <a:pt x="48641" y="471578"/>
                  </a:lnTo>
                  <a:lnTo>
                    <a:pt x="79641" y="477837"/>
                  </a:lnTo>
                  <a:lnTo>
                    <a:pt x="779196" y="477837"/>
                  </a:lnTo>
                  <a:lnTo>
                    <a:pt x="810196" y="471578"/>
                  </a:lnTo>
                  <a:lnTo>
                    <a:pt x="835511" y="454511"/>
                  </a:lnTo>
                  <a:lnTo>
                    <a:pt x="852579" y="429196"/>
                  </a:lnTo>
                  <a:lnTo>
                    <a:pt x="858838" y="398195"/>
                  </a:lnTo>
                  <a:lnTo>
                    <a:pt x="858838" y="79641"/>
                  </a:lnTo>
                  <a:lnTo>
                    <a:pt x="852579" y="48641"/>
                  </a:lnTo>
                  <a:lnTo>
                    <a:pt x="835511" y="23326"/>
                  </a:lnTo>
                  <a:lnTo>
                    <a:pt x="810196" y="6258"/>
                  </a:lnTo>
                  <a:lnTo>
                    <a:pt x="779196" y="0"/>
                  </a:lnTo>
                  <a:close/>
                </a:path>
              </a:pathLst>
            </a:custGeom>
            <a:solidFill>
              <a:srgbClr val="0070C0"/>
            </a:solidFill>
          </p:spPr>
          <p:txBody>
            <a:bodyPr wrap="square" lIns="0" tIns="0" rIns="0" bIns="0" rtlCol="0"/>
            <a:lstStyle/>
            <a:p>
              <a:endParaRPr sz="2400"/>
            </a:p>
          </p:txBody>
        </p:sp>
        <p:sp>
          <p:nvSpPr>
            <p:cNvPr id="4" name="object 4"/>
            <p:cNvSpPr/>
            <p:nvPr/>
          </p:nvSpPr>
          <p:spPr>
            <a:xfrm>
              <a:off x="0" y="339725"/>
              <a:ext cx="9144000" cy="0"/>
            </a:xfrm>
            <a:custGeom>
              <a:avLst/>
              <a:gdLst/>
              <a:ahLst/>
              <a:cxnLst/>
              <a:rect l="l" t="t" r="r" b="b"/>
              <a:pathLst>
                <a:path w="9144000">
                  <a:moveTo>
                    <a:pt x="0" y="0"/>
                  </a:moveTo>
                  <a:lnTo>
                    <a:pt x="9144000" y="1"/>
                  </a:lnTo>
                </a:path>
              </a:pathLst>
            </a:custGeom>
            <a:ln w="12700">
              <a:solidFill>
                <a:srgbClr val="BBE0E3"/>
              </a:solidFill>
            </a:ln>
          </p:spPr>
          <p:txBody>
            <a:bodyPr wrap="square" lIns="0" tIns="0" rIns="0" bIns="0" rtlCol="0"/>
            <a:lstStyle/>
            <a:p>
              <a:endParaRPr sz="2400"/>
            </a:p>
          </p:txBody>
        </p:sp>
      </p:grpSp>
      <p:sp>
        <p:nvSpPr>
          <p:cNvPr id="5" name="object 5"/>
          <p:cNvSpPr/>
          <p:nvPr/>
        </p:nvSpPr>
        <p:spPr>
          <a:xfrm>
            <a:off x="0" y="6466417"/>
            <a:ext cx="12192000" cy="392007"/>
          </a:xfrm>
          <a:custGeom>
            <a:avLst/>
            <a:gdLst/>
            <a:ahLst/>
            <a:cxnLst/>
            <a:rect l="l" t="t" r="r" b="b"/>
            <a:pathLst>
              <a:path w="9144000" h="294004">
                <a:moveTo>
                  <a:pt x="9144000" y="0"/>
                </a:moveTo>
                <a:lnTo>
                  <a:pt x="48951" y="0"/>
                </a:lnTo>
                <a:lnTo>
                  <a:pt x="29897" y="3846"/>
                </a:lnTo>
                <a:lnTo>
                  <a:pt x="14337" y="14337"/>
                </a:lnTo>
                <a:lnTo>
                  <a:pt x="3846" y="29897"/>
                </a:lnTo>
                <a:lnTo>
                  <a:pt x="0" y="48951"/>
                </a:lnTo>
                <a:lnTo>
                  <a:pt x="0" y="293687"/>
                </a:lnTo>
                <a:lnTo>
                  <a:pt x="9144000" y="293687"/>
                </a:lnTo>
                <a:lnTo>
                  <a:pt x="9144000" y="0"/>
                </a:lnTo>
                <a:close/>
              </a:path>
            </a:pathLst>
          </a:custGeom>
          <a:solidFill>
            <a:srgbClr val="2E75B6"/>
          </a:solidFill>
        </p:spPr>
        <p:txBody>
          <a:bodyPr wrap="square" lIns="0" tIns="0" rIns="0" bIns="0" rtlCol="0"/>
          <a:lstStyle/>
          <a:p>
            <a:endParaRPr sz="2400"/>
          </a:p>
        </p:txBody>
      </p:sp>
      <p:sp>
        <p:nvSpPr>
          <p:cNvPr id="6" name="object 6"/>
          <p:cNvSpPr txBox="1"/>
          <p:nvPr/>
        </p:nvSpPr>
        <p:spPr>
          <a:xfrm>
            <a:off x="1386417" y="954617"/>
            <a:ext cx="10721340" cy="509541"/>
          </a:xfrm>
          <a:prstGeom prst="rect">
            <a:avLst/>
          </a:prstGeom>
        </p:spPr>
        <p:txBody>
          <a:bodyPr vert="horz" wrap="square" lIns="0" tIns="16933" rIns="0" bIns="0" rtlCol="0">
            <a:spAutoFit/>
          </a:bodyPr>
          <a:lstStyle/>
          <a:p>
            <a:pPr marL="16933">
              <a:spcBef>
                <a:spcPts val="133"/>
              </a:spcBef>
            </a:pPr>
            <a:r>
              <a:rPr sz="3200" dirty="0">
                <a:latin typeface="微软雅黑"/>
                <a:cs typeface="微软雅黑"/>
              </a:rPr>
              <a:t>下列汉字读音，声母、韵头、韵腹、韵尾俱全的一组是（</a:t>
            </a:r>
            <a:r>
              <a:rPr sz="3200" spc="-120" dirty="0">
                <a:latin typeface="微软雅黑"/>
                <a:cs typeface="微软雅黑"/>
              </a:rPr>
              <a:t> </a:t>
            </a:r>
            <a:r>
              <a:rPr sz="3200" dirty="0">
                <a:latin typeface="微软雅黑"/>
                <a:cs typeface="微软雅黑"/>
              </a:rPr>
              <a:t>）</a:t>
            </a:r>
            <a:endParaRPr sz="3200">
              <a:latin typeface="微软雅黑"/>
              <a:cs typeface="微软雅黑"/>
            </a:endParaRPr>
          </a:p>
        </p:txBody>
      </p:sp>
      <p:sp>
        <p:nvSpPr>
          <p:cNvPr id="7" name="object 7"/>
          <p:cNvSpPr txBox="1"/>
          <p:nvPr/>
        </p:nvSpPr>
        <p:spPr>
          <a:xfrm>
            <a:off x="1386416" y="1459230"/>
            <a:ext cx="1683173" cy="2952004"/>
          </a:xfrm>
          <a:prstGeom prst="rect">
            <a:avLst/>
          </a:prstGeom>
        </p:spPr>
        <p:txBody>
          <a:bodyPr vert="horz" wrap="square" lIns="0" tIns="16933" rIns="0" bIns="0" rtlCol="0">
            <a:spAutoFit/>
          </a:bodyPr>
          <a:lstStyle/>
          <a:p>
            <a:pPr marL="16933" marR="6773" algn="just">
              <a:lnSpc>
                <a:spcPct val="149300"/>
              </a:lnSpc>
              <a:spcBef>
                <a:spcPts val="133"/>
              </a:spcBef>
            </a:pPr>
            <a:r>
              <a:rPr sz="3200" dirty="0">
                <a:latin typeface="微软雅黑"/>
                <a:cs typeface="微软雅黑"/>
              </a:rPr>
              <a:t>A</a:t>
            </a:r>
            <a:r>
              <a:rPr sz="3200" spc="-113" dirty="0">
                <a:latin typeface="微软雅黑"/>
                <a:cs typeface="微软雅黑"/>
              </a:rPr>
              <a:t> </a:t>
            </a:r>
            <a:r>
              <a:rPr sz="3200" dirty="0">
                <a:latin typeface="微软雅黑"/>
                <a:cs typeface="微软雅黑"/>
              </a:rPr>
              <a:t>张家庄 B</a:t>
            </a:r>
            <a:r>
              <a:rPr sz="3200" spc="-100" dirty="0">
                <a:latin typeface="微软雅黑"/>
                <a:cs typeface="微软雅黑"/>
              </a:rPr>
              <a:t> </a:t>
            </a:r>
            <a:r>
              <a:rPr sz="3200" dirty="0">
                <a:latin typeface="微软雅黑"/>
                <a:cs typeface="微软雅黑"/>
              </a:rPr>
              <a:t>霍阁沟 </a:t>
            </a:r>
            <a:r>
              <a:rPr sz="3200" dirty="0">
                <a:solidFill>
                  <a:srgbClr val="FF0000"/>
                </a:solidFill>
                <a:latin typeface="微软雅黑"/>
                <a:cs typeface="微软雅黑"/>
              </a:rPr>
              <a:t>C</a:t>
            </a:r>
            <a:r>
              <a:rPr sz="3200" spc="-107" dirty="0">
                <a:solidFill>
                  <a:srgbClr val="FF0000"/>
                </a:solidFill>
                <a:latin typeface="微软雅黑"/>
                <a:cs typeface="微软雅黑"/>
              </a:rPr>
              <a:t> </a:t>
            </a:r>
            <a:r>
              <a:rPr sz="3200" dirty="0">
                <a:solidFill>
                  <a:srgbClr val="FF0000"/>
                </a:solidFill>
                <a:latin typeface="微软雅黑"/>
                <a:cs typeface="微软雅黑"/>
              </a:rPr>
              <a:t>姜皇庙 </a:t>
            </a:r>
            <a:r>
              <a:rPr sz="3200" dirty="0">
                <a:latin typeface="微软雅黑"/>
                <a:cs typeface="微软雅黑"/>
              </a:rPr>
              <a:t>D</a:t>
            </a:r>
            <a:r>
              <a:rPr sz="3200" spc="-140" dirty="0">
                <a:latin typeface="微软雅黑"/>
                <a:cs typeface="微软雅黑"/>
              </a:rPr>
              <a:t> </a:t>
            </a:r>
            <a:r>
              <a:rPr sz="3200" dirty="0">
                <a:latin typeface="微软雅黑"/>
                <a:cs typeface="微软雅黑"/>
              </a:rPr>
              <a:t>马驿店</a:t>
            </a:r>
            <a:endParaRPr sz="3200">
              <a:latin typeface="微软雅黑"/>
              <a:cs typeface="微软雅黑"/>
            </a:endParaRPr>
          </a:p>
        </p:txBody>
      </p:sp>
      <p:sp>
        <p:nvSpPr>
          <p:cNvPr id="8" name="object 8"/>
          <p:cNvSpPr txBox="1"/>
          <p:nvPr/>
        </p:nvSpPr>
        <p:spPr>
          <a:xfrm>
            <a:off x="3559385" y="1458807"/>
            <a:ext cx="3246120" cy="2991374"/>
          </a:xfrm>
          <a:prstGeom prst="rect">
            <a:avLst/>
          </a:prstGeom>
        </p:spPr>
        <p:txBody>
          <a:bodyPr vert="horz" wrap="square" lIns="0" tIns="16933" rIns="0" bIns="0" rtlCol="0">
            <a:spAutoFit/>
          </a:bodyPr>
          <a:lstStyle/>
          <a:p>
            <a:pPr marL="128690" marR="140543" indent="-112604">
              <a:lnSpc>
                <a:spcPct val="152800"/>
              </a:lnSpc>
              <a:spcBef>
                <a:spcPts val="133"/>
              </a:spcBef>
            </a:pPr>
            <a:r>
              <a:rPr sz="3200" dirty="0">
                <a:latin typeface="Arial"/>
                <a:cs typeface="Arial"/>
              </a:rPr>
              <a:t>zhang jia</a:t>
            </a:r>
            <a:r>
              <a:rPr sz="3200" spc="-147" dirty="0">
                <a:latin typeface="Arial"/>
                <a:cs typeface="Arial"/>
              </a:rPr>
              <a:t> </a:t>
            </a:r>
            <a:r>
              <a:rPr sz="3200" dirty="0">
                <a:latin typeface="Arial"/>
                <a:cs typeface="Arial"/>
              </a:rPr>
              <a:t>zhuang  huo ge</a:t>
            </a:r>
            <a:r>
              <a:rPr sz="3200" spc="-40" dirty="0">
                <a:latin typeface="Arial"/>
                <a:cs typeface="Arial"/>
              </a:rPr>
              <a:t> </a:t>
            </a:r>
            <a:r>
              <a:rPr sz="3200" dirty="0">
                <a:latin typeface="Arial"/>
                <a:cs typeface="Arial"/>
              </a:rPr>
              <a:t>gou</a:t>
            </a:r>
            <a:endParaRPr sz="3200">
              <a:latin typeface="Arial"/>
              <a:cs typeface="Arial"/>
            </a:endParaRPr>
          </a:p>
          <a:p>
            <a:pPr marL="16933" marR="6773" indent="111757">
              <a:lnSpc>
                <a:spcPct val="149300"/>
              </a:lnSpc>
            </a:pPr>
            <a:r>
              <a:rPr sz="3200" dirty="0">
                <a:latin typeface="Arial"/>
                <a:cs typeface="Arial"/>
              </a:rPr>
              <a:t>jiang huang</a:t>
            </a:r>
            <a:r>
              <a:rPr sz="3200" spc="-147" dirty="0">
                <a:latin typeface="Arial"/>
                <a:cs typeface="Arial"/>
              </a:rPr>
              <a:t> </a:t>
            </a:r>
            <a:r>
              <a:rPr sz="3200" dirty="0">
                <a:latin typeface="Arial"/>
                <a:cs typeface="Arial"/>
              </a:rPr>
              <a:t>miao  ma yi</a:t>
            </a:r>
            <a:r>
              <a:rPr sz="3200" spc="-27" dirty="0">
                <a:latin typeface="Arial"/>
                <a:cs typeface="Arial"/>
              </a:rPr>
              <a:t> </a:t>
            </a:r>
            <a:r>
              <a:rPr sz="3200" dirty="0">
                <a:latin typeface="Arial"/>
                <a:cs typeface="Arial"/>
              </a:rPr>
              <a:t>dian</a:t>
            </a:r>
            <a:endParaRPr sz="3200">
              <a:latin typeface="Arial"/>
              <a:cs typeface="Arial"/>
            </a:endParaRPr>
          </a:p>
        </p:txBody>
      </p:sp>
      <p:pic>
        <p:nvPicPr>
          <p:cNvPr id="9" name="object 9"/>
          <p:cNvPicPr/>
          <p:nvPr/>
        </p:nvPicPr>
        <p:blipFill>
          <a:blip r:embed="rId2" cstate="print"/>
          <a:stretch>
            <a:fillRect/>
          </a:stretch>
        </p:blipFill>
        <p:spPr>
          <a:xfrm>
            <a:off x="3454401" y="1536701"/>
            <a:ext cx="5852583" cy="3915833"/>
          </a:xfrm>
          <a:prstGeom prst="rect">
            <a:avLst/>
          </a:prstGeom>
        </p:spPr>
      </p:pic>
      <p:sp>
        <p:nvSpPr>
          <p:cNvPr id="10" name="object 10"/>
          <p:cNvSpPr txBox="1">
            <a:spLocks noGrp="1"/>
          </p:cNvSpPr>
          <p:nvPr>
            <p:ph type="ftr" sz="quarter" idx="5"/>
          </p:nvPr>
        </p:nvSpPr>
        <p:spPr>
          <a:xfrm>
            <a:off x="5384800" y="8314594"/>
            <a:ext cx="5486400" cy="807913"/>
          </a:xfrm>
          <a:prstGeom prst="rect">
            <a:avLst/>
          </a:prstGeom>
        </p:spPr>
        <p:txBody>
          <a:bodyPr vert="horz" wrap="square" lIns="0" tIns="0" rIns="0" bIns="0" rtlCol="0" anchor="ctr">
            <a:spAutoFit/>
          </a:bodyPr>
          <a:lstStyle/>
          <a:p>
            <a:pPr marL="16933">
              <a:lnSpc>
                <a:spcPts val="2113"/>
              </a:lnSpc>
            </a:pPr>
            <a:r>
              <a:rPr dirty="0"/>
              <a:t>7:30-9:40学知识9:40-9:50随堂考9:50-9:55复习</a:t>
            </a:r>
            <a:r>
              <a:rPr spc="-67" dirty="0"/>
              <a:t> </a:t>
            </a:r>
            <a:r>
              <a:rPr dirty="0"/>
              <a:t>累积2小时直播真题奖</a:t>
            </a:r>
            <a:r>
              <a:rPr spc="-60" dirty="0"/>
              <a:t> </a:t>
            </a:r>
            <a:r>
              <a:rPr dirty="0"/>
              <a:t>没听懂的童鞋可下载李东洋精讲2重点总结</a:t>
            </a:r>
          </a:p>
        </p:txBody>
      </p:sp>
    </p:spTree>
    <p:extLst>
      <p:ext uri="{BB962C8B-B14F-4D97-AF65-F5344CB8AC3E}">
        <p14:creationId xmlns:p14="http://schemas.microsoft.com/office/powerpoint/2010/main" val="91142313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1220755"/>
            <a:ext cx="9889099" cy="3539430"/>
          </a:xfrm>
          <a:prstGeom prst="rect">
            <a:avLst/>
          </a:prstGeom>
        </p:spPr>
        <p:txBody>
          <a:bodyPr wrap="square">
            <a:spAutoFit/>
          </a:bodyPr>
          <a:lstStyle/>
          <a:p>
            <a:pPr fontAlgn="t"/>
            <a:r>
              <a:rPr lang="zh-CN" altLang="en-US" sz="3200" dirty="0"/>
              <a:t>北京话“面”单念时读作</a:t>
            </a:r>
            <a:r>
              <a:rPr lang="en-US" altLang="zh-CN" sz="3200" dirty="0"/>
              <a:t>[</a:t>
            </a:r>
            <a:r>
              <a:rPr lang="en-US" altLang="zh-CN" sz="3200" dirty="0" err="1"/>
              <a:t>miæn</a:t>
            </a:r>
            <a:r>
              <a:rPr lang="en-US" altLang="zh-CN" sz="3200" dirty="0"/>
              <a:t>],</a:t>
            </a:r>
            <a:r>
              <a:rPr lang="zh-CN" altLang="en-US" sz="3200" dirty="0"/>
              <a:t>但“面包”却读作</a:t>
            </a:r>
            <a:r>
              <a:rPr lang="en-US" altLang="zh-CN" sz="3200" dirty="0"/>
              <a:t>[</a:t>
            </a:r>
            <a:r>
              <a:rPr lang="en-US" altLang="zh-CN" sz="3200" dirty="0" err="1"/>
              <a:t>miæmp</a:t>
            </a:r>
            <a:r>
              <a:rPr lang="en-US" altLang="zh-CN" sz="3200" dirty="0"/>
              <a:t> α u],</a:t>
            </a:r>
            <a:r>
              <a:rPr lang="zh-CN" altLang="en-US" sz="3200" dirty="0"/>
              <a:t>这种语流音变现象是（    ）</a:t>
            </a:r>
          </a:p>
          <a:p>
            <a:r>
              <a:rPr lang="en-US" altLang="zh-CN" sz="3200" dirty="0"/>
              <a:t>A:</a:t>
            </a:r>
            <a:r>
              <a:rPr lang="zh-CN" altLang="en-US" sz="3200" dirty="0"/>
              <a:t>弱化</a:t>
            </a:r>
          </a:p>
          <a:p>
            <a:r>
              <a:rPr lang="en-US" altLang="zh-CN" sz="3200" dirty="0"/>
              <a:t>B:</a:t>
            </a:r>
            <a:r>
              <a:rPr lang="zh-CN" altLang="en-US" sz="3200" dirty="0"/>
              <a:t>增音</a:t>
            </a:r>
          </a:p>
          <a:p>
            <a:r>
              <a:rPr lang="en-US" altLang="zh-CN" sz="3200" dirty="0"/>
              <a:t>C:</a:t>
            </a:r>
            <a:r>
              <a:rPr lang="zh-CN" altLang="en-US" sz="3200" dirty="0"/>
              <a:t>同化</a:t>
            </a:r>
          </a:p>
          <a:p>
            <a:r>
              <a:rPr lang="en-US" altLang="zh-CN" sz="3200" dirty="0"/>
              <a:t>D:</a:t>
            </a:r>
            <a:r>
              <a:rPr lang="zh-CN" altLang="en-US" sz="3200" dirty="0"/>
              <a:t>异化</a:t>
            </a:r>
          </a:p>
          <a:p>
            <a:r>
              <a:rPr lang="zh-CN" altLang="en-US" sz="3200" dirty="0">
                <a:latin typeface="Helvetica Neue For Number" charset="0"/>
              </a:rPr>
              <a:t> </a:t>
            </a:r>
          </a:p>
        </p:txBody>
      </p:sp>
    </p:spTree>
    <p:extLst>
      <p:ext uri="{BB962C8B-B14F-4D97-AF65-F5344CB8AC3E}">
        <p14:creationId xmlns:p14="http://schemas.microsoft.com/office/powerpoint/2010/main" val="126097847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1220755"/>
            <a:ext cx="9889099" cy="3539430"/>
          </a:xfrm>
          <a:prstGeom prst="rect">
            <a:avLst/>
          </a:prstGeom>
        </p:spPr>
        <p:txBody>
          <a:bodyPr wrap="square">
            <a:spAutoFit/>
          </a:bodyPr>
          <a:lstStyle/>
          <a:p>
            <a:pPr fontAlgn="t"/>
            <a:r>
              <a:rPr lang="zh-CN" altLang="en-US" sz="3200" dirty="0"/>
              <a:t>北京话“面”单念时读作</a:t>
            </a:r>
            <a:r>
              <a:rPr lang="en-US" altLang="zh-CN" sz="3200" dirty="0"/>
              <a:t>[</a:t>
            </a:r>
            <a:r>
              <a:rPr lang="en-US" altLang="zh-CN" sz="3200" dirty="0" err="1"/>
              <a:t>miæn</a:t>
            </a:r>
            <a:r>
              <a:rPr lang="en-US" altLang="zh-CN" sz="3200" dirty="0"/>
              <a:t>],</a:t>
            </a:r>
            <a:r>
              <a:rPr lang="zh-CN" altLang="en-US" sz="3200" dirty="0"/>
              <a:t>但“面包”却读作</a:t>
            </a:r>
            <a:r>
              <a:rPr lang="en-US" altLang="zh-CN" sz="3200" dirty="0"/>
              <a:t>[</a:t>
            </a:r>
            <a:r>
              <a:rPr lang="en-US" altLang="zh-CN" sz="3200" dirty="0" err="1"/>
              <a:t>miæmp</a:t>
            </a:r>
            <a:r>
              <a:rPr lang="en-US" altLang="zh-CN" sz="3200" dirty="0"/>
              <a:t> α u],</a:t>
            </a:r>
            <a:r>
              <a:rPr lang="zh-CN" altLang="en-US" sz="3200" dirty="0"/>
              <a:t>这种语流音变现象是（    ）</a:t>
            </a:r>
          </a:p>
          <a:p>
            <a:r>
              <a:rPr lang="en-US" altLang="zh-CN" sz="3200" dirty="0"/>
              <a:t>A:</a:t>
            </a:r>
            <a:r>
              <a:rPr lang="zh-CN" altLang="en-US" sz="3200" dirty="0"/>
              <a:t>弱化</a:t>
            </a:r>
          </a:p>
          <a:p>
            <a:r>
              <a:rPr lang="en-US" altLang="zh-CN" sz="3200" dirty="0"/>
              <a:t>B:</a:t>
            </a:r>
            <a:r>
              <a:rPr lang="zh-CN" altLang="en-US" sz="3200" dirty="0"/>
              <a:t>增音</a:t>
            </a:r>
          </a:p>
          <a:p>
            <a:r>
              <a:rPr lang="en-US" altLang="zh-CN" sz="3200" dirty="0">
                <a:solidFill>
                  <a:srgbClr val="FF0000"/>
                </a:solidFill>
              </a:rPr>
              <a:t>C:</a:t>
            </a:r>
            <a:r>
              <a:rPr lang="zh-CN" altLang="en-US" sz="3200" dirty="0">
                <a:solidFill>
                  <a:srgbClr val="FF0000"/>
                </a:solidFill>
              </a:rPr>
              <a:t>同化</a:t>
            </a:r>
          </a:p>
          <a:p>
            <a:r>
              <a:rPr lang="en-US" altLang="zh-CN" sz="3200" dirty="0"/>
              <a:t>D:</a:t>
            </a:r>
            <a:r>
              <a:rPr lang="zh-CN" altLang="en-US" sz="3200" dirty="0"/>
              <a:t>异化</a:t>
            </a:r>
          </a:p>
          <a:p>
            <a:r>
              <a:rPr lang="zh-CN" altLang="en-US" sz="3200" dirty="0">
                <a:latin typeface="Helvetica Neue For Number" charset="0"/>
              </a:rPr>
              <a:t> </a:t>
            </a:r>
          </a:p>
        </p:txBody>
      </p:sp>
    </p:spTree>
    <p:extLst>
      <p:ext uri="{BB962C8B-B14F-4D97-AF65-F5344CB8AC3E}">
        <p14:creationId xmlns:p14="http://schemas.microsoft.com/office/powerpoint/2010/main" val="189661753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1220755"/>
            <a:ext cx="9889099" cy="4031873"/>
          </a:xfrm>
          <a:prstGeom prst="rect">
            <a:avLst/>
          </a:prstGeom>
        </p:spPr>
        <p:txBody>
          <a:bodyPr wrap="square">
            <a:spAutoFit/>
          </a:bodyPr>
          <a:lstStyle/>
          <a:p>
            <a:pPr fontAlgn="t"/>
            <a:r>
              <a:rPr lang="zh-CN" altLang="en-US" sz="3200" dirty="0"/>
              <a:t>北京话“嚏”、“喷”单念时分别是［</a:t>
            </a:r>
            <a:r>
              <a:rPr lang="en-US" altLang="zh-CN" sz="3200" dirty="0" err="1"/>
              <a:t>t‘i</a:t>
            </a:r>
            <a:r>
              <a:rPr lang="zh-CN" altLang="en-US" sz="3200" dirty="0"/>
              <a:t>］和［</a:t>
            </a:r>
            <a:r>
              <a:rPr lang="en-US" altLang="zh-CN" sz="3200" dirty="0" err="1"/>
              <a:t>p‘ən</a:t>
            </a:r>
            <a:r>
              <a:rPr lang="zh-CN" altLang="en-US" sz="3200" dirty="0"/>
              <a:t>］，而“嚏喷”一词的发音却是［</a:t>
            </a:r>
            <a:r>
              <a:rPr lang="en-US" altLang="zh-CN" sz="3200" dirty="0" err="1"/>
              <a:t>t‘i</a:t>
            </a:r>
            <a:r>
              <a:rPr lang="en-US" altLang="zh-CN" sz="3200" dirty="0"/>
              <a:t> </a:t>
            </a:r>
            <a:r>
              <a:rPr lang="en-US" altLang="zh-CN" sz="3200" dirty="0" err="1"/>
              <a:t>fən</a:t>
            </a:r>
            <a:r>
              <a:rPr lang="zh-CN" altLang="en-US" sz="3200" dirty="0"/>
              <a:t>］，这种语流音变是（） </a:t>
            </a:r>
          </a:p>
          <a:p>
            <a:r>
              <a:rPr lang="en-US" altLang="zh-CN" sz="3200" dirty="0"/>
              <a:t>A:</a:t>
            </a:r>
            <a:r>
              <a:rPr lang="zh-CN" altLang="en-US" sz="3200" dirty="0"/>
              <a:t>同化</a:t>
            </a:r>
          </a:p>
          <a:p>
            <a:r>
              <a:rPr lang="en-US" altLang="zh-CN" sz="3200" dirty="0"/>
              <a:t>B:</a:t>
            </a:r>
            <a:r>
              <a:rPr lang="zh-CN" altLang="en-US" sz="3200" dirty="0"/>
              <a:t>异化</a:t>
            </a:r>
          </a:p>
          <a:p>
            <a:r>
              <a:rPr lang="en-US" altLang="zh-CN" sz="3200" dirty="0"/>
              <a:t>C:</a:t>
            </a:r>
            <a:r>
              <a:rPr lang="zh-CN" altLang="en-US" sz="3200" dirty="0"/>
              <a:t>弱化</a:t>
            </a:r>
          </a:p>
          <a:p>
            <a:r>
              <a:rPr lang="en-US" altLang="zh-CN" sz="3200" dirty="0"/>
              <a:t>D:</a:t>
            </a:r>
            <a:r>
              <a:rPr lang="zh-CN" altLang="en-US" sz="3200" dirty="0"/>
              <a:t>增音</a:t>
            </a:r>
          </a:p>
          <a:p>
            <a:r>
              <a:rPr lang="zh-CN" altLang="en-US" sz="3200" dirty="0">
                <a:latin typeface="Helvetica Neue For Number" charset="0"/>
              </a:rPr>
              <a:t> </a:t>
            </a:r>
          </a:p>
        </p:txBody>
      </p:sp>
    </p:spTree>
    <p:extLst>
      <p:ext uri="{BB962C8B-B14F-4D97-AF65-F5344CB8AC3E}">
        <p14:creationId xmlns:p14="http://schemas.microsoft.com/office/powerpoint/2010/main" val="135115513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1220755"/>
            <a:ext cx="9889099" cy="4031873"/>
          </a:xfrm>
          <a:prstGeom prst="rect">
            <a:avLst/>
          </a:prstGeom>
        </p:spPr>
        <p:txBody>
          <a:bodyPr wrap="square">
            <a:spAutoFit/>
          </a:bodyPr>
          <a:lstStyle/>
          <a:p>
            <a:pPr fontAlgn="t"/>
            <a:r>
              <a:rPr lang="zh-CN" altLang="en-US" sz="3200" dirty="0"/>
              <a:t>北京话“嚏”、“喷”单念时分别是［</a:t>
            </a:r>
            <a:r>
              <a:rPr lang="en-US" altLang="zh-CN" sz="3200" dirty="0" err="1"/>
              <a:t>t‘i</a:t>
            </a:r>
            <a:r>
              <a:rPr lang="zh-CN" altLang="en-US" sz="3200" dirty="0"/>
              <a:t>］和［</a:t>
            </a:r>
            <a:r>
              <a:rPr lang="en-US" altLang="zh-CN" sz="3200" dirty="0" err="1"/>
              <a:t>p‘ən</a:t>
            </a:r>
            <a:r>
              <a:rPr lang="zh-CN" altLang="en-US" sz="3200" dirty="0"/>
              <a:t>］，而“嚏喷”一词的发音却是［</a:t>
            </a:r>
            <a:r>
              <a:rPr lang="en-US" altLang="zh-CN" sz="3200" dirty="0" err="1"/>
              <a:t>t‘i</a:t>
            </a:r>
            <a:r>
              <a:rPr lang="en-US" altLang="zh-CN" sz="3200" dirty="0"/>
              <a:t> </a:t>
            </a:r>
            <a:r>
              <a:rPr lang="en-US" altLang="zh-CN" sz="3200" dirty="0" err="1"/>
              <a:t>fən</a:t>
            </a:r>
            <a:r>
              <a:rPr lang="zh-CN" altLang="en-US" sz="3200" dirty="0"/>
              <a:t>］，这种语流音变是（） </a:t>
            </a:r>
          </a:p>
          <a:p>
            <a:r>
              <a:rPr lang="en-US" altLang="zh-CN" sz="3200" dirty="0"/>
              <a:t>A:</a:t>
            </a:r>
            <a:r>
              <a:rPr lang="zh-CN" altLang="en-US" sz="3200" dirty="0"/>
              <a:t>同化</a:t>
            </a:r>
          </a:p>
          <a:p>
            <a:r>
              <a:rPr lang="en-US" altLang="zh-CN" sz="3200" dirty="0"/>
              <a:t>B:</a:t>
            </a:r>
            <a:r>
              <a:rPr lang="zh-CN" altLang="en-US" sz="3200" dirty="0"/>
              <a:t>异化</a:t>
            </a:r>
          </a:p>
          <a:p>
            <a:r>
              <a:rPr lang="en-US" altLang="zh-CN" sz="3200" dirty="0">
                <a:solidFill>
                  <a:srgbClr val="FF0000"/>
                </a:solidFill>
              </a:rPr>
              <a:t>C:</a:t>
            </a:r>
            <a:r>
              <a:rPr lang="zh-CN" altLang="en-US" sz="3200" dirty="0">
                <a:solidFill>
                  <a:srgbClr val="FF0000"/>
                </a:solidFill>
              </a:rPr>
              <a:t>弱化</a:t>
            </a:r>
          </a:p>
          <a:p>
            <a:r>
              <a:rPr lang="en-US" altLang="zh-CN" sz="3200" dirty="0"/>
              <a:t>D:</a:t>
            </a:r>
            <a:r>
              <a:rPr lang="zh-CN" altLang="en-US" sz="3200" dirty="0"/>
              <a:t>增音</a:t>
            </a:r>
          </a:p>
          <a:p>
            <a:r>
              <a:rPr lang="zh-CN" altLang="en-US" sz="3200" dirty="0">
                <a:latin typeface="Helvetica Neue For Number" charset="0"/>
              </a:rPr>
              <a:t> </a:t>
            </a:r>
          </a:p>
        </p:txBody>
      </p:sp>
    </p:spTree>
    <p:extLst>
      <p:ext uri="{BB962C8B-B14F-4D97-AF65-F5344CB8AC3E}">
        <p14:creationId xmlns:p14="http://schemas.microsoft.com/office/powerpoint/2010/main" val="137220333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1220755"/>
            <a:ext cx="9889099" cy="4524315"/>
          </a:xfrm>
          <a:prstGeom prst="rect">
            <a:avLst/>
          </a:prstGeom>
        </p:spPr>
        <p:txBody>
          <a:bodyPr wrap="square">
            <a:spAutoFit/>
          </a:bodyPr>
          <a:lstStyle/>
          <a:p>
            <a:pPr fontAlgn="t"/>
            <a:r>
              <a:rPr lang="zh-CN" altLang="en-US" sz="3200" dirty="0"/>
              <a:t>“一”的本调是阳平调</a:t>
            </a:r>
            <a:r>
              <a:rPr lang="en-US" altLang="zh-CN" sz="3200" dirty="0"/>
              <a:t>55</a:t>
            </a:r>
            <a:r>
              <a:rPr lang="zh-CN" altLang="en-US" sz="3200" dirty="0"/>
              <a:t>值，在单念或者出现在词末时都读本调，例如：“一二三”、“统一”等，但是在阴平、阳平、上声音节前会读成类似去声调的</a:t>
            </a:r>
            <a:r>
              <a:rPr lang="en-US" altLang="zh-CN" sz="3200" dirty="0"/>
              <a:t>[51]</a:t>
            </a:r>
            <a:r>
              <a:rPr lang="zh-CN" altLang="en-US" sz="3200" dirty="0"/>
              <a:t>，这个变化是语流音变中的（ ）</a:t>
            </a:r>
          </a:p>
          <a:p>
            <a:r>
              <a:rPr lang="en-US" altLang="zh-CN" sz="3200" dirty="0"/>
              <a:t>A:</a:t>
            </a:r>
            <a:r>
              <a:rPr lang="zh-CN" altLang="en-US" sz="3200" dirty="0"/>
              <a:t>同化</a:t>
            </a:r>
          </a:p>
          <a:p>
            <a:r>
              <a:rPr lang="en-US" altLang="zh-CN" sz="3200" dirty="0"/>
              <a:t>B:</a:t>
            </a:r>
            <a:r>
              <a:rPr lang="zh-CN" altLang="en-US" sz="3200" dirty="0"/>
              <a:t>变调</a:t>
            </a:r>
          </a:p>
          <a:p>
            <a:r>
              <a:rPr lang="en-US" altLang="zh-CN" sz="3200" dirty="0"/>
              <a:t>C:​</a:t>
            </a:r>
            <a:r>
              <a:rPr lang="zh-CN" altLang="en-US" sz="3200" dirty="0"/>
              <a:t>儿化</a:t>
            </a:r>
          </a:p>
          <a:p>
            <a:r>
              <a:rPr lang="en-US" altLang="zh-CN" sz="3200" dirty="0"/>
              <a:t>D:</a:t>
            </a:r>
            <a:r>
              <a:rPr lang="zh-CN" altLang="en-US" sz="3200" dirty="0"/>
              <a:t>弱化</a:t>
            </a:r>
          </a:p>
          <a:p>
            <a:r>
              <a:rPr lang="zh-CN" altLang="en-US" sz="3200" dirty="0">
                <a:latin typeface="Helvetica Neue For Number" charset="0"/>
              </a:rPr>
              <a:t> </a:t>
            </a:r>
          </a:p>
        </p:txBody>
      </p:sp>
    </p:spTree>
    <p:extLst>
      <p:ext uri="{BB962C8B-B14F-4D97-AF65-F5344CB8AC3E}">
        <p14:creationId xmlns:p14="http://schemas.microsoft.com/office/powerpoint/2010/main" val="7946334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1220755"/>
            <a:ext cx="9889099" cy="4524315"/>
          </a:xfrm>
          <a:prstGeom prst="rect">
            <a:avLst/>
          </a:prstGeom>
        </p:spPr>
        <p:txBody>
          <a:bodyPr wrap="square">
            <a:spAutoFit/>
          </a:bodyPr>
          <a:lstStyle/>
          <a:p>
            <a:pPr fontAlgn="t"/>
            <a:r>
              <a:rPr lang="zh-CN" altLang="en-US" sz="3200" dirty="0"/>
              <a:t>“一”的本调是阳平调</a:t>
            </a:r>
            <a:r>
              <a:rPr lang="en-US" altLang="zh-CN" sz="3200" dirty="0"/>
              <a:t>55</a:t>
            </a:r>
            <a:r>
              <a:rPr lang="zh-CN" altLang="en-US" sz="3200" dirty="0"/>
              <a:t>值，在单念或者出现在词末时都读本调，例如：“一二三”、“统一”等，但是在阴平、阳平、上声音节前会读成类似去声调的</a:t>
            </a:r>
            <a:r>
              <a:rPr lang="en-US" altLang="zh-CN" sz="3200" dirty="0"/>
              <a:t>[51]</a:t>
            </a:r>
            <a:r>
              <a:rPr lang="zh-CN" altLang="en-US" sz="3200" dirty="0"/>
              <a:t>，这个变化是语流音变中的（ ）</a:t>
            </a:r>
          </a:p>
          <a:p>
            <a:r>
              <a:rPr lang="en-US" altLang="zh-CN" sz="3200" dirty="0"/>
              <a:t>A:</a:t>
            </a:r>
            <a:r>
              <a:rPr lang="zh-CN" altLang="en-US" sz="3200" dirty="0"/>
              <a:t>同化</a:t>
            </a:r>
          </a:p>
          <a:p>
            <a:r>
              <a:rPr lang="en-US" altLang="zh-CN" sz="3200" dirty="0">
                <a:solidFill>
                  <a:srgbClr val="FF0000"/>
                </a:solidFill>
              </a:rPr>
              <a:t>B:</a:t>
            </a:r>
            <a:r>
              <a:rPr lang="zh-CN" altLang="en-US" sz="3200" dirty="0">
                <a:solidFill>
                  <a:srgbClr val="FF0000"/>
                </a:solidFill>
              </a:rPr>
              <a:t>变调</a:t>
            </a:r>
          </a:p>
          <a:p>
            <a:r>
              <a:rPr lang="en-US" altLang="zh-CN" sz="3200" dirty="0"/>
              <a:t>C:​</a:t>
            </a:r>
            <a:r>
              <a:rPr lang="zh-CN" altLang="en-US" sz="3200" dirty="0"/>
              <a:t>儿化</a:t>
            </a:r>
          </a:p>
          <a:p>
            <a:r>
              <a:rPr lang="en-US" altLang="zh-CN" sz="3200" dirty="0"/>
              <a:t>D:</a:t>
            </a:r>
            <a:r>
              <a:rPr lang="zh-CN" altLang="en-US" sz="3200" dirty="0"/>
              <a:t>弱化</a:t>
            </a:r>
          </a:p>
          <a:p>
            <a:r>
              <a:rPr lang="zh-CN" altLang="en-US" sz="3200" dirty="0">
                <a:latin typeface="Helvetica Neue For Number" charset="0"/>
              </a:rPr>
              <a:t> </a:t>
            </a:r>
          </a:p>
        </p:txBody>
      </p:sp>
    </p:spTree>
    <p:extLst>
      <p:ext uri="{BB962C8B-B14F-4D97-AF65-F5344CB8AC3E}">
        <p14:creationId xmlns:p14="http://schemas.microsoft.com/office/powerpoint/2010/main" val="20342538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1220756"/>
            <a:ext cx="9889099" cy="4524315"/>
          </a:xfrm>
          <a:prstGeom prst="rect">
            <a:avLst/>
          </a:prstGeom>
        </p:spPr>
        <p:txBody>
          <a:bodyPr wrap="square">
            <a:spAutoFit/>
          </a:bodyPr>
          <a:lstStyle/>
          <a:p>
            <a:pPr fontAlgn="t">
              <a:lnSpc>
                <a:spcPct val="150000"/>
              </a:lnSpc>
            </a:pPr>
            <a:r>
              <a:rPr lang="zh-CN" altLang="en-US" sz="3200" dirty="0"/>
              <a:t>下列关于语调和声调的表述中，正确的一项是（    ）</a:t>
            </a:r>
          </a:p>
          <a:p>
            <a:pPr>
              <a:lnSpc>
                <a:spcPct val="150000"/>
              </a:lnSpc>
            </a:pPr>
            <a:r>
              <a:rPr lang="en-US" altLang="zh-CN" sz="3200" dirty="0"/>
              <a:t>A:</a:t>
            </a:r>
            <a:r>
              <a:rPr lang="zh-CN" altLang="en-US" sz="3200" dirty="0"/>
              <a:t>有些语言只有语调而没有声调</a:t>
            </a:r>
          </a:p>
          <a:p>
            <a:pPr>
              <a:lnSpc>
                <a:spcPct val="150000"/>
              </a:lnSpc>
            </a:pPr>
            <a:r>
              <a:rPr lang="en-US" altLang="zh-CN" sz="3200" dirty="0"/>
              <a:t>B:</a:t>
            </a:r>
            <a:r>
              <a:rPr lang="zh-CN" altLang="en-US" sz="3200" dirty="0"/>
              <a:t>有些语言只有声调而没有语调</a:t>
            </a:r>
          </a:p>
          <a:p>
            <a:pPr>
              <a:lnSpc>
                <a:spcPct val="150000"/>
              </a:lnSpc>
            </a:pPr>
            <a:r>
              <a:rPr lang="en-US" altLang="zh-CN" sz="3200" dirty="0"/>
              <a:t>C:</a:t>
            </a:r>
            <a:r>
              <a:rPr lang="zh-CN" altLang="en-US" sz="3200" dirty="0"/>
              <a:t>有些语言既没语调也没有声调</a:t>
            </a:r>
          </a:p>
          <a:p>
            <a:pPr>
              <a:lnSpc>
                <a:spcPct val="150000"/>
              </a:lnSpc>
            </a:pPr>
            <a:r>
              <a:rPr lang="en-US" altLang="zh-CN" sz="3200" dirty="0"/>
              <a:t>D:</a:t>
            </a:r>
            <a:r>
              <a:rPr lang="zh-CN" altLang="en-US" sz="3200" dirty="0"/>
              <a:t>所有语言都既有声调也有语调</a:t>
            </a:r>
          </a:p>
          <a:p>
            <a:pPr>
              <a:lnSpc>
                <a:spcPct val="150000"/>
              </a:lnSpc>
            </a:pPr>
            <a:r>
              <a:rPr lang="zh-CN" altLang="en-US" sz="3200" dirty="0">
                <a:latin typeface="Helvetica Neue For Number" charset="0"/>
              </a:rPr>
              <a:t> </a:t>
            </a:r>
          </a:p>
        </p:txBody>
      </p:sp>
    </p:spTree>
    <p:extLst>
      <p:ext uri="{BB962C8B-B14F-4D97-AF65-F5344CB8AC3E}">
        <p14:creationId xmlns:p14="http://schemas.microsoft.com/office/powerpoint/2010/main" val="1765132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1220756"/>
            <a:ext cx="9889099" cy="4524315"/>
          </a:xfrm>
          <a:prstGeom prst="rect">
            <a:avLst/>
          </a:prstGeom>
        </p:spPr>
        <p:txBody>
          <a:bodyPr wrap="square">
            <a:spAutoFit/>
          </a:bodyPr>
          <a:lstStyle/>
          <a:p>
            <a:pPr fontAlgn="t">
              <a:lnSpc>
                <a:spcPct val="150000"/>
              </a:lnSpc>
            </a:pPr>
            <a:r>
              <a:rPr lang="zh-CN" altLang="en-US" sz="3200" dirty="0"/>
              <a:t>下列关于语调和声调的表述中，正确的一项是（    ）</a:t>
            </a:r>
          </a:p>
          <a:p>
            <a:pPr>
              <a:lnSpc>
                <a:spcPct val="150000"/>
              </a:lnSpc>
            </a:pPr>
            <a:r>
              <a:rPr lang="en-US" altLang="zh-CN" sz="3200" dirty="0">
                <a:solidFill>
                  <a:srgbClr val="FF0000"/>
                </a:solidFill>
              </a:rPr>
              <a:t>A:</a:t>
            </a:r>
            <a:r>
              <a:rPr lang="zh-CN" altLang="en-US" sz="3200" dirty="0">
                <a:solidFill>
                  <a:srgbClr val="FF0000"/>
                </a:solidFill>
              </a:rPr>
              <a:t>有些语言只有语调而没有声调</a:t>
            </a:r>
          </a:p>
          <a:p>
            <a:pPr>
              <a:lnSpc>
                <a:spcPct val="150000"/>
              </a:lnSpc>
            </a:pPr>
            <a:r>
              <a:rPr lang="en-US" altLang="zh-CN" sz="3200" dirty="0"/>
              <a:t>B:</a:t>
            </a:r>
            <a:r>
              <a:rPr lang="zh-CN" altLang="en-US" sz="3200" dirty="0"/>
              <a:t>有些语言只有声调而没有语调</a:t>
            </a:r>
          </a:p>
          <a:p>
            <a:pPr>
              <a:lnSpc>
                <a:spcPct val="150000"/>
              </a:lnSpc>
            </a:pPr>
            <a:r>
              <a:rPr lang="en-US" altLang="zh-CN" sz="3200" dirty="0"/>
              <a:t>C:</a:t>
            </a:r>
            <a:r>
              <a:rPr lang="zh-CN" altLang="en-US" sz="3200" dirty="0"/>
              <a:t>有些语言既没语调也没有声调</a:t>
            </a:r>
          </a:p>
          <a:p>
            <a:pPr>
              <a:lnSpc>
                <a:spcPct val="150000"/>
              </a:lnSpc>
            </a:pPr>
            <a:r>
              <a:rPr lang="en-US" altLang="zh-CN" sz="3200" dirty="0"/>
              <a:t>D:</a:t>
            </a:r>
            <a:r>
              <a:rPr lang="zh-CN" altLang="en-US" sz="3200" dirty="0"/>
              <a:t>所有语言都既有声调也有语调</a:t>
            </a:r>
          </a:p>
          <a:p>
            <a:pPr>
              <a:lnSpc>
                <a:spcPct val="150000"/>
              </a:lnSpc>
            </a:pPr>
            <a:r>
              <a:rPr lang="zh-CN" altLang="en-US" sz="3200" dirty="0">
                <a:latin typeface="Helvetica Neue For Number" charset="0"/>
              </a:rPr>
              <a:t> </a:t>
            </a:r>
          </a:p>
        </p:txBody>
      </p:sp>
    </p:spTree>
    <p:extLst>
      <p:ext uri="{BB962C8B-B14F-4D97-AF65-F5344CB8AC3E}">
        <p14:creationId xmlns:p14="http://schemas.microsoft.com/office/powerpoint/2010/main" val="9838644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9456" y="1220755"/>
            <a:ext cx="9889099" cy="2554545"/>
          </a:xfrm>
          <a:prstGeom prst="rect">
            <a:avLst/>
          </a:prstGeom>
        </p:spPr>
        <p:txBody>
          <a:bodyPr wrap="square">
            <a:spAutoFit/>
          </a:bodyPr>
          <a:lstStyle/>
          <a:p>
            <a:pPr fontAlgn="t"/>
            <a:r>
              <a:rPr lang="zh-CN" altLang="en-US" sz="3200">
                <a:latin typeface="Helvetica Neue For Number" charset="0"/>
              </a:rPr>
              <a:t>汉语</a:t>
            </a:r>
            <a:r>
              <a:rPr lang="zh-CN" altLang="en-US" sz="3200" dirty="0">
                <a:latin typeface="Helvetica Neue For Number" charset="0"/>
              </a:rPr>
              <a:t>普通话的语流音变主要包含（ ）</a:t>
            </a:r>
            <a:r>
              <a:rPr lang="zh-CN" altLang="en-US" sz="3200">
                <a:latin typeface="Helvetica Neue For Number" charset="0"/>
              </a:rPr>
              <a:t/>
            </a:r>
            <a:br>
              <a:rPr lang="zh-CN" altLang="en-US" sz="3200">
                <a:latin typeface="Helvetica Neue For Number" charset="0"/>
              </a:rPr>
            </a:br>
            <a:r>
              <a:rPr lang="en-US" altLang="zh-CN" sz="3200" dirty="0">
                <a:latin typeface="Helvetica Neue For Number" charset="0"/>
              </a:rPr>
              <a:t>A:</a:t>
            </a:r>
            <a:r>
              <a:rPr lang="zh-CN" altLang="en-US" sz="3200" dirty="0">
                <a:latin typeface="Helvetica Neue For Number" charset="0"/>
              </a:rPr>
              <a:t>儿化、变音 </a:t>
            </a:r>
          </a:p>
          <a:p>
            <a:r>
              <a:rPr lang="en-US" altLang="zh-CN" sz="3200" dirty="0">
                <a:latin typeface="Helvetica Neue For Number" charset="0"/>
              </a:rPr>
              <a:t>B:</a:t>
            </a:r>
            <a:r>
              <a:rPr lang="zh-CN" altLang="en-US" sz="3200" dirty="0">
                <a:latin typeface="Helvetica Neue For Number" charset="0"/>
              </a:rPr>
              <a:t>儿化、变音、变调 </a:t>
            </a:r>
          </a:p>
          <a:p>
            <a:r>
              <a:rPr lang="en-US" altLang="zh-CN" sz="3200" dirty="0">
                <a:latin typeface="Helvetica Neue For Number" charset="0"/>
              </a:rPr>
              <a:t>C:</a:t>
            </a:r>
            <a:r>
              <a:rPr lang="zh-CN" altLang="en-US" sz="3200" dirty="0">
                <a:latin typeface="Helvetica Neue For Number" charset="0"/>
              </a:rPr>
              <a:t>儿化、同化、变调 </a:t>
            </a:r>
          </a:p>
          <a:p>
            <a:r>
              <a:rPr lang="en-US" altLang="zh-CN" sz="3200" dirty="0">
                <a:latin typeface="Helvetica Neue For Number" charset="0"/>
              </a:rPr>
              <a:t>D:</a:t>
            </a:r>
            <a:r>
              <a:rPr lang="zh-CN" altLang="en-US" sz="3200" dirty="0">
                <a:latin typeface="Helvetica Neue For Number" charset="0"/>
              </a:rPr>
              <a:t>儿化、同化、弱化 </a:t>
            </a:r>
          </a:p>
        </p:txBody>
      </p:sp>
      <p:sp>
        <p:nvSpPr>
          <p:cNvPr id="3" name="矩形 2"/>
          <p:cNvSpPr/>
          <p:nvPr/>
        </p:nvSpPr>
        <p:spPr>
          <a:xfrm>
            <a:off x="0" y="0"/>
            <a:ext cx="2436886" cy="420564"/>
          </a:xfrm>
          <a:prstGeom prst="rect">
            <a:avLst/>
          </a:prstGeom>
        </p:spPr>
        <p:txBody>
          <a:bodyPr wrap="none">
            <a:spAutoFit/>
          </a:bodyPr>
          <a:lstStyle/>
          <a:p>
            <a:r>
              <a:rPr lang="en-US" altLang="zh-CN" sz="2133" dirty="0">
                <a:latin typeface="Helvetica Neue For Number" charset="0"/>
              </a:rPr>
              <a:t>2.4.2</a:t>
            </a:r>
            <a:r>
              <a:rPr lang="zh-CN" altLang="en-US" sz="2133" dirty="0">
                <a:latin typeface="Helvetica Neue For Number" charset="0"/>
              </a:rPr>
              <a:t>二、韵律节奏</a:t>
            </a:r>
            <a:endParaRPr lang="zh-CN" altLang="en-US" sz="2133" dirty="0"/>
          </a:p>
        </p:txBody>
      </p:sp>
    </p:spTree>
    <p:extLst>
      <p:ext uri="{BB962C8B-B14F-4D97-AF65-F5344CB8AC3E}">
        <p14:creationId xmlns:p14="http://schemas.microsoft.com/office/powerpoint/2010/main" val="107816488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6.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9.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alpha val="41000"/>
          </a:schemeClr>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chor="t">
        <a:spAutoFit/>
      </a:bodyPr>
      <a:lstStyle>
        <a:defPPr fontAlgn="auto">
          <a:lnSpc>
            <a:spcPct val="150000"/>
          </a:lnSpc>
          <a:defRPr lang="zh-CN" altLang="en-US" sz="2400">
            <a:latin typeface="方正清刻本悦宋简体" panose="02000000000000000000" charset="-122"/>
            <a:ea typeface="方正清刻本悦宋简体" panose="02000000000000000000" charset="-122"/>
            <a:sym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4581</TotalTime>
  <Words>7913</Words>
  <Application>Microsoft Macintosh PowerPoint</Application>
  <PresentationFormat>宽屏</PresentationFormat>
  <Paragraphs>1192</Paragraphs>
  <Slides>163</Slides>
  <Notes>36</Notes>
  <HiddenSlides>0</HiddenSlides>
  <MMClips>1</MMClips>
  <ScaleCrop>false</ScaleCrop>
  <HeadingPairs>
    <vt:vector size="6" baseType="variant">
      <vt:variant>
        <vt:lpstr>已用的字体</vt:lpstr>
      </vt:variant>
      <vt:variant>
        <vt:i4>18</vt:i4>
      </vt:variant>
      <vt:variant>
        <vt:lpstr>主题</vt:lpstr>
      </vt:variant>
      <vt:variant>
        <vt:i4>6</vt:i4>
      </vt:variant>
      <vt:variant>
        <vt:lpstr>幻灯片标题</vt:lpstr>
      </vt:variant>
      <vt:variant>
        <vt:i4>163</vt:i4>
      </vt:variant>
    </vt:vector>
  </HeadingPairs>
  <TitlesOfParts>
    <vt:vector size="187" baseType="lpstr">
      <vt:lpstr>Calibri</vt:lpstr>
      <vt:lpstr>Calibri Light</vt:lpstr>
      <vt:lpstr>DengXian</vt:lpstr>
      <vt:lpstr>Helvetica Neue For Number</vt:lpstr>
      <vt:lpstr>KaiTi</vt:lpstr>
      <vt:lpstr>Lantinghei SC Demibold</vt:lpstr>
      <vt:lpstr>Microsoft YaHei</vt:lpstr>
      <vt:lpstr>Verdana</vt:lpstr>
      <vt:lpstr>Wingdings</vt:lpstr>
      <vt:lpstr>方正清刻本悦宋简体</vt:lpstr>
      <vt:lpstr>黑体</vt:lpstr>
      <vt:lpstr>华文新魏</vt:lpstr>
      <vt:lpstr>华文中宋</vt:lpstr>
      <vt:lpstr>楷体</vt:lpstr>
      <vt:lpstr>思源黑体 CN Light</vt:lpstr>
      <vt:lpstr>宋体</vt:lpstr>
      <vt:lpstr>微软雅黑</vt:lpstr>
      <vt:lpstr>Arial</vt:lpstr>
      <vt:lpstr>Office 主题</vt:lpstr>
      <vt:lpstr>1_Office 主题</vt:lpstr>
      <vt:lpstr>2_Office 主题</vt:lpstr>
      <vt:lpstr>3_Office 主题</vt:lpstr>
      <vt:lpstr>4_Office 主题</vt:lpstr>
      <vt:lpstr>5_Office 主题</vt:lpstr>
      <vt:lpstr>PowerPoint 演示文稿</vt:lpstr>
      <vt:lpstr>PowerPoint 演示文稿</vt:lpstr>
      <vt:lpstr>PowerPoint 演示文稿</vt:lpstr>
      <vt:lpstr>关于教材</vt:lpstr>
      <vt:lpstr>关于考试题型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练习题</vt:lpstr>
      <vt:lpstr>练习题</vt:lpstr>
      <vt:lpstr>练习题</vt:lpstr>
      <vt:lpstr>练习题</vt:lpstr>
      <vt:lpstr>练习题</vt:lpstr>
      <vt:lpstr>练习题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WINDOWS7</dc:creator>
  <cp:lastModifiedBy>Microsoft Office 用户</cp:lastModifiedBy>
  <cp:revision>718</cp:revision>
  <cp:lastPrinted>2020-08-07T06:45:10Z</cp:lastPrinted>
  <dcterms:created xsi:type="dcterms:W3CDTF">2015-01-10T04:56:00Z</dcterms:created>
  <dcterms:modified xsi:type="dcterms:W3CDTF">2021-03-12T07:54:41Z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